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848"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A2152F-9E16-4BD1-8921-8DCBD7A91997}" type="datetimeFigureOut">
              <a:rPr lang="en-GB" smtClean="0"/>
              <a:t>19/11/2014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2C1D4F-D5F0-4CDF-A254-BE3B4B9C3D20}" type="slidenum">
              <a:rPr lang="en-GB" smtClean="0"/>
              <a:t>‹#›</a:t>
            </a:fld>
            <a:endParaRPr lang="en-GB"/>
          </a:p>
        </p:txBody>
      </p:sp>
    </p:spTree>
    <p:extLst>
      <p:ext uri="{BB962C8B-B14F-4D97-AF65-F5344CB8AC3E}">
        <p14:creationId xmlns:p14="http://schemas.microsoft.com/office/powerpoint/2010/main" val="154332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A2C1D4F-D5F0-4CDF-A254-BE3B4B9C3D20}" type="slidenum">
              <a:rPr lang="en-GB" smtClean="0"/>
              <a:t>5</a:t>
            </a:fld>
            <a:endParaRPr lang="en-GB"/>
          </a:p>
        </p:txBody>
      </p:sp>
    </p:spTree>
    <p:extLst>
      <p:ext uri="{BB962C8B-B14F-4D97-AF65-F5344CB8AC3E}">
        <p14:creationId xmlns:p14="http://schemas.microsoft.com/office/powerpoint/2010/main" val="230606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BE5D95-91C4-49F7-ACFF-A68B9609964D}" type="datetime1">
              <a:rPr lang="en-GB" smtClean="0"/>
              <a:t>19/11/2014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F271FE-E9A6-480A-9713-E4C22DC04460}" type="datetime1">
              <a:rPr lang="en-GB" smtClean="0"/>
              <a:t>19/11/2014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074599-3664-4A06-A972-604D207B8A65}" type="datetime1">
              <a:rPr lang="en-GB" smtClean="0"/>
              <a:t>19/11/2014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97F448-32D6-45E2-9654-D63CD203A757}" type="datetime1">
              <a:rPr lang="en-GB" smtClean="0"/>
              <a:t>19/11/2014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5B055A-D922-419B-8F65-7921B3E05C6F}" type="datetime1">
              <a:rPr lang="en-GB" smtClean="0"/>
              <a:t>19/11/2014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C5B1440-75B2-4DE5-BF07-946AA68008DD}" type="datetime1">
              <a:rPr lang="en-GB" smtClean="0"/>
              <a:t>19/11/2014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D2B92BF-2716-4706-83AD-2C8AC9248509}" type="datetime1">
              <a:rPr lang="en-GB" smtClean="0"/>
              <a:t>19/11/2014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5815B2-540A-4C05-B3CD-02762C80AD4D}" type="datetime1">
              <a:rPr lang="en-GB" smtClean="0"/>
              <a:t>19/11/2014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EFD7B-1DD1-49C0-AE60-3314241924EE}" type="datetime1">
              <a:rPr lang="en-GB" smtClean="0"/>
              <a:t>19/11/2014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21D7D3-6AC8-4E2B-A084-AD8CEAC31CC5}" type="datetime1">
              <a:rPr lang="en-GB" smtClean="0"/>
              <a:t>19/11/2014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F7041-B2C5-4859-AAD0-E1C839062D06}" type="datetime1">
              <a:rPr lang="en-GB" smtClean="0"/>
              <a:t>19/11/2014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0DB471-158B-46DF-91AD-5A9398CF625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E26B8-CB5C-4A14-8BC7-1FF9354443AF}" type="datetime1">
              <a:rPr lang="en-GB" smtClean="0"/>
              <a:t>19/11/2014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DB471-158B-46DF-91AD-5A9398CF625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924944"/>
            <a:ext cx="5847804" cy="936104"/>
          </a:xfrm>
        </p:spPr>
        <p:txBody>
          <a:bodyPr>
            <a:noAutofit/>
          </a:bodyPr>
          <a:lstStyle/>
          <a:p>
            <a:pPr algn="l"/>
            <a:r>
              <a:rPr lang="en-US" sz="3800" b="1" dirty="0" smtClean="0">
                <a:solidFill>
                  <a:schemeClr val="bg1"/>
                </a:solidFill>
                <a:latin typeface="Arial"/>
                <a:cs typeface="Arial"/>
              </a:rPr>
              <a:t>Wilfred Owen</a:t>
            </a:r>
            <a:endParaRPr lang="en-US" sz="3800" b="1" dirty="0">
              <a:solidFill>
                <a:schemeClr val="bg1"/>
              </a:solidFill>
              <a:latin typeface="Arial"/>
              <a:cs typeface="Arial"/>
            </a:endParaRPr>
          </a:p>
        </p:txBody>
      </p:sp>
      <p:pic>
        <p:nvPicPr>
          <p:cNvPr id="2053" name="Picture 5" descr="\\UK_LON1B_MS101\HOME$\Johngillespie\Desktop\FWW-isolat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116632"/>
            <a:ext cx="1386628" cy="138509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362" y="476672"/>
            <a:ext cx="3268883" cy="485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8350" y="0"/>
            <a:ext cx="755650" cy="369888"/>
          </a:xfrm>
          <a:prstGeom prst="rect">
            <a:avLst/>
          </a:prstGeom>
          <a:noFill/>
          <a:ln>
            <a:noFill/>
          </a:ln>
        </p:spPr>
        <p:style>
          <a:lnRef idx="2">
            <a:schemeClr val="dk1"/>
          </a:lnRef>
          <a:fillRef idx="1">
            <a:schemeClr val="lt1"/>
          </a:fillRef>
          <a:effectRef idx="0">
            <a:schemeClr val="dk1"/>
          </a:effectRef>
          <a:fontRef idx="minor">
            <a:schemeClr val="dk1"/>
          </a:fontRef>
        </p:style>
        <p:txBody>
          <a:bodyPr>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GB" sz="1800">
                <a:solidFill>
                  <a:srgbClr val="000000"/>
                </a:solidFill>
              </a:rPr>
              <a:t>© </a:t>
            </a:r>
            <a:r>
              <a:rPr lang="en-GB" sz="1200">
                <a:solidFill>
                  <a:srgbClr val="000000"/>
                </a:solidFill>
                <a:latin typeface="Arial" pitchFamily="34" charset="0"/>
                <a:cs typeface="Arial" pitchFamily="34" charset="0"/>
              </a:rPr>
              <a:t>IWM</a:t>
            </a:r>
          </a:p>
        </p:txBody>
      </p:sp>
      <p:pic>
        <p:nvPicPr>
          <p:cNvPr id="13314" name="Picture 2" descr="C:\Users\Anna\Dropbox\British Council\WW1\WW1 images\CO_002252 water filled ho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147072"/>
            <a:ext cx="9144000" cy="522288"/>
          </a:xfrm>
          <a:prstGeom prst="rect">
            <a:avLst/>
          </a:prstGeom>
        </p:spPr>
        <p:txBody>
          <a:bodyPr>
            <a:spAutoFit/>
          </a:bodyPr>
          <a:lstStyle/>
          <a:p>
            <a:pPr algn="ctr"/>
            <a:r>
              <a:rPr lang="en-GB" sz="1400" dirty="0" smtClean="0">
                <a:solidFill>
                  <a:schemeClr val="bg1"/>
                </a:solidFill>
                <a:latin typeface="Arial" panose="020B0604020202020204" pitchFamily="34" charset="0"/>
                <a:cs typeface="Arial" panose="020B0604020202020204" pitchFamily="34" charset="0"/>
              </a:rPr>
              <a:t>The main British offensive in 1917 was at Ypres against the Passchendaele Ridge. Unusually heavy rain fell. Stretcher bearers, like these Canadians on 14 November, struggled to bring back the wounded. </a:t>
            </a:r>
            <a:r>
              <a:rPr lang="en-GB" sz="1000" dirty="0">
                <a:solidFill>
                  <a:schemeClr val="bg1"/>
                </a:solidFill>
                <a:latin typeface="Arial" panose="020B0604020202020204" pitchFamily="34" charset="0"/>
                <a:cs typeface="Arial" panose="020B0604020202020204" pitchFamily="34" charset="0"/>
              </a:rPr>
              <a:t>© IWM (CO 2252)</a:t>
            </a:r>
            <a:endParaRPr lang="en-GB" sz="1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913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Anna\Dropbox\British Council\WW1\WW1 images\Q_001787 british troop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26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0" y="6381750"/>
            <a:ext cx="9144000" cy="307975"/>
          </a:xfrm>
          <a:prstGeom prst="rect">
            <a:avLst/>
          </a:prstGeom>
        </p:spPr>
        <p:txBody>
          <a:bodyPr>
            <a:spAutoFit/>
          </a:bodyPr>
          <a:lstStyle/>
          <a:p>
            <a:pPr algn="ctr"/>
            <a:r>
              <a:rPr lang="en-GB" sz="1400" dirty="0" smtClean="0">
                <a:solidFill>
                  <a:schemeClr val="bg1"/>
                </a:solidFill>
                <a:latin typeface="Arial" panose="020B0604020202020204" pitchFamily="34" charset="0"/>
                <a:cs typeface="Arial" panose="020B0604020202020204" pitchFamily="34" charset="0"/>
              </a:rPr>
              <a:t>British troops at </a:t>
            </a:r>
            <a:r>
              <a:rPr lang="en-GB" sz="1400" dirty="0" err="1" smtClean="0">
                <a:solidFill>
                  <a:schemeClr val="bg1"/>
                </a:solidFill>
                <a:latin typeface="Arial" panose="020B0604020202020204" pitchFamily="34" charset="0"/>
                <a:cs typeface="Arial" panose="020B0604020202020204" pitchFamily="34" charset="0"/>
              </a:rPr>
              <a:t>Serre</a:t>
            </a:r>
            <a:r>
              <a:rPr lang="en-GB" sz="1400" dirty="0" smtClean="0">
                <a:solidFill>
                  <a:schemeClr val="bg1"/>
                </a:solidFill>
                <a:latin typeface="Arial" panose="020B0604020202020204" pitchFamily="34" charset="0"/>
                <a:cs typeface="Arial" panose="020B0604020202020204" pitchFamily="34" charset="0"/>
              </a:rPr>
              <a:t>, France, 1917 </a:t>
            </a:r>
            <a:r>
              <a:rPr lang="en-GB" sz="1000" dirty="0">
                <a:solidFill>
                  <a:schemeClr val="bg1"/>
                </a:solidFill>
                <a:latin typeface="Arial" panose="020B0604020202020204" pitchFamily="34" charset="0"/>
                <a:cs typeface="Arial" panose="020B0604020202020204" pitchFamily="34" charset="0"/>
              </a:rPr>
              <a:t>© IWM (Q 1787) </a:t>
            </a:r>
            <a:endParaRPr lang="en-GB" sz="1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5826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HU_0358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90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6073775"/>
            <a:ext cx="9144000" cy="523220"/>
          </a:xfrm>
          <a:prstGeom prst="rect">
            <a:avLst/>
          </a:prstGeom>
        </p:spPr>
        <p:txBody>
          <a:bodyPr>
            <a:spAutoFit/>
          </a:bodyPr>
          <a:lstStyle/>
          <a:p>
            <a:pPr algn="ctr"/>
            <a:r>
              <a:rPr lang="en-GB" sz="1400" dirty="0" smtClean="0">
                <a:solidFill>
                  <a:schemeClr val="bg1"/>
                </a:solidFill>
                <a:latin typeface="Arial" panose="020B0604020202020204" pitchFamily="34" charset="0"/>
                <a:cs typeface="Arial" panose="020B0604020202020204" pitchFamily="34" charset="0"/>
              </a:rPr>
              <a:t>British soldiers (from the Royal Warwickshire Regiment) and German soldiers (from the 134th Saxon Regiment) together. Photograph taken December 26, 1914 by Second Lieutenant Cyril Drummond </a:t>
            </a:r>
            <a:r>
              <a:rPr lang="en-GB" sz="1000" dirty="0" smtClean="0">
                <a:solidFill>
                  <a:schemeClr val="bg1"/>
                </a:solidFill>
                <a:latin typeface="Arial" panose="020B0604020202020204" pitchFamily="34" charset="0"/>
                <a:cs typeface="Arial" panose="020B0604020202020204" pitchFamily="34" charset="0"/>
              </a:rPr>
              <a:t>© IWM </a:t>
            </a:r>
            <a:r>
              <a:rPr lang="en-GB" sz="1000" dirty="0">
                <a:solidFill>
                  <a:schemeClr val="bg1"/>
                </a:solidFill>
                <a:latin typeface="Arial" panose="020B0604020202020204" pitchFamily="34" charset="0"/>
                <a:cs typeface="Arial" panose="020B0604020202020204" pitchFamily="34" charset="0"/>
              </a:rPr>
              <a:t>(HU 35801)</a:t>
            </a:r>
            <a:endParaRPr lang="en-GB" sz="1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0473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C:\Users\Anna\Dropbox\British Council\WW1\WW1 images\Q_000052 panora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670" y="1052736"/>
            <a:ext cx="7284660" cy="54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Title 1"/>
          <p:cNvSpPr>
            <a:spLocks noGrp="1"/>
          </p:cNvSpPr>
          <p:nvPr>
            <p:ph type="ctrTitle"/>
          </p:nvPr>
        </p:nvSpPr>
        <p:spPr>
          <a:xfrm>
            <a:off x="614363" y="-243408"/>
            <a:ext cx="7772400" cy="1470025"/>
          </a:xfrm>
        </p:spPr>
        <p:txBody>
          <a:bodyPr/>
          <a:lstStyle/>
          <a:p>
            <a:pPr eaLnBrk="1" hangingPunct="1"/>
            <a:r>
              <a:rPr lang="en-GB" sz="8000" b="1" dirty="0" smtClean="0">
                <a:solidFill>
                  <a:schemeClr val="bg1"/>
                </a:solidFill>
                <a:latin typeface="Courier New" pitchFamily="49" charset="0"/>
                <a:cs typeface="Courier New" pitchFamily="49" charset="0"/>
              </a:rPr>
              <a:t>Exposure</a:t>
            </a:r>
          </a:p>
        </p:txBody>
      </p:sp>
      <p:sp>
        <p:nvSpPr>
          <p:cNvPr id="6" name="TextBox 5"/>
          <p:cNvSpPr txBox="1"/>
          <p:nvPr/>
        </p:nvSpPr>
        <p:spPr>
          <a:xfrm>
            <a:off x="7290315" y="6597352"/>
            <a:ext cx="1026101" cy="24622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GB" sz="1000" dirty="0">
                <a:solidFill>
                  <a:schemeClr val="bg1"/>
                </a:solidFill>
                <a:latin typeface="Arial" panose="020B0604020202020204" pitchFamily="34" charset="0"/>
                <a:cs typeface="Arial" panose="020B0604020202020204" pitchFamily="34" charset="0"/>
              </a:rPr>
              <a:t>© IWM (Q 52)</a:t>
            </a:r>
            <a:endParaRPr lang="en-GB" sz="1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119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79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57200" algn="ctr">
              <a:lnSpc>
                <a:spcPct val="150000"/>
              </a:lnSpc>
            </a:pPr>
            <a:r>
              <a:rPr lang="en-US" sz="2000" b="1" i="1" dirty="0">
                <a:solidFill>
                  <a:schemeClr val="bg1"/>
                </a:solidFill>
                <a:latin typeface="Courier New" pitchFamily="49" charset="0"/>
              </a:rPr>
              <a:t>Exposure</a:t>
            </a:r>
            <a:r>
              <a:rPr lang="en-US" sz="2000" b="1" dirty="0">
                <a:solidFill>
                  <a:schemeClr val="bg1"/>
                </a:solidFill>
                <a:latin typeface="Courier New" pitchFamily="49" charset="0"/>
              </a:rPr>
              <a:t> by Wilfred Owen – first verse</a:t>
            </a:r>
          </a:p>
          <a:p>
            <a:pPr indent="457200" algn="ctr">
              <a:lnSpc>
                <a:spcPct val="150000"/>
              </a:lnSpc>
            </a:pPr>
            <a:endParaRPr lang="en-US" sz="2000" b="1" dirty="0">
              <a:solidFill>
                <a:schemeClr val="bg1"/>
              </a:solidFill>
              <a:latin typeface="Courier New" pitchFamily="49" charset="0"/>
            </a:endParaRPr>
          </a:p>
          <a:p>
            <a:pPr indent="457200">
              <a:lnSpc>
                <a:spcPct val="150000"/>
              </a:lnSpc>
            </a:pPr>
            <a:r>
              <a:rPr lang="en-US" sz="2800" b="1" dirty="0">
                <a:solidFill>
                  <a:schemeClr val="bg1"/>
                </a:solidFill>
                <a:latin typeface="Courier New" pitchFamily="49" charset="0"/>
              </a:rPr>
              <a:t>Our brains ache, in the merciless iced 	east winds that knife us...</a:t>
            </a:r>
            <a:endParaRPr lang="en-GB" sz="2800" b="1" dirty="0">
              <a:solidFill>
                <a:schemeClr val="bg1"/>
              </a:solidFill>
              <a:latin typeface="Courier New" pitchFamily="49" charset="0"/>
              <a:cs typeface="Courier New" pitchFamily="49" charset="0"/>
            </a:endParaRPr>
          </a:p>
          <a:p>
            <a:pPr indent="457200" eaLnBrk="0" hangingPunct="0">
              <a:lnSpc>
                <a:spcPct val="150000"/>
              </a:lnSpc>
            </a:pPr>
            <a:r>
              <a:rPr lang="en-US" sz="2800" b="1" dirty="0">
                <a:solidFill>
                  <a:schemeClr val="bg1"/>
                </a:solidFill>
                <a:latin typeface="Courier New" pitchFamily="49" charset="0"/>
              </a:rPr>
              <a:t>Wearied we keep awake because the night 	is silent...</a:t>
            </a:r>
            <a:endParaRPr lang="en-GB" sz="2800" b="1" dirty="0">
              <a:solidFill>
                <a:schemeClr val="bg1"/>
              </a:solidFill>
              <a:latin typeface="Courier New" pitchFamily="49" charset="0"/>
              <a:cs typeface="Courier New" pitchFamily="49" charset="0"/>
            </a:endParaRPr>
          </a:p>
          <a:p>
            <a:pPr indent="457200" eaLnBrk="0" hangingPunct="0">
              <a:lnSpc>
                <a:spcPct val="150000"/>
              </a:lnSpc>
            </a:pPr>
            <a:r>
              <a:rPr lang="en-US" sz="2800" b="1" dirty="0">
                <a:solidFill>
                  <a:schemeClr val="bg1"/>
                </a:solidFill>
                <a:latin typeface="Courier New" pitchFamily="49" charset="0"/>
              </a:rPr>
              <a:t>Low drooping flares confuse our memory 	of the salient...</a:t>
            </a:r>
            <a:endParaRPr lang="en-GB" sz="2800" b="1" dirty="0">
              <a:solidFill>
                <a:schemeClr val="bg1"/>
              </a:solidFill>
              <a:latin typeface="Courier New" pitchFamily="49" charset="0"/>
              <a:cs typeface="Courier New" pitchFamily="49" charset="0"/>
            </a:endParaRPr>
          </a:p>
          <a:p>
            <a:pPr indent="457200" eaLnBrk="0" hangingPunct="0">
              <a:lnSpc>
                <a:spcPct val="150000"/>
              </a:lnSpc>
            </a:pPr>
            <a:r>
              <a:rPr lang="en-US" sz="2800" b="1" dirty="0">
                <a:solidFill>
                  <a:schemeClr val="bg1"/>
                </a:solidFill>
                <a:latin typeface="Courier New" pitchFamily="49" charset="0"/>
              </a:rPr>
              <a:t>Worried by silence, sentries whisper, 	curious, nervous,</a:t>
            </a:r>
            <a:endParaRPr lang="en-GB" sz="2800" b="1" dirty="0">
              <a:solidFill>
                <a:schemeClr val="bg1"/>
              </a:solidFill>
              <a:latin typeface="Courier New" pitchFamily="49" charset="0"/>
              <a:cs typeface="Courier New" pitchFamily="49" charset="0"/>
            </a:endParaRPr>
          </a:p>
          <a:p>
            <a:pPr indent="457200" eaLnBrk="0" hangingPunct="0">
              <a:lnSpc>
                <a:spcPct val="150000"/>
              </a:lnSpc>
            </a:pPr>
            <a:r>
              <a:rPr lang="en-US" sz="2800" b="1" dirty="0">
                <a:solidFill>
                  <a:schemeClr val="bg1"/>
                </a:solidFill>
                <a:latin typeface="Courier New" pitchFamily="49" charset="0"/>
              </a:rPr>
              <a:t>		But nothing happens.</a:t>
            </a:r>
            <a:endParaRPr lang="en-US" sz="2800" b="1" dirty="0">
              <a:solidFill>
                <a:schemeClr val="bg1"/>
              </a:solidFill>
              <a:latin typeface="Courier New" pitchFamily="49" charset="0"/>
              <a:cs typeface="Courier New" pitchFamily="49" charset="0"/>
            </a:endParaRPr>
          </a:p>
        </p:txBody>
      </p:sp>
    </p:spTree>
    <p:extLst>
      <p:ext uri="{BB962C8B-B14F-4D97-AF65-F5344CB8AC3E}">
        <p14:creationId xmlns:p14="http://schemas.microsoft.com/office/powerpoint/2010/main" val="75400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C:\Users\Anna\Dropbox\British Council\WW1\BFTKJ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2925" y="284273"/>
            <a:ext cx="4416974" cy="6025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522712" y="6453336"/>
            <a:ext cx="2057400" cy="306388"/>
          </a:xfrm>
          <a:prstGeom prst="rect">
            <a:avLst/>
          </a:prstGeom>
        </p:spPr>
        <p:txBody>
          <a:bodyPr>
            <a:spAutoFit/>
          </a:bodyPr>
          <a:lstStyle/>
          <a:p>
            <a:pPr algn="ctr" fontAlgn="auto">
              <a:spcBef>
                <a:spcPts val="0"/>
              </a:spcBef>
              <a:spcAft>
                <a:spcPts val="0"/>
              </a:spcAft>
              <a:defRPr/>
            </a:pPr>
            <a:r>
              <a:rPr lang="en-GB" sz="1400" dirty="0">
                <a:solidFill>
                  <a:schemeClr val="bg1"/>
                </a:solidFill>
                <a:latin typeface="Arial" panose="020B0604020202020204" pitchFamily="34" charset="0"/>
                <a:cs typeface="Arial" panose="020B0604020202020204" pitchFamily="34" charset="0"/>
              </a:rPr>
              <a:t>Wilfred Owen in 1916 </a:t>
            </a:r>
          </a:p>
        </p:txBody>
      </p:sp>
    </p:spTree>
    <p:extLst>
      <p:ext uri="{BB962C8B-B14F-4D97-AF65-F5344CB8AC3E}">
        <p14:creationId xmlns:p14="http://schemas.microsoft.com/office/powerpoint/2010/main" val="823516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68313" y="0"/>
            <a:ext cx="8531225" cy="633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50000"/>
              </a:lnSpc>
            </a:pPr>
            <a:r>
              <a:rPr lang="en-US" sz="2000" b="1" i="1">
                <a:solidFill>
                  <a:schemeClr val="bg1"/>
                </a:solidFill>
                <a:latin typeface="Courier New" pitchFamily="49" charset="0"/>
              </a:rPr>
              <a:t>Exposure</a:t>
            </a:r>
            <a:r>
              <a:rPr lang="en-US" sz="2000" b="1">
                <a:solidFill>
                  <a:schemeClr val="bg1"/>
                </a:solidFill>
                <a:latin typeface="Courier New" pitchFamily="49" charset="0"/>
              </a:rPr>
              <a:t> by Wilfred Owen – final verse</a:t>
            </a:r>
          </a:p>
          <a:p>
            <a:pPr>
              <a:lnSpc>
                <a:spcPct val="150000"/>
              </a:lnSpc>
            </a:pPr>
            <a:r>
              <a:rPr lang="en-US" sz="2800" b="1">
                <a:solidFill>
                  <a:schemeClr val="bg1"/>
                </a:solidFill>
                <a:latin typeface="Courier New" pitchFamily="49" charset="0"/>
                <a:cs typeface="Courier New" pitchFamily="49" charset="0"/>
              </a:rPr>
              <a:t>To-night, His frost will fasten on this 	mud and us,</a:t>
            </a:r>
            <a:endParaRPr lang="en-GB" sz="2800" b="1">
              <a:solidFill>
                <a:schemeClr val="bg1"/>
              </a:solidFill>
              <a:latin typeface="Courier New" pitchFamily="49" charset="0"/>
              <a:cs typeface="Courier New" pitchFamily="49" charset="0"/>
            </a:endParaRPr>
          </a:p>
          <a:p>
            <a:pPr>
              <a:lnSpc>
                <a:spcPct val="150000"/>
              </a:lnSpc>
            </a:pPr>
            <a:r>
              <a:rPr lang="en-US" sz="2800" b="1">
                <a:solidFill>
                  <a:schemeClr val="bg1"/>
                </a:solidFill>
                <a:latin typeface="Courier New" pitchFamily="49" charset="0"/>
                <a:cs typeface="Courier New" pitchFamily="49" charset="0"/>
              </a:rPr>
              <a:t>Shrivelling many hands and puckering 	foreheads crisp.</a:t>
            </a:r>
            <a:endParaRPr lang="en-GB" sz="2800" b="1">
              <a:solidFill>
                <a:schemeClr val="bg1"/>
              </a:solidFill>
              <a:latin typeface="Courier New" pitchFamily="49" charset="0"/>
              <a:cs typeface="Courier New" pitchFamily="49" charset="0"/>
            </a:endParaRPr>
          </a:p>
          <a:p>
            <a:pPr>
              <a:lnSpc>
                <a:spcPct val="150000"/>
              </a:lnSpc>
            </a:pPr>
            <a:r>
              <a:rPr lang="en-US" sz="2800" b="1">
                <a:solidFill>
                  <a:schemeClr val="bg1"/>
                </a:solidFill>
                <a:latin typeface="Courier New" pitchFamily="49" charset="0"/>
                <a:cs typeface="Courier New" pitchFamily="49" charset="0"/>
              </a:rPr>
              <a:t>The burying-party, picks and shovels in 	their shaking grasp,</a:t>
            </a:r>
            <a:endParaRPr lang="en-GB" sz="2800" b="1">
              <a:solidFill>
                <a:schemeClr val="bg1"/>
              </a:solidFill>
              <a:latin typeface="Courier New" pitchFamily="49" charset="0"/>
              <a:cs typeface="Courier New" pitchFamily="49" charset="0"/>
            </a:endParaRPr>
          </a:p>
          <a:p>
            <a:pPr>
              <a:lnSpc>
                <a:spcPct val="150000"/>
              </a:lnSpc>
            </a:pPr>
            <a:r>
              <a:rPr lang="en-US" sz="2800" b="1">
                <a:solidFill>
                  <a:schemeClr val="bg1"/>
                </a:solidFill>
                <a:latin typeface="Courier New" pitchFamily="49" charset="0"/>
                <a:cs typeface="Courier New" pitchFamily="49" charset="0"/>
              </a:rPr>
              <a:t>Pause over half-known faces. All their 	eyes are ice,</a:t>
            </a:r>
            <a:endParaRPr lang="en-GB" sz="2800" b="1">
              <a:solidFill>
                <a:schemeClr val="bg1"/>
              </a:solidFill>
              <a:latin typeface="Courier New" pitchFamily="49" charset="0"/>
              <a:cs typeface="Courier New" pitchFamily="49" charset="0"/>
            </a:endParaRPr>
          </a:p>
          <a:p>
            <a:pPr>
              <a:lnSpc>
                <a:spcPct val="150000"/>
              </a:lnSpc>
            </a:pPr>
            <a:r>
              <a:rPr lang="en-US" sz="2800" b="1" i="1">
                <a:solidFill>
                  <a:schemeClr val="bg1"/>
                </a:solidFill>
                <a:latin typeface="Courier New" pitchFamily="49" charset="0"/>
                <a:cs typeface="Courier New" pitchFamily="49" charset="0"/>
              </a:rPr>
              <a:t> 		</a:t>
            </a:r>
            <a:r>
              <a:rPr lang="en-US" sz="2800" b="1">
                <a:solidFill>
                  <a:schemeClr val="bg1"/>
                </a:solidFill>
                <a:latin typeface="Courier New" pitchFamily="49" charset="0"/>
                <a:cs typeface="Courier New" pitchFamily="49" charset="0"/>
              </a:rPr>
              <a:t>But nothing happens.</a:t>
            </a:r>
            <a:endParaRPr lang="en-GB" sz="2800" b="1">
              <a:solidFill>
                <a:schemeClr val="bg1"/>
              </a:solidFill>
              <a:latin typeface="Courier New" pitchFamily="49" charset="0"/>
              <a:cs typeface="Courier New" pitchFamily="49" charset="0"/>
            </a:endParaRPr>
          </a:p>
        </p:txBody>
      </p:sp>
    </p:spTree>
    <p:extLst>
      <p:ext uri="{BB962C8B-B14F-4D97-AF65-F5344CB8AC3E}">
        <p14:creationId xmlns:p14="http://schemas.microsoft.com/office/powerpoint/2010/main" val="4232826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First_World_War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First_World_War_template</Template>
  <TotalTime>22</TotalTime>
  <Words>140</Words>
  <Application>Microsoft Office PowerPoint</Application>
  <PresentationFormat>On-screen Show (4:3)</PresentationFormat>
  <Paragraphs>22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First_World_War_template</vt:lpstr>
      <vt:lpstr>Wilfred Owen</vt:lpstr>
      <vt:lpstr>PowerPoint Presentation</vt:lpstr>
      <vt:lpstr>PowerPoint Presentation</vt:lpstr>
      <vt:lpstr>PowerPoint Presentation</vt:lpstr>
      <vt:lpstr>Exposure</vt:lpstr>
      <vt:lpstr>PowerPoint Presentation</vt:lpstr>
      <vt:lpstr>PowerPoint Presentation</vt:lpstr>
      <vt:lpstr>PowerPoint Presentation</vt:lpstr>
    </vt:vector>
  </TitlesOfParts>
  <Company>British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Wilfred Owen</dc:title>
  <dc:creator>Gillespie, John (E&amp;E)</dc:creator>
  <cp:lastModifiedBy>Gillespie, John (E&amp;E)</cp:lastModifiedBy>
  <cp:revision>4</cp:revision>
  <dcterms:created xsi:type="dcterms:W3CDTF">2014-08-15T10:58:27Z</dcterms:created>
  <dcterms:modified xsi:type="dcterms:W3CDTF">2014-11-19T15:18:37Z</dcterms:modified>
</cp:coreProperties>
</file>