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9" r:id="rId1"/>
    <p:sldMasterId id="2147483754" r:id="rId2"/>
    <p:sldMasterId id="2147483727" r:id="rId3"/>
    <p:sldMasterId id="2147483759" r:id="rId4"/>
    <p:sldMasterId id="2147483660" r:id="rId5"/>
    <p:sldMasterId id="2147483765" r:id="rId6"/>
    <p:sldMasterId id="2147483700" r:id="rId7"/>
  </p:sldMasterIdLst>
  <p:notesMasterIdLst>
    <p:notesMasterId r:id="rId26"/>
  </p:notesMasterIdLst>
  <p:handoutMasterIdLst>
    <p:handoutMasterId r:id="rId27"/>
  </p:handoutMasterIdLst>
  <p:sldIdLst>
    <p:sldId id="281" r:id="rId8"/>
    <p:sldId id="286" r:id="rId9"/>
    <p:sldId id="323" r:id="rId10"/>
    <p:sldId id="327" r:id="rId11"/>
    <p:sldId id="332" r:id="rId12"/>
    <p:sldId id="333" r:id="rId13"/>
    <p:sldId id="334" r:id="rId14"/>
    <p:sldId id="335" r:id="rId15"/>
    <p:sldId id="336" r:id="rId16"/>
    <p:sldId id="337" r:id="rId17"/>
    <p:sldId id="324" r:id="rId18"/>
    <p:sldId id="339" r:id="rId19"/>
    <p:sldId id="338" r:id="rId20"/>
    <p:sldId id="340" r:id="rId21"/>
    <p:sldId id="341" r:id="rId22"/>
    <p:sldId id="342" r:id="rId23"/>
    <p:sldId id="343" r:id="rId24"/>
    <p:sldId id="291" r:id="rId25"/>
  </p:sldIdLst>
  <p:sldSz cx="12192000" cy="6858000"/>
  <p:notesSz cx="6858000" cy="9144000"/>
  <p:embeddedFontLst>
    <p:embeddedFont>
      <p:font typeface="British Council Sans" panose="020B0504020202020204" pitchFamily="34" charset="0"/>
      <p:regular r:id="rId28"/>
      <p:bold r:id="rId29"/>
      <p:italic r:id="rId30"/>
      <p:boldItalic r:id="rId31"/>
    </p:embeddedFont>
    <p:embeddedFont>
      <p:font typeface="British Council Sans Headline"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920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259" autoAdjust="0"/>
  </p:normalViewPr>
  <p:slideViewPr>
    <p:cSldViewPr snapToGrid="0" snapToObjects="1">
      <p:cViewPr varScale="1">
        <p:scale>
          <a:sx n="48" d="100"/>
          <a:sy n="48" d="100"/>
        </p:scale>
        <p:origin x="72" y="11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278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4.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3.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7A7BA6-C638-465B-9AAD-85D10B1E07AD}" type="datetimeFigureOut">
              <a:rPr lang="en-GB" smtClean="0"/>
              <a:t>28/08/2020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C142D4-5647-4A56-9986-C5881B7B5362}" type="slidenum">
              <a:rPr lang="en-GB" smtClean="0"/>
              <a:t>‹#›</a:t>
            </a:fld>
            <a:endParaRPr lang="en-GB"/>
          </a:p>
        </p:txBody>
      </p:sp>
    </p:spTree>
    <p:extLst>
      <p:ext uri="{BB962C8B-B14F-4D97-AF65-F5344CB8AC3E}">
        <p14:creationId xmlns:p14="http://schemas.microsoft.com/office/powerpoint/2010/main" val="19692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03045-9E18-4723-8DEC-FFCFCD854557}" type="datetimeFigureOut">
              <a:rPr lang="en-GB" smtClean="0"/>
              <a:t>28/08/2020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C7F705-F937-46CB-A48B-0D9E19179A36}" type="slidenum">
              <a:rPr lang="en-GB" smtClean="0"/>
              <a:t>‹#›</a:t>
            </a:fld>
            <a:endParaRPr lang="en-GB"/>
          </a:p>
        </p:txBody>
      </p:sp>
    </p:spTree>
    <p:extLst>
      <p:ext uri="{BB962C8B-B14F-4D97-AF65-F5344CB8AC3E}">
        <p14:creationId xmlns:p14="http://schemas.microsoft.com/office/powerpoint/2010/main" val="1292058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7F705-F937-46CB-A48B-0D9E19179A36}" type="slidenum">
              <a:rPr lang="en-GB" smtClean="0"/>
              <a:t>1</a:t>
            </a:fld>
            <a:endParaRPr lang="en-GB"/>
          </a:p>
        </p:txBody>
      </p:sp>
    </p:spTree>
    <p:extLst>
      <p:ext uri="{BB962C8B-B14F-4D97-AF65-F5344CB8AC3E}">
        <p14:creationId xmlns:p14="http://schemas.microsoft.com/office/powerpoint/2010/main" val="32207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5C7F705-F937-46CB-A48B-0D9E19179A36}" type="slidenum">
              <a:rPr lang="en-GB" smtClean="0"/>
              <a:t>12</a:t>
            </a:fld>
            <a:endParaRPr lang="en-GB"/>
          </a:p>
        </p:txBody>
      </p:sp>
    </p:spTree>
    <p:extLst>
      <p:ext uri="{BB962C8B-B14F-4D97-AF65-F5344CB8AC3E}">
        <p14:creationId xmlns:p14="http://schemas.microsoft.com/office/powerpoint/2010/main" val="1332080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5C7F705-F937-46CB-A48B-0D9E19179A36}" type="slidenum">
              <a:rPr lang="en-GB" smtClean="0"/>
              <a:t>13</a:t>
            </a:fld>
            <a:endParaRPr lang="en-GB"/>
          </a:p>
        </p:txBody>
      </p:sp>
    </p:spTree>
    <p:extLst>
      <p:ext uri="{BB962C8B-B14F-4D97-AF65-F5344CB8AC3E}">
        <p14:creationId xmlns:p14="http://schemas.microsoft.com/office/powerpoint/2010/main" val="113893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7F705-F937-46CB-A48B-0D9E19179A36}" type="slidenum">
              <a:rPr lang="en-GB" smtClean="0"/>
              <a:t>18</a:t>
            </a:fld>
            <a:endParaRPr lang="en-GB"/>
          </a:p>
        </p:txBody>
      </p:sp>
    </p:spTree>
    <p:extLst>
      <p:ext uri="{BB962C8B-B14F-4D97-AF65-F5344CB8AC3E}">
        <p14:creationId xmlns:p14="http://schemas.microsoft.com/office/powerpoint/2010/main" val="2422000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bg2"/>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232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12" name="Picture 11">
            <a:extLst>
              <a:ext uri="{FF2B5EF4-FFF2-40B4-BE49-F238E27FC236}">
                <a16:creationId xmlns:a16="http://schemas.microsoft.com/office/drawing/2014/main" id="{68B4A97B-8C6F-A742-9B60-1B6AE71A1410}"/>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25095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accent1"/>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a:stretch>
            <a:fillRect/>
          </a:stretch>
        </p:blipFill>
        <p:spPr>
          <a:xfrm>
            <a:off x="648000" y="504000"/>
            <a:ext cx="1460500" cy="419100"/>
          </a:xfrm>
          <a:prstGeom prst="rect">
            <a:avLst/>
          </a:prstGeom>
        </p:spPr>
      </p:pic>
    </p:spTree>
    <p:extLst>
      <p:ext uri="{BB962C8B-B14F-4D97-AF65-F5344CB8AC3E}">
        <p14:creationId xmlns:p14="http://schemas.microsoft.com/office/powerpoint/2010/main" val="1365415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2"/>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a:t>
            </a:r>
            <a:r>
              <a:rPr lang="en-GB" noProof="0" dirty="0"/>
              <a:t>Master</a:t>
            </a:r>
            <a:r>
              <a:rPr lang="en-US" dirty="0"/>
              <a:t> text styles</a:t>
            </a:r>
          </a:p>
        </p:txBody>
      </p:sp>
      <p:pic>
        <p:nvPicPr>
          <p:cNvPr id="10" name="Picture 9">
            <a:extLst>
              <a:ext uri="{FF2B5EF4-FFF2-40B4-BE49-F238E27FC236}">
                <a16:creationId xmlns:a16="http://schemas.microsoft.com/office/drawing/2014/main" id="{B228E9DE-B6D7-D144-9B89-4C1ED3A472E8}"/>
              </a:ext>
            </a:extLst>
          </p:cNvPr>
          <p:cNvPicPr>
            <a:picLocks noChangeAspect="1"/>
          </p:cNvPicPr>
          <p:nvPr userDrawn="1"/>
        </p:nvPicPr>
        <p:blipFill>
          <a:blip r:embed="rId2"/>
          <a:stretch>
            <a:fillRect/>
          </a:stretch>
        </p:blipFill>
        <p:spPr>
          <a:xfrm>
            <a:off x="672000" y="504000"/>
            <a:ext cx="1460500" cy="419100"/>
          </a:xfrm>
          <a:prstGeom prst="rect">
            <a:avLst/>
          </a:prstGeom>
        </p:spPr>
      </p:pic>
    </p:spTree>
    <p:extLst>
      <p:ext uri="{BB962C8B-B14F-4D97-AF65-F5344CB8AC3E}">
        <p14:creationId xmlns:p14="http://schemas.microsoft.com/office/powerpoint/2010/main" val="1452402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0"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a:stretch>
            <a:fillRect/>
          </a:stretch>
        </p:blipFill>
        <p:spPr>
          <a:xfrm>
            <a:off x="672000" y="504000"/>
            <a:ext cx="1460500" cy="419100"/>
          </a:xfrm>
          <a:prstGeom prst="rect">
            <a:avLst/>
          </a:prstGeom>
        </p:spPr>
      </p:pic>
    </p:spTree>
    <p:extLst>
      <p:ext uri="{BB962C8B-B14F-4D97-AF65-F5344CB8AC3E}">
        <p14:creationId xmlns:p14="http://schemas.microsoft.com/office/powerpoint/2010/main" val="2777072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2"/>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a:stretch>
            <a:fillRect/>
          </a:stretch>
        </p:blipFill>
        <p:spPr>
          <a:xfrm>
            <a:off x="672000" y="504000"/>
            <a:ext cx="1460500" cy="419100"/>
          </a:xfrm>
          <a:prstGeom prst="rect">
            <a:avLst/>
          </a:prstGeom>
        </p:spPr>
      </p:pic>
    </p:spTree>
    <p:extLst>
      <p:ext uri="{BB962C8B-B14F-4D97-AF65-F5344CB8AC3E}">
        <p14:creationId xmlns:p14="http://schemas.microsoft.com/office/powerpoint/2010/main" val="132374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 minu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2"/>
                </a:solidFill>
              </a:defRPr>
            </a:lvl1pPr>
          </a:lstStyle>
          <a:p>
            <a:r>
              <a:rPr lang="en-GB" noProof="0" dirty="0"/>
              <a:t>Click</a:t>
            </a:r>
            <a:r>
              <a:rPr lang="en-US" dirty="0"/>
              <a:t> to edit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Tree>
    <p:extLst>
      <p:ext uri="{BB962C8B-B14F-4D97-AF65-F5344CB8AC3E}">
        <p14:creationId xmlns:p14="http://schemas.microsoft.com/office/powerpoint/2010/main" val="37937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GB" noProof="0"/>
              <a:t>www.teachingenglish.org.uk</a:t>
            </a:r>
            <a:endParaRPr lang="en-GB" noProof="0" dirty="0"/>
          </a:p>
        </p:txBody>
      </p:sp>
      <p:sp>
        <p:nvSpPr>
          <p:cNvPr id="5" name="Slide Number Placeholder 4"/>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037743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dirty="0"/>
              <a:t>Click</a:t>
            </a:r>
            <a:r>
              <a:rPr lang="en-US" dirty="0"/>
              <a:t> to edit Master title style</a:t>
            </a:r>
          </a:p>
        </p:txBody>
      </p:sp>
      <p:sp>
        <p:nvSpPr>
          <p:cNvPr id="3" name="Content Placeholder 2"/>
          <p:cNvSpPr>
            <a:spLocks noGrp="1"/>
          </p:cNvSpPr>
          <p:nvPr>
            <p:ph idx="1" hasCustomPrompt="1"/>
          </p:nvPr>
        </p:nvSpPr>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a:t>www.teachingenglish.org.uk</a:t>
            </a:r>
            <a:endParaRPr lang="en-GB" noProof="0" dirty="0"/>
          </a:p>
        </p:txBody>
      </p:sp>
      <p:sp>
        <p:nvSpPr>
          <p:cNvPr id="6" name="Slide Number Placeholder 5"/>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074470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GB" noProof="0" dirty="0"/>
              <a:t>Click to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a:t>
            </a:r>
            <a:r>
              <a:rPr lang="en-GB" noProof="0" dirty="0"/>
              <a:t>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www.teachingenglish.org.uk</a:t>
            </a:r>
            <a:endParaRPr lang="en-US"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3350895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dirty="0"/>
              <a:t>Click </a:t>
            </a:r>
            <a:r>
              <a:rPr lang="en-GB" noProof="0" dirty="0"/>
              <a:t>to</a:t>
            </a:r>
            <a:r>
              <a:rPr lang="en-US" dirty="0"/>
              <a:t> edit Master title style</a:t>
            </a:r>
          </a:p>
        </p:txBody>
      </p:sp>
      <p:sp>
        <p:nvSpPr>
          <p:cNvPr id="3" name="Content Placeholder 2"/>
          <p:cNvSpPr>
            <a:spLocks noGrp="1"/>
          </p:cNvSpPr>
          <p:nvPr>
            <p:ph sz="half" idx="1"/>
          </p:nvPr>
        </p:nvSpPr>
        <p:spPr>
          <a:xfrm>
            <a:off x="648000" y="1512000"/>
            <a:ext cx="5328000" cy="450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noProof="0"/>
              <a:t>www.teachingenglish.org.uk</a:t>
            </a:r>
            <a:endParaRPr lang="en-GB" noProof="0"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
        <p:nvSpPr>
          <p:cNvPr id="8" name="Picture Placeholder 7">
            <a:extLst>
              <a:ext uri="{FF2B5EF4-FFF2-40B4-BE49-F238E27FC236}">
                <a16:creationId xmlns:a16="http://schemas.microsoft.com/office/drawing/2014/main" id="{5686E00B-4C6B-434C-80C9-F98EF22F317A}"/>
              </a:ext>
            </a:extLst>
          </p:cNvPr>
          <p:cNvSpPr>
            <a:spLocks noGrp="1"/>
          </p:cNvSpPr>
          <p:nvPr>
            <p:ph type="pic" sz="quarter" idx="13"/>
          </p:nvPr>
        </p:nvSpPr>
        <p:spPr>
          <a:xfrm>
            <a:off x="6264000" y="1512002"/>
            <a:ext cx="5328000" cy="4500563"/>
          </a:xfrm>
        </p:spPr>
        <p:txBody>
          <a:bodyPr/>
          <a:lstStyle/>
          <a:p>
            <a:endParaRPr lang="en-GB" noProof="0" dirty="0"/>
          </a:p>
        </p:txBody>
      </p:sp>
    </p:spTree>
    <p:extLst>
      <p:ext uri="{BB962C8B-B14F-4D97-AF65-F5344CB8AC3E}">
        <p14:creationId xmlns:p14="http://schemas.microsoft.com/office/powerpoint/2010/main" val="292515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504000"/>
            <a:ext cx="10944000" cy="792000"/>
          </a:xfrm>
        </p:spPr>
        <p:txBody>
          <a:bodyPr/>
          <a:lstStyle/>
          <a:p>
            <a:r>
              <a:rPr lang="en-US" dirty="0"/>
              <a:t>Click to edit Master title style</a:t>
            </a:r>
          </a:p>
        </p:txBody>
      </p:sp>
      <p:sp>
        <p:nvSpPr>
          <p:cNvPr id="4" name="Content Placeholder 3"/>
          <p:cNvSpPr>
            <a:spLocks noGrp="1"/>
          </p:cNvSpPr>
          <p:nvPr>
            <p:ph sz="half" idx="2"/>
          </p:nvPr>
        </p:nvSpPr>
        <p:spPr>
          <a:xfrm>
            <a:off x="6264000" y="1512000"/>
            <a:ext cx="5328000" cy="4500000"/>
          </a:xfrm>
        </p:spPr>
        <p:txBody>
          <a:bodyPr/>
          <a:lstStyle/>
          <a:p>
            <a:pPr lvl="0"/>
            <a:r>
              <a:rPr lang="en-US" dirty="0"/>
              <a:t>Edit Master text styles</a:t>
            </a:r>
          </a:p>
          <a:p>
            <a:pPr lvl="1"/>
            <a:r>
              <a:rPr lang="en-US" dirty="0"/>
              <a:t>Second level</a:t>
            </a:r>
          </a:p>
          <a:p>
            <a:pPr lvl="2"/>
            <a:r>
              <a:rPr lang="en-US" dirty="0"/>
              <a:t>Third </a:t>
            </a:r>
            <a:r>
              <a:rPr lang="en-GB" noProof="0" dirty="0"/>
              <a:t>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GB" noProof="0"/>
              <a:t>www.teachingenglish.org.uk</a:t>
            </a:r>
            <a:endParaRPr lang="en-GB" noProof="0" dirty="0"/>
          </a:p>
        </p:txBody>
      </p:sp>
      <p:sp>
        <p:nvSpPr>
          <p:cNvPr id="7" name="Slide Number Placeholder 6"/>
          <p:cNvSpPr>
            <a:spLocks noGrp="1"/>
          </p:cNvSpPr>
          <p:nvPr>
            <p:ph type="sldNum" sz="quarter" idx="12"/>
          </p:nvPr>
        </p:nvSpPr>
        <p:spPr/>
        <p:txBody>
          <a:bodyPr/>
          <a:lstStyle/>
          <a:p>
            <a:fld id="{A36854FA-307F-854E-96D4-DE585DB24BD3}" type="slidenum">
              <a:rPr lang="en-GB" noProof="0" smtClean="0"/>
              <a:t>‹#›</a:t>
            </a:fld>
            <a:endParaRPr lang="en-GB" noProof="0" dirty="0"/>
          </a:p>
        </p:txBody>
      </p:sp>
      <p:sp>
        <p:nvSpPr>
          <p:cNvPr id="8" name="Picture Placeholder 7">
            <a:extLst>
              <a:ext uri="{FF2B5EF4-FFF2-40B4-BE49-F238E27FC236}">
                <a16:creationId xmlns:a16="http://schemas.microsoft.com/office/drawing/2014/main" id="{FCB1FB70-6F45-E74A-AF01-AB7AE7B3B932}"/>
              </a:ext>
            </a:extLst>
          </p:cNvPr>
          <p:cNvSpPr>
            <a:spLocks noGrp="1"/>
          </p:cNvSpPr>
          <p:nvPr>
            <p:ph type="pic" sz="quarter" idx="13"/>
          </p:nvPr>
        </p:nvSpPr>
        <p:spPr>
          <a:xfrm>
            <a:off x="648000" y="1511999"/>
            <a:ext cx="5328000" cy="4500000"/>
          </a:xfrm>
        </p:spPr>
        <p:txBody>
          <a:bodyPr/>
          <a:lstStyle/>
          <a:p>
            <a:endParaRPr lang="en-GB" noProof="0" dirty="0"/>
          </a:p>
        </p:txBody>
      </p:sp>
    </p:spTree>
    <p:extLst>
      <p:ext uri="{BB962C8B-B14F-4D97-AF65-F5344CB8AC3E}">
        <p14:creationId xmlns:p14="http://schemas.microsoft.com/office/powerpoint/2010/main" val="299282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bg2"/>
                </a:solidFill>
              </a:defRPr>
            </a:lvl1pPr>
          </a:lstStyle>
          <a:p>
            <a:r>
              <a:rPr lang="en-GB" noProof="0"/>
              <a:t>Click to edit Master title style</a:t>
            </a:r>
            <a:endParaRPr lang="en-US" dirty="0"/>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05043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a:t>www.teachingenglish.org.uk</a:t>
            </a:r>
            <a:endParaRPr lang="en-GB" noProof="0" dirty="0"/>
          </a:p>
        </p:txBody>
      </p:sp>
      <p:sp>
        <p:nvSpPr>
          <p:cNvPr id="4" name="Slide Number Placeholder 3"/>
          <p:cNvSpPr>
            <a:spLocks noGrp="1"/>
          </p:cNvSpPr>
          <p:nvPr>
            <p:ph type="sldNum" sz="quarter" idx="12"/>
          </p:nvPr>
        </p:nvSpPr>
        <p:spPr/>
        <p:txBody>
          <a:bodyPr/>
          <a:lstStyle/>
          <a:p>
            <a:fld id="{A36854FA-307F-854E-96D4-DE585DB24BD3}" type="slidenum">
              <a:rPr lang="en-GB" noProof="0" smtClean="0"/>
              <a:t>‹#›</a:t>
            </a:fld>
            <a:endParaRPr lang="en-GB" noProof="0" dirty="0"/>
          </a:p>
        </p:txBody>
      </p:sp>
    </p:spTree>
    <p:extLst>
      <p:ext uri="{BB962C8B-B14F-4D97-AF65-F5344CB8AC3E}">
        <p14:creationId xmlns:p14="http://schemas.microsoft.com/office/powerpoint/2010/main" val="2634010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FC60-865B-B442-B90B-5AA6EFB56F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33CE5286-FBB1-EA46-83F1-A6227079C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4" name="Date Placeholder 3">
            <a:extLst>
              <a:ext uri="{FF2B5EF4-FFF2-40B4-BE49-F238E27FC236}">
                <a16:creationId xmlns:a16="http://schemas.microsoft.com/office/drawing/2014/main" id="{435BA31A-4BB7-CE4E-982C-DA8D621EE4E5}"/>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26EB0565-8A8F-7049-BF27-AA056B12B87A}"/>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9A3263C5-CCA8-424A-96F6-5A9F1627FD01}"/>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1058362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0CCF-5D5F-5544-A6E6-B7434B886F9A}"/>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F57DCC5-46E8-4549-93A5-5B9C1F021A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EBEA4F67-1088-3D42-BD2F-09C1CCA6D75F}"/>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601A371D-1F61-4F4B-859A-05CBE9A81737}"/>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A44D9285-6916-6A40-8836-5BB0DF794D78}"/>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331852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8695-9906-794A-A5AC-4998C8887B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F5E79D68-EE95-5541-9F00-4F4FEFEB3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5E8B7A-B4DC-A345-BE62-69BDF4F26C61}"/>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17BDCB8C-75EE-DC45-BC35-92CC0D39BE4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9AD95BA2-9911-5347-A7C7-D9F718CD66CE}"/>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2544062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BE15-3D7E-F04B-A8D2-0514731F2AB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49ED241F-EEFA-BE4D-8F1D-2876C15301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57196749-4463-C048-BFAD-1FA0154D85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Date Placeholder 4">
            <a:extLst>
              <a:ext uri="{FF2B5EF4-FFF2-40B4-BE49-F238E27FC236}">
                <a16:creationId xmlns:a16="http://schemas.microsoft.com/office/drawing/2014/main" id="{0E64D0EC-FF7E-2444-AFDD-A15A6D1AB7FC}"/>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6" name="Footer Placeholder 5">
            <a:extLst>
              <a:ext uri="{FF2B5EF4-FFF2-40B4-BE49-F238E27FC236}">
                <a16:creationId xmlns:a16="http://schemas.microsoft.com/office/drawing/2014/main" id="{229814AF-02BE-0F40-B38D-1AD62B8771C1}"/>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BDBE33AA-4738-8E4F-9A3B-FFA130FF7F03}"/>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383260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D0EB-39BD-964B-A930-861D6E2304AF}"/>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70CFC383-635A-0C49-B08F-2A22BB914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E2051B-6E97-5F4A-9BBD-86789E65D0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F2E3A68B-7100-E441-995A-D402EAF82E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C565D2-1B16-F647-AA3D-790B0CDC64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Date Placeholder 6">
            <a:extLst>
              <a:ext uri="{FF2B5EF4-FFF2-40B4-BE49-F238E27FC236}">
                <a16:creationId xmlns:a16="http://schemas.microsoft.com/office/drawing/2014/main" id="{A4A0AA92-09BD-E044-8103-20745EE61EB5}"/>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8" name="Footer Placeholder 7">
            <a:extLst>
              <a:ext uri="{FF2B5EF4-FFF2-40B4-BE49-F238E27FC236}">
                <a16:creationId xmlns:a16="http://schemas.microsoft.com/office/drawing/2014/main" id="{8BDF43C2-15B7-D74C-8919-02DA66248CA5}"/>
              </a:ext>
            </a:extLst>
          </p:cNvPr>
          <p:cNvSpPr>
            <a:spLocks noGrp="1"/>
          </p:cNvSpPr>
          <p:nvPr>
            <p:ph type="ftr" sz="quarter" idx="11"/>
          </p:nvPr>
        </p:nvSpPr>
        <p:spPr/>
        <p:txBody>
          <a:bodyPr/>
          <a:lstStyle/>
          <a:p>
            <a:endParaRPr lang="en-ES"/>
          </a:p>
        </p:txBody>
      </p:sp>
      <p:sp>
        <p:nvSpPr>
          <p:cNvPr id="9" name="Slide Number Placeholder 8">
            <a:extLst>
              <a:ext uri="{FF2B5EF4-FFF2-40B4-BE49-F238E27FC236}">
                <a16:creationId xmlns:a16="http://schemas.microsoft.com/office/drawing/2014/main" id="{8E389521-ED33-5642-8A01-1138795999B0}"/>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1308889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C15D-454C-364D-BDF6-0ED9549B37E3}"/>
              </a:ext>
            </a:extLst>
          </p:cNvPr>
          <p:cNvSpPr>
            <a:spLocks noGrp="1"/>
          </p:cNvSpPr>
          <p:nvPr>
            <p:ph type="title"/>
          </p:nvPr>
        </p:nvSpPr>
        <p:spPr/>
        <p:txBody>
          <a:bodyPr/>
          <a:lstStyle/>
          <a:p>
            <a:r>
              <a:rPr lang="en-GB"/>
              <a:t>Click to edit Master title style</a:t>
            </a:r>
            <a:endParaRPr lang="en-ES"/>
          </a:p>
        </p:txBody>
      </p:sp>
      <p:sp>
        <p:nvSpPr>
          <p:cNvPr id="3" name="Date Placeholder 2">
            <a:extLst>
              <a:ext uri="{FF2B5EF4-FFF2-40B4-BE49-F238E27FC236}">
                <a16:creationId xmlns:a16="http://schemas.microsoft.com/office/drawing/2014/main" id="{4FB64A24-3265-1E4A-A100-9F6D5CF8A9C0}"/>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4" name="Footer Placeholder 3">
            <a:extLst>
              <a:ext uri="{FF2B5EF4-FFF2-40B4-BE49-F238E27FC236}">
                <a16:creationId xmlns:a16="http://schemas.microsoft.com/office/drawing/2014/main" id="{169D31D7-96DC-1E43-8DF6-C67C9DC23AC0}"/>
              </a:ext>
            </a:extLst>
          </p:cNvPr>
          <p:cNvSpPr>
            <a:spLocks noGrp="1"/>
          </p:cNvSpPr>
          <p:nvPr>
            <p:ph type="ftr" sz="quarter" idx="11"/>
          </p:nvPr>
        </p:nvSpPr>
        <p:spPr/>
        <p:txBody>
          <a:bodyPr/>
          <a:lstStyle/>
          <a:p>
            <a:endParaRPr lang="en-ES"/>
          </a:p>
        </p:txBody>
      </p:sp>
      <p:sp>
        <p:nvSpPr>
          <p:cNvPr id="5" name="Slide Number Placeholder 4">
            <a:extLst>
              <a:ext uri="{FF2B5EF4-FFF2-40B4-BE49-F238E27FC236}">
                <a16:creationId xmlns:a16="http://schemas.microsoft.com/office/drawing/2014/main" id="{BB4BDEEB-FAEF-0644-BBD0-E5097EC8CFDB}"/>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943939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D8EDD-9088-3540-A87E-80B83E966CB5}"/>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3" name="Footer Placeholder 2">
            <a:extLst>
              <a:ext uri="{FF2B5EF4-FFF2-40B4-BE49-F238E27FC236}">
                <a16:creationId xmlns:a16="http://schemas.microsoft.com/office/drawing/2014/main" id="{F6718A9D-D064-424A-B6F2-E414179FDBCC}"/>
              </a:ext>
            </a:extLst>
          </p:cNvPr>
          <p:cNvSpPr>
            <a:spLocks noGrp="1"/>
          </p:cNvSpPr>
          <p:nvPr>
            <p:ph type="ftr" sz="quarter" idx="11"/>
          </p:nvPr>
        </p:nvSpPr>
        <p:spPr/>
        <p:txBody>
          <a:bodyPr/>
          <a:lstStyle/>
          <a:p>
            <a:endParaRPr lang="en-ES"/>
          </a:p>
        </p:txBody>
      </p:sp>
      <p:sp>
        <p:nvSpPr>
          <p:cNvPr id="4" name="Slide Number Placeholder 3">
            <a:extLst>
              <a:ext uri="{FF2B5EF4-FFF2-40B4-BE49-F238E27FC236}">
                <a16:creationId xmlns:a16="http://schemas.microsoft.com/office/drawing/2014/main" id="{FD7538CC-C136-EB4B-9537-BFB1D258153D}"/>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3765115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2370-CB69-9B42-8D87-681FC91BC5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Content Placeholder 2">
            <a:extLst>
              <a:ext uri="{FF2B5EF4-FFF2-40B4-BE49-F238E27FC236}">
                <a16:creationId xmlns:a16="http://schemas.microsoft.com/office/drawing/2014/main" id="{3193161C-14F4-004A-9A46-6385CF73B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Text Placeholder 3">
            <a:extLst>
              <a:ext uri="{FF2B5EF4-FFF2-40B4-BE49-F238E27FC236}">
                <a16:creationId xmlns:a16="http://schemas.microsoft.com/office/drawing/2014/main" id="{816FEC12-F972-DB4F-830E-49CDFA5CC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DB76D3-EC29-A041-9108-92C3BE8C0D2F}"/>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6" name="Footer Placeholder 5">
            <a:extLst>
              <a:ext uri="{FF2B5EF4-FFF2-40B4-BE49-F238E27FC236}">
                <a16:creationId xmlns:a16="http://schemas.microsoft.com/office/drawing/2014/main" id="{D56CD103-4FC0-634C-8EFD-A6E38727A1FF}"/>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7FFC5719-AFBF-D643-A1E9-796973E6ED22}"/>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2272308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0614-6659-EB46-A706-8E3321648D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8A366ADB-DC00-0C43-B722-09A575E9D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3153EABA-E722-EA49-B994-277995FC3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A49783-E57C-CD46-ADA9-0A2A3EF5A34B}"/>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6" name="Footer Placeholder 5">
            <a:extLst>
              <a:ext uri="{FF2B5EF4-FFF2-40B4-BE49-F238E27FC236}">
                <a16:creationId xmlns:a16="http://schemas.microsoft.com/office/drawing/2014/main" id="{7AC280CA-2596-944A-9FB7-761F82B76A15}"/>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6A93DC0F-680C-E740-8B6B-3A1666B7F8A0}"/>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372219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bg2"/>
                </a:solidFill>
              </a:defRPr>
            </a:lvl1p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944000" cy="180000"/>
          </a:xfrm>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2"/>
                </a:solidFill>
              </a:defRPr>
            </a:lvl1pPr>
          </a:lstStyle>
          <a:p>
            <a:pPr lvl="0"/>
            <a:r>
              <a:rPr lang="en-GB"/>
              <a:t>Click to edit Master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3793448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58E5-2C05-6F41-8A23-D3E8E13C9B29}"/>
              </a:ext>
            </a:extLst>
          </p:cNvPr>
          <p:cNvSpPr>
            <a:spLocks noGrp="1"/>
          </p:cNvSpPr>
          <p:nvPr>
            <p:ph type="title"/>
          </p:nvPr>
        </p:nvSpPr>
        <p:spPr/>
        <p:txBody>
          <a:bodyPr/>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8444019A-4585-0842-A4F5-A02B7A13DF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A1EBF43A-A56F-504E-82F7-CDC111A63C5B}"/>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A77711DA-3466-674A-9399-0CCA46F106CB}"/>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8939A817-3498-0440-B5C2-288C45508DB6}"/>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968774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38ECBD-5AF8-EE4C-B1F0-6BADF51F30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26C58C5E-18F7-5249-BC6C-95F5A9CA5EA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0F6E053D-5644-3D4C-BFEC-9B2AED00A92D}"/>
              </a:ext>
            </a:extLst>
          </p:cNvPr>
          <p:cNvSpPr>
            <a:spLocks noGrp="1"/>
          </p:cNvSpPr>
          <p:nvPr>
            <p:ph type="dt" sz="half" idx="10"/>
          </p:nvPr>
        </p:nvSpPr>
        <p:spPr/>
        <p:txBody>
          <a:body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C805F68C-4918-1449-9236-F21E8125EC6E}"/>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92AE548-A9BA-984B-AFE8-CFC30CA96762}"/>
              </a:ext>
            </a:extLst>
          </p:cNvPr>
          <p:cNvSpPr>
            <a:spLocks noGrp="1"/>
          </p:cNvSpPr>
          <p:nvPr>
            <p:ph type="sldNum" sz="quarter" idx="12"/>
          </p:nvPr>
        </p:nvSpPr>
        <p:spPr/>
        <p:txBody>
          <a:bodyPr/>
          <a:lstStyle/>
          <a:p>
            <a:fld id="{4E6CC911-34ED-C141-AB1C-C424FE40F12D}" type="slidenum">
              <a:rPr lang="en-ES" smtClean="0"/>
              <a:t>‹#›</a:t>
            </a:fld>
            <a:endParaRPr lang="en-ES"/>
          </a:p>
        </p:txBody>
      </p:sp>
    </p:spTree>
    <p:extLst>
      <p:ext uri="{BB962C8B-B14F-4D97-AF65-F5344CB8AC3E}">
        <p14:creationId xmlns:p14="http://schemas.microsoft.com/office/powerpoint/2010/main" val="214129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51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tx1"/>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t>
            </a:r>
            <a:r>
              <a:rPr lang="en-GB" noProof="0" dirty="0"/>
              <a:t>edit</a:t>
            </a:r>
            <a:r>
              <a:rPr lang="en-US" dirty="0"/>
              <a: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a:xfrm>
            <a:off x="648000" y="6192000"/>
            <a:ext cx="10848000" cy="180000"/>
          </a:xfrm>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23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Master text styles</a:t>
            </a:r>
          </a:p>
        </p:txBody>
      </p:sp>
      <p:pic>
        <p:nvPicPr>
          <p:cNvPr id="12" name="Picture 11">
            <a:extLst>
              <a:ext uri="{FF2B5EF4-FFF2-40B4-BE49-F238E27FC236}">
                <a16:creationId xmlns:a16="http://schemas.microsoft.com/office/drawing/2014/main" id="{68B4A97B-8C6F-A742-9B60-1B6AE71A1410}"/>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406886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22793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US" dirty="0"/>
              <a:t>Click to </a:t>
            </a:r>
            <a:r>
              <a:rPr lang="en-GB" noProof="0" dirty="0"/>
              <a:t>edit</a:t>
            </a:r>
            <a:r>
              <a:rPr lang="en-US" dirty="0"/>
              <a:t> Master 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tx1"/>
                </a:solidFill>
              </a:defRPr>
            </a:lvl1pPr>
          </a:lstStyle>
          <a:p>
            <a:pPr lvl="0"/>
            <a:r>
              <a:rPr lang="en-US" dirty="0"/>
              <a:t>Edit </a:t>
            </a:r>
            <a:r>
              <a:rPr lang="en-GB" noProof="0" dirty="0"/>
              <a:t>Master</a:t>
            </a:r>
            <a:r>
              <a:rPr lang="en-US" dirty="0"/>
              <a:t> text styles</a:t>
            </a:r>
          </a:p>
        </p:txBody>
      </p:sp>
      <p:pic>
        <p:nvPicPr>
          <p:cNvPr id="7" name="Picture 6">
            <a:extLst>
              <a:ext uri="{FF2B5EF4-FFF2-40B4-BE49-F238E27FC236}">
                <a16:creationId xmlns:a16="http://schemas.microsoft.com/office/drawing/2014/main" id="{EE56BB0E-B503-6047-9026-46230EF7886B}"/>
              </a:ext>
            </a:extLst>
          </p:cNvPr>
          <p:cNvPicPr>
            <a:picLocks noChangeAspect="1"/>
          </p:cNvPicPr>
          <p:nvPr userDrawn="1"/>
        </p:nvPicPr>
        <p:blipFill>
          <a:blip r:embed="rId2"/>
          <a:stretch>
            <a:fillRect/>
          </a:stretch>
        </p:blipFill>
        <p:spPr>
          <a:xfrm>
            <a:off x="672000" y="504000"/>
            <a:ext cx="1485900" cy="431800"/>
          </a:xfrm>
          <a:prstGeom prst="rect">
            <a:avLst/>
          </a:prstGeom>
        </p:spPr>
      </p:pic>
    </p:spTree>
    <p:extLst>
      <p:ext uri="{BB962C8B-B14F-4D97-AF65-F5344CB8AC3E}">
        <p14:creationId xmlns:p14="http://schemas.microsoft.com/office/powerpoint/2010/main" val="2051459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minu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1728000"/>
            <a:ext cx="6876000" cy="1440000"/>
          </a:xfrm>
        </p:spPr>
        <p:txBody>
          <a:bodyPr anchor="t" anchorCtr="0"/>
          <a:lstStyle>
            <a:lvl1pPr algn="l">
              <a:lnSpc>
                <a:spcPct val="100000"/>
              </a:lnSpc>
              <a:defRPr sz="4800">
                <a:solidFill>
                  <a:schemeClr val="tx1"/>
                </a:solidFill>
              </a:defRPr>
            </a:lvl1pPr>
          </a:lstStyle>
          <a:p>
            <a:r>
              <a:rPr lang="en-GB" noProof="0" dirty="0"/>
              <a:t>Click</a:t>
            </a:r>
            <a:r>
              <a:rPr lang="en-US" dirty="0"/>
              <a:t> to edit Master title style</a:t>
            </a:r>
          </a:p>
        </p:txBody>
      </p:sp>
      <p:sp>
        <p:nvSpPr>
          <p:cNvPr id="3" name="Footer Placeholder 4">
            <a:extLst>
              <a:ext uri="{FF2B5EF4-FFF2-40B4-BE49-F238E27FC236}">
                <a16:creationId xmlns:a16="http://schemas.microsoft.com/office/drawing/2014/main" id="{DBCC5060-0956-494D-BDA8-83E48EFB48B7}"/>
              </a:ext>
            </a:extLst>
          </p:cNvPr>
          <p:cNvSpPr>
            <a:spLocks noGrp="1"/>
          </p:cNvSpPr>
          <p:nvPr>
            <p:ph type="ftr" sz="quarter" idx="11"/>
          </p:nvPr>
        </p:nvSpPr>
        <p:spPr>
          <a:xfrm>
            <a:off x="648000" y="6192000"/>
            <a:ext cx="10848000" cy="180000"/>
          </a:xfrm>
        </p:spPr>
        <p:txBody>
          <a:bodyPr/>
          <a:lstStyle/>
          <a:p>
            <a:r>
              <a:rPr lang="en-GB" noProof="0"/>
              <a:t>www.teachingenglish.org.uk</a:t>
            </a:r>
            <a:endParaRPr lang="en-GB" noProof="0" dirty="0"/>
          </a:p>
        </p:txBody>
      </p:sp>
    </p:spTree>
    <p:extLst>
      <p:ext uri="{BB962C8B-B14F-4D97-AF65-F5344CB8AC3E}">
        <p14:creationId xmlns:p14="http://schemas.microsoft.com/office/powerpoint/2010/main" val="111207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340000"/>
            <a:ext cx="6876000" cy="1440000"/>
          </a:xfrm>
        </p:spPr>
        <p:txBody>
          <a:bodyPr anchor="t" anchorCtr="0"/>
          <a:lstStyle>
            <a:lvl1pPr algn="l">
              <a:lnSpc>
                <a:spcPct val="100000"/>
              </a:lnSpc>
              <a:defRPr sz="4800">
                <a:solidFill>
                  <a:schemeClr val="accent1"/>
                </a:solidFill>
              </a:defRPr>
            </a:lvl1pPr>
          </a:lstStyle>
          <a:p>
            <a:r>
              <a:rPr lang="en-US" dirty="0"/>
              <a:t>Click </a:t>
            </a:r>
            <a:r>
              <a:rPr lang="en-GB" noProof="0" dirty="0"/>
              <a:t>to</a:t>
            </a:r>
            <a:r>
              <a:rPr lang="en-US" dirty="0"/>
              <a:t>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36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a:t>
            </a:r>
            <a:r>
              <a:rPr lang="en-US" dirty="0"/>
              <a:t>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23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a:t>
            </a:r>
            <a:r>
              <a:rPr lang="en-GB" noProof="0" dirty="0"/>
              <a:t>Master</a:t>
            </a:r>
            <a:r>
              <a:rPr lang="en-US" dirty="0"/>
              <a:t> text styles</a:t>
            </a:r>
          </a:p>
        </p:txBody>
      </p:sp>
      <p:pic>
        <p:nvPicPr>
          <p:cNvPr id="10" name="Picture 9">
            <a:extLst>
              <a:ext uri="{FF2B5EF4-FFF2-40B4-BE49-F238E27FC236}">
                <a16:creationId xmlns:a16="http://schemas.microsoft.com/office/drawing/2014/main" id="{B228E9DE-B6D7-D144-9B89-4C1ED3A472E8}"/>
              </a:ext>
            </a:extLst>
          </p:cNvPr>
          <p:cNvPicPr>
            <a:picLocks noChangeAspect="1"/>
          </p:cNvPicPr>
          <p:nvPr userDrawn="1"/>
        </p:nvPicPr>
        <p:blipFill>
          <a:blip r:embed="rId2"/>
          <a:stretch>
            <a:fillRect/>
          </a:stretch>
        </p:blipFill>
        <p:spPr>
          <a:xfrm>
            <a:off x="648000" y="504000"/>
            <a:ext cx="1460500" cy="419100"/>
          </a:xfrm>
          <a:prstGeom prst="rect">
            <a:avLst/>
          </a:prstGeom>
        </p:spPr>
      </p:pic>
    </p:spTree>
    <p:extLst>
      <p:ext uri="{BB962C8B-B14F-4D97-AF65-F5344CB8AC3E}">
        <p14:creationId xmlns:p14="http://schemas.microsoft.com/office/powerpoint/2010/main" val="193950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7B7A-11A2-5243-9AEE-21A4452498F0}"/>
              </a:ext>
            </a:extLst>
          </p:cNvPr>
          <p:cNvSpPr>
            <a:spLocks noGrp="1"/>
          </p:cNvSpPr>
          <p:nvPr>
            <p:ph type="ctrTitle"/>
          </p:nvPr>
        </p:nvSpPr>
        <p:spPr>
          <a:xfrm>
            <a:off x="648000" y="2700000"/>
            <a:ext cx="6876000" cy="1440000"/>
          </a:xfrm>
        </p:spPr>
        <p:txBody>
          <a:bodyPr anchor="t" anchorCtr="0"/>
          <a:lstStyle>
            <a:lvl1pPr algn="l">
              <a:lnSpc>
                <a:spcPct val="100000"/>
              </a:lnSpc>
              <a:defRPr sz="4800">
                <a:solidFill>
                  <a:schemeClr val="accent1"/>
                </a:solidFill>
              </a:defRPr>
            </a:lvl1pPr>
          </a:lstStyle>
          <a:p>
            <a:r>
              <a:rPr lang="en-GB" noProof="0" dirty="0"/>
              <a:t>Click</a:t>
            </a:r>
            <a:r>
              <a:rPr lang="en-US" dirty="0"/>
              <a:t> to edit Master title style</a:t>
            </a:r>
          </a:p>
        </p:txBody>
      </p:sp>
      <p:sp>
        <p:nvSpPr>
          <p:cNvPr id="3" name="Subtitle 2">
            <a:extLst>
              <a:ext uri="{FF2B5EF4-FFF2-40B4-BE49-F238E27FC236}">
                <a16:creationId xmlns:a16="http://schemas.microsoft.com/office/drawing/2014/main" id="{C64D2CF9-6795-E24D-90F2-E0CA778EB364}"/>
              </a:ext>
            </a:extLst>
          </p:cNvPr>
          <p:cNvSpPr>
            <a:spLocks noGrp="1"/>
          </p:cNvSpPr>
          <p:nvPr>
            <p:ph type="subTitle" idx="1"/>
          </p:nvPr>
        </p:nvSpPr>
        <p:spPr>
          <a:xfrm>
            <a:off x="648000" y="1728000"/>
            <a:ext cx="6876000" cy="720000"/>
          </a:xfrm>
        </p:spPr>
        <p:txBody>
          <a:bodyPr anchor="b"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30B7FFC3-561C-5549-B697-6C8BB95A2053}"/>
              </a:ext>
            </a:extLst>
          </p:cNvPr>
          <p:cNvSpPr>
            <a:spLocks noGrp="1"/>
          </p:cNvSpPr>
          <p:nvPr>
            <p:ph type="ftr" sz="quarter" idx="11"/>
          </p:nvPr>
        </p:nvSpPr>
        <p:spPr/>
        <p:txBody>
          <a:bodyPr/>
          <a:lstStyle/>
          <a:p>
            <a:r>
              <a:rPr lang="en-GB" noProof="0"/>
              <a:t>www.teachingenglish.org.uk</a:t>
            </a:r>
            <a:endParaRPr lang="en-GB" noProof="0" dirty="0"/>
          </a:p>
        </p:txBody>
      </p:sp>
      <p:cxnSp>
        <p:nvCxnSpPr>
          <p:cNvPr id="8" name="Straight Connector 7">
            <a:extLst>
              <a:ext uri="{FF2B5EF4-FFF2-40B4-BE49-F238E27FC236}">
                <a16:creationId xmlns:a16="http://schemas.microsoft.com/office/drawing/2014/main" id="{DD557C23-2C1E-6744-965A-EB94DA68E1AC}"/>
              </a:ext>
            </a:extLst>
          </p:cNvPr>
          <p:cNvCxnSpPr/>
          <p:nvPr userDrawn="1"/>
        </p:nvCxnSpPr>
        <p:spPr>
          <a:xfrm>
            <a:off x="648001" y="2592000"/>
            <a:ext cx="432000" cy="0"/>
          </a:xfrm>
          <a:prstGeom prst="line">
            <a:avLst/>
          </a:prstGeom>
          <a:ln w="3048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77DA8F83-4B3E-8A42-815F-9B018CE19511}"/>
              </a:ext>
            </a:extLst>
          </p:cNvPr>
          <p:cNvSpPr>
            <a:spLocks noGrp="1"/>
          </p:cNvSpPr>
          <p:nvPr>
            <p:ph type="body" sz="quarter" idx="13"/>
          </p:nvPr>
        </p:nvSpPr>
        <p:spPr>
          <a:xfrm>
            <a:off x="648000" y="4608000"/>
            <a:ext cx="6876000" cy="252000"/>
          </a:xfrm>
        </p:spPr>
        <p:txBody>
          <a:bodyPr anchor="b" anchorCtr="0"/>
          <a:lstStyle>
            <a:lvl1pPr>
              <a:spcBef>
                <a:spcPts val="0"/>
              </a:spcBef>
              <a:defRPr sz="1800" b="0">
                <a:solidFill>
                  <a:schemeClr val="bg1"/>
                </a:solidFill>
              </a:defRPr>
            </a:lvl1pPr>
          </a:lstStyle>
          <a:p>
            <a:pPr lvl="0"/>
            <a:r>
              <a:rPr lang="en-US" dirty="0"/>
              <a:t>Edit Master </a:t>
            </a:r>
            <a:r>
              <a:rPr lang="en-GB" noProof="0" dirty="0"/>
              <a:t>text</a:t>
            </a:r>
            <a:r>
              <a:rPr lang="en-US" dirty="0"/>
              <a:t> styles</a:t>
            </a:r>
          </a:p>
        </p:txBody>
      </p:sp>
      <p:pic>
        <p:nvPicPr>
          <p:cNvPr id="9" name="Picture 8">
            <a:extLst>
              <a:ext uri="{FF2B5EF4-FFF2-40B4-BE49-F238E27FC236}">
                <a16:creationId xmlns:a16="http://schemas.microsoft.com/office/drawing/2014/main" id="{5E41C586-C2C4-F543-85BF-E60883FCAC8B}"/>
              </a:ext>
            </a:extLst>
          </p:cNvPr>
          <p:cNvPicPr>
            <a:picLocks noChangeAspect="1"/>
          </p:cNvPicPr>
          <p:nvPr userDrawn="1"/>
        </p:nvPicPr>
        <p:blipFill>
          <a:blip r:embed="rId2"/>
          <a:stretch>
            <a:fillRect/>
          </a:stretch>
        </p:blipFill>
        <p:spPr>
          <a:xfrm>
            <a:off x="648000" y="504000"/>
            <a:ext cx="1460500" cy="419100"/>
          </a:xfrm>
          <a:prstGeom prst="rect">
            <a:avLst/>
          </a:prstGeom>
        </p:spPr>
      </p:pic>
    </p:spTree>
    <p:extLst>
      <p:ext uri="{BB962C8B-B14F-4D97-AF65-F5344CB8AC3E}">
        <p14:creationId xmlns:p14="http://schemas.microsoft.com/office/powerpoint/2010/main" val="3342158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8144029-A22A-9A49-B9EE-98B449D69D85}"/>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848000" cy="180000"/>
          </a:xfrm>
          <a:prstGeom prst="rect">
            <a:avLst/>
          </a:prstGeom>
        </p:spPr>
        <p:txBody>
          <a:bodyPr vert="horz" lIns="0" tIns="0" rIns="0" bIns="0" rtlCol="0" anchor="b" anchorCtr="0"/>
          <a:lstStyle>
            <a:lvl1pPr algn="l">
              <a:defRPr sz="1200" b="1">
                <a:solidFill>
                  <a:schemeClr val="tx1">
                    <a:tint val="75000"/>
                  </a:schemeClr>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673088132"/>
      </p:ext>
    </p:extLst>
  </p:cSld>
  <p:clrMap bg1="dk1" tx1="lt1" bg2="dk2" tx2="lt2" accent1="accent1" accent2="accent2" accent3="accent3" accent4="accent4" accent5="accent5" accent6="accent6" hlink="hlink" folHlink="folHlink"/>
  <p:sldLayoutIdLst>
    <p:sldLayoutId id="2147483723" r:id="rId1"/>
    <p:sldLayoutId id="2147483726" r:id="rId2"/>
    <p:sldLayoutId id="2147483745" r:id="rId3"/>
  </p:sldLayoutIdLst>
  <p:hf sldNum="0" hdr="0" dt="0"/>
  <p:txStyles>
    <p:title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2"/>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bg2"/>
        </a:buClr>
        <a:buFont typeface="British Council Sans" panose="020B05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06F040B-0B1A-1441-942C-BE62348984CF}"/>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a:t>
            </a:r>
            <a:r>
              <a:rPr lang="en-GB" noProof="0" dirty="0"/>
              <a:t>Master</a:t>
            </a:r>
            <a:r>
              <a:rPr lang="en-US" dirty="0"/>
              <a: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848000" cy="180000"/>
          </a:xfrm>
          <a:prstGeom prst="rect">
            <a:avLst/>
          </a:prstGeom>
        </p:spPr>
        <p:txBody>
          <a:bodyPr vert="horz" lIns="0" tIns="0" rIns="0" bIns="0" rtlCol="0" anchor="b" anchorCtr="0"/>
          <a:lstStyle>
            <a:lvl1pPr algn="l">
              <a:defRPr sz="1200" b="1">
                <a:solidFill>
                  <a:schemeClr val="tx1">
                    <a:tint val="75000"/>
                  </a:schemeClr>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3102053450"/>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sldNum="0" hdr="0" dt="0"/>
  <p:txStyles>
    <p:titleStyle>
      <a:lvl1pPr algn="l" defTabSz="914400" rtl="0" eaLnBrk="1" latinLnBrk="0" hangingPunct="1">
        <a:lnSpc>
          <a:spcPts val="3300"/>
        </a:lnSpc>
        <a:spcBef>
          <a:spcPct val="0"/>
        </a:spcBef>
        <a:buNone/>
        <a:defRPr sz="3000" b="0" i="0" kern="1200">
          <a:solidFill>
            <a:schemeClr val="tx1"/>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F291D8B-9729-0B42-945A-DB3A4021540D}"/>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944000" cy="180000"/>
          </a:xfrm>
          <a:prstGeom prst="rect">
            <a:avLst/>
          </a:prstGeom>
        </p:spPr>
        <p:txBody>
          <a:bodyPr vert="horz" lIns="0" tIns="0" rIns="0" bIns="0" rtlCol="0" anchor="b" anchorCtr="0"/>
          <a:lstStyle>
            <a:lvl1pPr algn="l">
              <a:defRPr sz="1200" b="1">
                <a:solidFill>
                  <a:schemeClr val="tx2"/>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5898287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64" r:id="rId3"/>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accent1"/>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bg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bg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BC31D06-11C4-444F-B6A7-6348071675B7}"/>
              </a:ext>
            </a:extLst>
          </p:cNvPr>
          <p:cNvSpPr/>
          <p:nvPr userDrawn="1"/>
        </p:nvSpPr>
        <p:spPr>
          <a:xfrm>
            <a:off x="323998" y="1511994"/>
            <a:ext cx="7524002" cy="3600007"/>
          </a:xfrm>
          <a:custGeom>
            <a:avLst/>
            <a:gdLst>
              <a:gd name="connsiteX0" fmla="*/ 0 w 7524002"/>
              <a:gd name="connsiteY0" fmla="*/ 0 h 3600007"/>
              <a:gd name="connsiteX1" fmla="*/ 7524001 w 7524002"/>
              <a:gd name="connsiteY1" fmla="*/ 0 h 3600007"/>
              <a:gd name="connsiteX2" fmla="*/ 7524001 w 7524002"/>
              <a:gd name="connsiteY2" fmla="*/ 2987997 h 3600007"/>
              <a:gd name="connsiteX3" fmla="*/ 7524002 w 7524002"/>
              <a:gd name="connsiteY3" fmla="*/ 2988007 h 3600007"/>
              <a:gd name="connsiteX4" fmla="*/ 6912002 w 7524002"/>
              <a:gd name="connsiteY4" fmla="*/ 3600007 h 3600007"/>
              <a:gd name="connsiteX5" fmla="*/ 6912001 w 7524002"/>
              <a:gd name="connsiteY5" fmla="*/ 3600007 h 3600007"/>
              <a:gd name="connsiteX6" fmla="*/ 1 w 7524002"/>
              <a:gd name="connsiteY6" fmla="*/ 3600007 h 3600007"/>
              <a:gd name="connsiteX7" fmla="*/ 1 w 7524002"/>
              <a:gd name="connsiteY7" fmla="*/ 2988000 h 3600007"/>
              <a:gd name="connsiteX8" fmla="*/ 0 w 7524002"/>
              <a:gd name="connsiteY8" fmla="*/ 2988000 h 36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002" h="3600007">
                <a:moveTo>
                  <a:pt x="0" y="0"/>
                </a:moveTo>
                <a:lnTo>
                  <a:pt x="7524001" y="0"/>
                </a:lnTo>
                <a:lnTo>
                  <a:pt x="7524001" y="2987997"/>
                </a:lnTo>
                <a:lnTo>
                  <a:pt x="7524002" y="2988007"/>
                </a:lnTo>
                <a:cubicBezTo>
                  <a:pt x="7524002" y="3326005"/>
                  <a:pt x="7250000" y="3600007"/>
                  <a:pt x="6912002" y="3600007"/>
                </a:cubicBezTo>
                <a:lnTo>
                  <a:pt x="6912001" y="3600007"/>
                </a:lnTo>
                <a:lnTo>
                  <a:pt x="1" y="3600007"/>
                </a:lnTo>
                <a:lnTo>
                  <a:pt x="1" y="2988000"/>
                </a:lnTo>
                <a:lnTo>
                  <a:pt x="0" y="2988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GB" noProof="0" dirty="0"/>
              <a:t>Click</a:t>
            </a:r>
            <a:r>
              <a:rPr lang="en-US" dirty="0"/>
              <a:t> to edit Master title style</a:t>
            </a:r>
          </a:p>
        </p:txBody>
      </p:sp>
      <p:sp>
        <p:nvSpPr>
          <p:cNvPr id="3" name="Text Placeholder 2"/>
          <p:cNvSpPr>
            <a:spLocks noGrp="1"/>
          </p:cNvSpPr>
          <p:nvPr>
            <p:ph type="body" idx="1"/>
          </p:nvPr>
        </p:nvSpPr>
        <p:spPr>
          <a:xfrm>
            <a:off x="648000" y="1728000"/>
            <a:ext cx="6876000" cy="3096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996C4A3-C656-FC49-BAFB-1E13EFFD2C99}"/>
              </a:ext>
            </a:extLst>
          </p:cNvPr>
          <p:cNvSpPr>
            <a:spLocks noGrp="1"/>
          </p:cNvSpPr>
          <p:nvPr>
            <p:ph type="ftr" sz="quarter" idx="3"/>
          </p:nvPr>
        </p:nvSpPr>
        <p:spPr>
          <a:xfrm>
            <a:off x="648000" y="6192000"/>
            <a:ext cx="10944000" cy="180000"/>
          </a:xfrm>
          <a:prstGeom prst="rect">
            <a:avLst/>
          </a:prstGeom>
        </p:spPr>
        <p:txBody>
          <a:bodyPr vert="horz" lIns="0" tIns="0" rIns="0" bIns="0" rtlCol="0" anchor="b" anchorCtr="0"/>
          <a:lstStyle>
            <a:lvl1pPr algn="l">
              <a:defRPr sz="1200" b="1">
                <a:solidFill>
                  <a:schemeClr val="tx2"/>
                </a:solidFill>
              </a:defRPr>
            </a:lvl1pPr>
          </a:lstStyle>
          <a:p>
            <a:r>
              <a:rPr lang="en-GB" noProof="0"/>
              <a:t>www.teachingenglish.org.uk</a:t>
            </a:r>
            <a:endParaRPr lang="en-GB" noProof="0" dirty="0"/>
          </a:p>
        </p:txBody>
      </p:sp>
    </p:spTree>
    <p:extLst>
      <p:ext uri="{BB962C8B-B14F-4D97-AF65-F5344CB8AC3E}">
        <p14:creationId xmlns:p14="http://schemas.microsoft.com/office/powerpoint/2010/main" val="111916065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a:t>
            </a:r>
            <a:r>
              <a:rPr lang="en-GB" noProof="0" dirty="0"/>
              <a:t>to</a:t>
            </a:r>
            <a:r>
              <a:rPr lang="en-US" dirty="0"/>
              <a:t> edit Master title style</a:t>
            </a:r>
          </a:p>
        </p:txBody>
      </p:sp>
      <p:sp>
        <p:nvSpPr>
          <p:cNvPr id="3" name="Text Placeholder 2"/>
          <p:cNvSpPr>
            <a:spLocks noGrp="1"/>
          </p:cNvSpPr>
          <p:nvPr>
            <p:ph type="body" idx="1"/>
          </p:nvPr>
        </p:nvSpPr>
        <p:spPr>
          <a:xfrm>
            <a:off x="648000" y="1512000"/>
            <a:ext cx="8136000" cy="450000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3"/>
          </p:nvPr>
        </p:nvSpPr>
        <p:spPr>
          <a:xfrm>
            <a:off x="648000" y="6192000"/>
            <a:ext cx="10439999" cy="180000"/>
          </a:xfrm>
          <a:prstGeom prst="rect">
            <a:avLst/>
          </a:prstGeom>
        </p:spPr>
        <p:txBody>
          <a:bodyPr vert="horz" lIns="0" tIns="0" rIns="0" bIns="0" rtlCol="0" anchor="b" anchorCtr="0"/>
          <a:lstStyle>
            <a:lvl1pPr algn="l">
              <a:defRPr sz="1200">
                <a:solidFill>
                  <a:schemeClr val="tx1"/>
                </a:solidFill>
              </a:defRPr>
            </a:lvl1pPr>
          </a:lstStyle>
          <a:p>
            <a:r>
              <a:rPr lang="en-GB" noProof="0"/>
              <a:t>www.teachingenglish.org.uk</a:t>
            </a:r>
            <a:endParaRPr lang="en-GB" noProof="0" dirty="0"/>
          </a:p>
        </p:txBody>
      </p:sp>
      <p:sp>
        <p:nvSpPr>
          <p:cNvPr id="6" name="Slide Number Placeholder 5"/>
          <p:cNvSpPr>
            <a:spLocks noGrp="1"/>
          </p:cNvSpPr>
          <p:nvPr>
            <p:ph type="sldNum" sz="quarter" idx="4"/>
          </p:nvPr>
        </p:nvSpPr>
        <p:spPr>
          <a:xfrm>
            <a:off x="11088000" y="6192000"/>
            <a:ext cx="504000" cy="180000"/>
          </a:xfrm>
          <a:prstGeom prst="rect">
            <a:avLst/>
          </a:prstGeom>
        </p:spPr>
        <p:txBody>
          <a:bodyPr vert="horz" lIns="0" tIns="0" rIns="0" bIns="0" rtlCol="0" anchor="b" anchorCtr="0"/>
          <a:lstStyle>
            <a:lvl1pPr algn="r">
              <a:defRPr sz="1200" b="1">
                <a:solidFill>
                  <a:schemeClr val="tx2"/>
                </a:solidFill>
              </a:defRPr>
            </a:lvl1pPr>
          </a:lstStyle>
          <a:p>
            <a:fld id="{A36854FA-307F-854E-96D4-DE585DB24BD3}" type="slidenum">
              <a:rPr lang="en-GB" smtClean="0"/>
              <a:pPr/>
              <a:t>‹#›</a:t>
            </a:fld>
            <a:endParaRPr lang="en-GB" dirty="0"/>
          </a:p>
        </p:txBody>
      </p:sp>
      <p:cxnSp>
        <p:nvCxnSpPr>
          <p:cNvPr id="7" name="Straight Connector 6">
            <a:extLst>
              <a:ext uri="{FF2B5EF4-FFF2-40B4-BE49-F238E27FC236}">
                <a16:creationId xmlns:a16="http://schemas.microsoft.com/office/drawing/2014/main" id="{DD557C23-2C1E-6744-965A-EB94DA68E1AC}"/>
              </a:ext>
            </a:extLst>
          </p:cNvPr>
          <p:cNvCxnSpPr/>
          <p:nvPr userDrawn="1"/>
        </p:nvCxnSpPr>
        <p:spPr>
          <a:xfrm>
            <a:off x="648000" y="396000"/>
            <a:ext cx="432000" cy="0"/>
          </a:xfrm>
          <a:prstGeom prst="line">
            <a:avLst/>
          </a:prstGeom>
          <a:ln w="3048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08318"/>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4" r:id="rId3"/>
    <p:sldLayoutId id="2147483684" r:id="rId4"/>
    <p:sldLayoutId id="2147483685" r:id="rId5"/>
    <p:sldLayoutId id="2147483667" r:id="rId6"/>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43337C-4476-0C46-9F6A-B732ABBE6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262E42B2-5106-8E4D-A6B9-95659CCBB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FB971860-D38B-8349-BA26-A69F64610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95F2C-50B8-EE47-896A-AC179E4995DC}" type="datetimeFigureOut">
              <a:rPr lang="en-ES" smtClean="0"/>
              <a:t>08/28/2020</a:t>
            </a:fld>
            <a:endParaRPr lang="en-ES"/>
          </a:p>
        </p:txBody>
      </p:sp>
      <p:sp>
        <p:nvSpPr>
          <p:cNvPr id="5" name="Footer Placeholder 4">
            <a:extLst>
              <a:ext uri="{FF2B5EF4-FFF2-40B4-BE49-F238E27FC236}">
                <a16:creationId xmlns:a16="http://schemas.microsoft.com/office/drawing/2014/main" id="{76366D2D-5F84-1A4E-BBE1-247F24E0A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S"/>
          </a:p>
        </p:txBody>
      </p:sp>
      <p:sp>
        <p:nvSpPr>
          <p:cNvPr id="6" name="Slide Number Placeholder 5">
            <a:extLst>
              <a:ext uri="{FF2B5EF4-FFF2-40B4-BE49-F238E27FC236}">
                <a16:creationId xmlns:a16="http://schemas.microsoft.com/office/drawing/2014/main" id="{9A7C0873-67A8-8846-B3AF-BFD85F816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CC911-34ED-C141-AB1C-C424FE40F12D}" type="slidenum">
              <a:rPr lang="en-ES" smtClean="0"/>
              <a:t>‹#›</a:t>
            </a:fld>
            <a:endParaRPr lang="en-ES"/>
          </a:p>
        </p:txBody>
      </p:sp>
    </p:spTree>
    <p:extLst>
      <p:ext uri="{BB962C8B-B14F-4D97-AF65-F5344CB8AC3E}">
        <p14:creationId xmlns:p14="http://schemas.microsoft.com/office/powerpoint/2010/main" val="75833302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504000"/>
            <a:ext cx="10944000" cy="792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512000"/>
            <a:ext cx="10944000" cy="450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a:t>
            </a:r>
            <a:r>
              <a:rPr lang="en-GB" noProof="0" dirty="0"/>
              <a:t>level</a:t>
            </a:r>
          </a:p>
          <a:p>
            <a:pPr lvl="4"/>
            <a:r>
              <a:rPr lang="en-US" dirty="0"/>
              <a:t>Fifth level</a:t>
            </a:r>
          </a:p>
        </p:txBody>
      </p:sp>
    </p:spTree>
    <p:extLst>
      <p:ext uri="{BB962C8B-B14F-4D97-AF65-F5344CB8AC3E}">
        <p14:creationId xmlns:p14="http://schemas.microsoft.com/office/powerpoint/2010/main" val="3762126171"/>
      </p:ext>
    </p:extLst>
  </p:cSld>
  <p:clrMap bg1="lt1" tx1="dk1" bg2="lt2" tx2="dk2" accent1="accent1" accent2="accent2" accent3="accent3" accent4="accent4" accent5="accent5" accent6="accent6" hlink="hlink" folHlink="folHlink"/>
  <p:sldLayoutIdLst>
    <p:sldLayoutId id="2147483708" r:id="rId1"/>
  </p:sldLayoutIdLst>
  <p:hf sldNum="0" hdr="0" dt="0"/>
  <p:txStyles>
    <p:title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360000" indent="-180000" algn="l" defTabSz="914400" rtl="0" eaLnBrk="1" latinLnBrk="0" hangingPunct="1">
        <a:lnSpc>
          <a:spcPct val="100000"/>
        </a:lnSpc>
        <a:spcBef>
          <a:spcPts val="0"/>
        </a:spcBef>
        <a:spcAft>
          <a:spcPts val="600"/>
        </a:spcAft>
        <a:buClr>
          <a:schemeClr val="accent1"/>
        </a:buClr>
        <a:buFont typeface="British Council Sans"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8000" y="2700000"/>
            <a:ext cx="6876000" cy="729000"/>
          </a:xfrm>
        </p:spPr>
        <p:txBody>
          <a:bodyPr>
            <a:normAutofit fontScale="90000"/>
          </a:bodyPr>
          <a:lstStyle/>
          <a:p>
            <a:r>
              <a:rPr lang="en-GB" dirty="0"/>
              <a:t>Remote learning</a:t>
            </a:r>
          </a:p>
        </p:txBody>
      </p:sp>
      <p:sp>
        <p:nvSpPr>
          <p:cNvPr id="4" name="Subtitle 3"/>
          <p:cNvSpPr>
            <a:spLocks noGrp="1"/>
          </p:cNvSpPr>
          <p:nvPr>
            <p:ph type="subTitle" idx="1"/>
          </p:nvPr>
        </p:nvSpPr>
        <p:spPr/>
        <p:txBody>
          <a:bodyPr>
            <a:normAutofit/>
          </a:bodyPr>
          <a:lstStyle/>
          <a:p>
            <a:r>
              <a:rPr lang="en-GB" dirty="0"/>
              <a:t>TeachingEnglish lesson</a:t>
            </a:r>
          </a:p>
        </p:txBody>
      </p:sp>
      <p:sp>
        <p:nvSpPr>
          <p:cNvPr id="2" name="Footer Placeholder 1"/>
          <p:cNvSpPr>
            <a:spLocks noGrp="1"/>
          </p:cNvSpPr>
          <p:nvPr>
            <p:ph type="ftr" sz="quarter" idx="11"/>
          </p:nvPr>
        </p:nvSpPr>
        <p:spPr/>
        <p:txBody>
          <a:bodyPr/>
          <a:lstStyle/>
          <a:p>
            <a:r>
              <a:rPr lang="en-GB"/>
              <a:t>www.teachingenglish.org.uk</a:t>
            </a:r>
            <a:endParaRPr lang="en-GB" dirty="0"/>
          </a:p>
        </p:txBody>
      </p:sp>
      <p:sp>
        <p:nvSpPr>
          <p:cNvPr id="13" name="Text Placeholder 12">
            <a:extLst>
              <a:ext uri="{FF2B5EF4-FFF2-40B4-BE49-F238E27FC236}">
                <a16:creationId xmlns:a16="http://schemas.microsoft.com/office/drawing/2014/main" id="{50EC0CEC-1BF7-FB4F-8AF9-847F9A9BB220}"/>
              </a:ext>
            </a:extLst>
          </p:cNvPr>
          <p:cNvSpPr>
            <a:spLocks noGrp="1"/>
          </p:cNvSpPr>
          <p:nvPr>
            <p:ph type="body" sz="quarter" idx="13"/>
          </p:nvPr>
        </p:nvSpPr>
        <p:spPr/>
        <p:txBody>
          <a:bodyPr>
            <a:normAutofit fontScale="92500" lnSpcReduction="10000"/>
          </a:bodyPr>
          <a:lstStyle/>
          <a:p>
            <a:r>
              <a:rPr lang="es-ES" dirty="0" err="1"/>
              <a:t>September</a:t>
            </a:r>
            <a:r>
              <a:rPr lang="es-ES" dirty="0"/>
              <a:t> 2020</a:t>
            </a:r>
            <a:endParaRPr lang="en-GB" dirty="0"/>
          </a:p>
        </p:txBody>
      </p:sp>
      <p:sp>
        <p:nvSpPr>
          <p:cNvPr id="5" name="TextBox 4">
            <a:extLst>
              <a:ext uri="{FF2B5EF4-FFF2-40B4-BE49-F238E27FC236}">
                <a16:creationId xmlns:a16="http://schemas.microsoft.com/office/drawing/2014/main" id="{88555051-4B29-D942-AA20-875F9F7069EE}"/>
              </a:ext>
            </a:extLst>
          </p:cNvPr>
          <p:cNvSpPr txBox="1"/>
          <p:nvPr/>
        </p:nvSpPr>
        <p:spPr>
          <a:xfrm>
            <a:off x="3699982" y="200972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6950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8E97F2D-EAF0-3A45-B408-CF4966717E7E}"/>
              </a:ext>
            </a:extLst>
          </p:cNvPr>
          <p:cNvSpPr txBox="1">
            <a:spLocks/>
          </p:cNvSpPr>
          <p:nvPr/>
        </p:nvSpPr>
        <p:spPr>
          <a:xfrm>
            <a:off x="803908" y="4860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803908" y="1024690"/>
            <a:ext cx="10284091" cy="5170646"/>
          </a:xfrm>
          <a:prstGeom prst="rect">
            <a:avLst/>
          </a:prstGeom>
          <a:noFill/>
        </p:spPr>
        <p:txBody>
          <a:bodyPr wrap="square" rtlCol="0">
            <a:spAutoFit/>
          </a:bodyPr>
          <a:lstStyle/>
          <a:p>
            <a:r>
              <a:rPr lang="en-GB" sz="1600" b="1" dirty="0"/>
              <a:t>Read the texts about remote learning in different countries. Write the letter of the text that mentions the following:</a:t>
            </a:r>
          </a:p>
          <a:p>
            <a:endParaRPr lang="en-GB" b="1" dirty="0"/>
          </a:p>
          <a:p>
            <a:pPr>
              <a:spcAft>
                <a:spcPts val="600"/>
              </a:spcAft>
            </a:pPr>
            <a:r>
              <a:rPr lang="en-GB" sz="1400" dirty="0"/>
              <a:t>1. Students doing final exams under different conditions from usual</a:t>
            </a:r>
          </a:p>
          <a:p>
            <a:pPr>
              <a:spcAft>
                <a:spcPts val="600"/>
              </a:spcAft>
            </a:pPr>
            <a:r>
              <a:rPr lang="en-GB" sz="1400" dirty="0"/>
              <a:t>2. Someone having to go into school to pick up worksheets</a:t>
            </a:r>
          </a:p>
          <a:p>
            <a:pPr>
              <a:spcAft>
                <a:spcPts val="600"/>
              </a:spcAft>
            </a:pPr>
            <a:r>
              <a:rPr lang="en-GB" sz="1400" dirty="0"/>
              <a:t>3. Having connection problems with online video lessons</a:t>
            </a:r>
          </a:p>
          <a:p>
            <a:pPr>
              <a:spcAft>
                <a:spcPts val="600"/>
              </a:spcAft>
            </a:pPr>
            <a:r>
              <a:rPr lang="en-GB" sz="1400" dirty="0"/>
              <a:t>4. Having to travel a long way to be able to receive lessons </a:t>
            </a:r>
          </a:p>
          <a:p>
            <a:pPr>
              <a:spcAft>
                <a:spcPts val="600"/>
              </a:spcAft>
            </a:pPr>
            <a:r>
              <a:rPr lang="en-GB" sz="1400" dirty="0"/>
              <a:t>5. Watching lessons on local TV    </a:t>
            </a:r>
          </a:p>
          <a:p>
            <a:pPr>
              <a:spcAft>
                <a:spcPts val="600"/>
              </a:spcAft>
            </a:pPr>
            <a:r>
              <a:rPr lang="en-GB" sz="1400" dirty="0"/>
              <a:t>6. Schools not opening until September</a:t>
            </a:r>
          </a:p>
          <a:p>
            <a:pPr>
              <a:spcAft>
                <a:spcPts val="600"/>
              </a:spcAft>
            </a:pPr>
            <a:r>
              <a:rPr lang="en-GB" sz="1400" dirty="0"/>
              <a:t>7. Students already having the required technology</a:t>
            </a:r>
          </a:p>
          <a:p>
            <a:pPr>
              <a:spcAft>
                <a:spcPts val="600"/>
              </a:spcAft>
            </a:pPr>
            <a:r>
              <a:rPr lang="en-GB" sz="1400" dirty="0"/>
              <a:t>8. A lack of investment in schools means it is difficult for teachers to give support to students</a:t>
            </a:r>
          </a:p>
          <a:p>
            <a:pPr>
              <a:spcAft>
                <a:spcPts val="600"/>
              </a:spcAft>
            </a:pPr>
            <a:r>
              <a:rPr lang="en-GB" sz="1400" dirty="0"/>
              <a:t>9. The role of men and women in supporting home education</a:t>
            </a:r>
          </a:p>
          <a:p>
            <a:pPr>
              <a:spcAft>
                <a:spcPts val="600"/>
              </a:spcAft>
            </a:pPr>
            <a:r>
              <a:rPr lang="en-GB" sz="1400" dirty="0"/>
              <a:t>10. Not having to get up early </a:t>
            </a:r>
          </a:p>
          <a:p>
            <a:pPr>
              <a:spcAft>
                <a:spcPts val="600"/>
              </a:spcAft>
            </a:pPr>
            <a:r>
              <a:rPr lang="en-GB" sz="1400" dirty="0"/>
              <a:t>11. Students being able to get extra individual help when necessary</a:t>
            </a:r>
          </a:p>
          <a:p>
            <a:pPr>
              <a:spcAft>
                <a:spcPts val="600"/>
              </a:spcAft>
            </a:pPr>
            <a:r>
              <a:rPr lang="en-GB" sz="1400" dirty="0"/>
              <a:t>12. Going back to school part-time </a:t>
            </a:r>
          </a:p>
          <a:p>
            <a:pPr>
              <a:spcAft>
                <a:spcPts val="600"/>
              </a:spcAft>
            </a:pPr>
            <a:r>
              <a:rPr lang="en-GB" sz="1400" dirty="0"/>
              <a:t>13. Finding it harder to focus </a:t>
            </a:r>
          </a:p>
          <a:p>
            <a:pPr>
              <a:spcAft>
                <a:spcPts val="600"/>
              </a:spcAft>
            </a:pPr>
            <a:r>
              <a:rPr lang="en-GB" sz="1400" dirty="0"/>
              <a:t>14. Watching videos made by the teacher</a:t>
            </a:r>
          </a:p>
          <a:p>
            <a:pPr>
              <a:spcAft>
                <a:spcPts val="600"/>
              </a:spcAft>
            </a:pPr>
            <a:r>
              <a:rPr lang="en-GB" sz="1400" dirty="0"/>
              <a:t>15. Parents teaching children at home</a:t>
            </a:r>
          </a:p>
        </p:txBody>
      </p:sp>
    </p:spTree>
    <p:extLst>
      <p:ext uri="{BB962C8B-B14F-4D97-AF65-F5344CB8AC3E}">
        <p14:creationId xmlns:p14="http://schemas.microsoft.com/office/powerpoint/2010/main" val="346646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4801314"/>
          </a:xfrm>
          <a:prstGeom prst="rect">
            <a:avLst/>
          </a:prstGeom>
          <a:noFill/>
        </p:spPr>
        <p:txBody>
          <a:bodyPr wrap="square" rtlCol="0">
            <a:spAutoFit/>
          </a:bodyPr>
          <a:lstStyle/>
          <a:p>
            <a:r>
              <a:rPr lang="en-GB" b="1" dirty="0"/>
              <a:t>You are going to write a report about your own experiences of learning online.</a:t>
            </a:r>
          </a:p>
          <a:p>
            <a:endParaRPr lang="en-GB" dirty="0"/>
          </a:p>
          <a:p>
            <a:r>
              <a:rPr lang="en-GB" dirty="0"/>
              <a:t>A report is a text which explains a situation, gives factual information and gives recommendations. Imagine that your school has asked you to write a report about your experiences of remote learning. </a:t>
            </a:r>
          </a:p>
          <a:p>
            <a:endParaRPr lang="en-GB" b="1" dirty="0"/>
          </a:p>
          <a:p>
            <a:endParaRPr lang="en-GB" b="1" dirty="0"/>
          </a:p>
          <a:p>
            <a:r>
              <a:rPr lang="en-GB" b="1" dirty="0"/>
              <a:t>Report:</a:t>
            </a:r>
          </a:p>
          <a:p>
            <a:endParaRPr lang="en-GB" b="1" dirty="0"/>
          </a:p>
          <a:p>
            <a:r>
              <a:rPr lang="en-GB" b="1" dirty="0"/>
              <a:t>Formal</a:t>
            </a:r>
            <a:r>
              <a:rPr lang="en-GB" dirty="0"/>
              <a:t> – use of passive, avoid giving your personal opinion, usually written for a teacher or your boss.</a:t>
            </a:r>
          </a:p>
          <a:p>
            <a:endParaRPr lang="en-GB" dirty="0"/>
          </a:p>
          <a:p>
            <a:r>
              <a:rPr lang="en-GB" b="1" dirty="0"/>
              <a:t>Has clear sections </a:t>
            </a:r>
            <a:r>
              <a:rPr lang="en-GB" dirty="0"/>
              <a:t>– these usually have headings, so that the different parts are very clear.</a:t>
            </a:r>
          </a:p>
          <a:p>
            <a:endParaRPr lang="en-GB" dirty="0"/>
          </a:p>
          <a:p>
            <a:r>
              <a:rPr lang="en-GB" b="1" dirty="0"/>
              <a:t>Makes recommendations </a:t>
            </a:r>
            <a:r>
              <a:rPr lang="en-GB" dirty="0"/>
              <a:t>– the final section usually gives recommendations for the future. </a:t>
            </a:r>
            <a:endParaRPr lang="es-ES" dirty="0"/>
          </a:p>
          <a:p>
            <a:r>
              <a:rPr lang="en-GB" dirty="0"/>
              <a:t> </a:t>
            </a:r>
            <a:endParaRPr lang="en-ES" dirty="0"/>
          </a:p>
          <a:p>
            <a:endParaRPr lang="en-ES"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844608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4801314"/>
          </a:xfrm>
          <a:prstGeom prst="rect">
            <a:avLst/>
          </a:prstGeom>
          <a:noFill/>
        </p:spPr>
        <p:txBody>
          <a:bodyPr wrap="square" rtlCol="0">
            <a:spAutoFit/>
          </a:bodyPr>
          <a:lstStyle/>
          <a:p>
            <a:r>
              <a:rPr lang="en-GB" b="1" dirty="0"/>
              <a:t>You are going to write a report about your own experiences of learning online. Your report should include:</a:t>
            </a:r>
          </a:p>
          <a:p>
            <a:endParaRPr lang="en-GB" b="1" dirty="0"/>
          </a:p>
          <a:p>
            <a:r>
              <a:rPr lang="en-GB" b="1" dirty="0"/>
              <a:t>introduction:</a:t>
            </a:r>
            <a:r>
              <a:rPr lang="en-GB" dirty="0"/>
              <a:t> Explain what the report is about.</a:t>
            </a:r>
          </a:p>
          <a:p>
            <a:endParaRPr lang="es-ES" dirty="0"/>
          </a:p>
          <a:p>
            <a:r>
              <a:rPr lang="en-GB" b="1" dirty="0"/>
              <a:t>your experience of remote learning:</a:t>
            </a:r>
            <a:r>
              <a:rPr lang="en-GB" dirty="0"/>
              <a:t> Did you do online lessons? Did you work on your own from home? Did you learn through TV or radio? Were you able to keep up with classes?</a:t>
            </a:r>
          </a:p>
          <a:p>
            <a:endParaRPr lang="es-ES" dirty="0"/>
          </a:p>
          <a:p>
            <a:r>
              <a:rPr lang="en-GB" b="1" dirty="0"/>
              <a:t>advantages:</a:t>
            </a:r>
            <a:r>
              <a:rPr lang="en-GB" dirty="0"/>
              <a:t> What was good or what did you enjoy about remote learning?</a:t>
            </a:r>
          </a:p>
          <a:p>
            <a:endParaRPr lang="es-ES" dirty="0"/>
          </a:p>
          <a:p>
            <a:r>
              <a:rPr lang="en-GB" b="1" dirty="0"/>
              <a:t>disadvantages:</a:t>
            </a:r>
            <a:r>
              <a:rPr lang="en-GB" dirty="0"/>
              <a:t> What did you miss about learning at school? What didn’t work well?</a:t>
            </a:r>
          </a:p>
          <a:p>
            <a:endParaRPr lang="es-ES" dirty="0"/>
          </a:p>
          <a:p>
            <a:r>
              <a:rPr lang="en-GB" b="1" dirty="0"/>
              <a:t>recommendations:</a:t>
            </a:r>
            <a:r>
              <a:rPr lang="en-GB" dirty="0"/>
              <a:t> What would improve the situation if you had to return to remote learning in the future?</a:t>
            </a:r>
            <a:endParaRPr lang="es-ES" dirty="0"/>
          </a:p>
          <a:p>
            <a:r>
              <a:rPr lang="en-GB" b="1" dirty="0"/>
              <a:t> </a:t>
            </a:r>
            <a:endParaRPr lang="es-ES" dirty="0"/>
          </a:p>
          <a:p>
            <a:r>
              <a:rPr lang="en-GB" dirty="0"/>
              <a:t> </a:t>
            </a:r>
            <a:endParaRPr lang="en-ES" dirty="0"/>
          </a:p>
          <a:p>
            <a:endParaRPr lang="en-ES"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218502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a:xfrm>
            <a:off x="208210" y="550800"/>
            <a:ext cx="1290506" cy="792000"/>
          </a:xfrm>
        </p:spPr>
        <p:txBody>
          <a:bodyPr/>
          <a:lstStyle/>
          <a:p>
            <a:r>
              <a:rPr lang="en-US" sz="2400" dirty="0"/>
              <a:t>Remote learning</a:t>
            </a:r>
            <a:endParaRPr lang="en-GB" sz="2400"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923330"/>
          </a:xfrm>
          <a:prstGeom prst="rect">
            <a:avLst/>
          </a:prstGeom>
          <a:noFill/>
        </p:spPr>
        <p:txBody>
          <a:bodyPr wrap="square" rtlCol="0">
            <a:spAutoFit/>
          </a:bodyPr>
          <a:lstStyle/>
          <a:p>
            <a:r>
              <a:rPr lang="en-GB" b="1" dirty="0"/>
              <a:t> </a:t>
            </a:r>
            <a:endParaRPr lang="es-ES" dirty="0"/>
          </a:p>
          <a:p>
            <a:r>
              <a:rPr lang="en-GB" dirty="0"/>
              <a:t> </a:t>
            </a:r>
            <a:endParaRPr lang="en-ES" dirty="0"/>
          </a:p>
          <a:p>
            <a:endParaRPr lang="en-ES"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259" y="1462708"/>
            <a:ext cx="863600" cy="863600"/>
          </a:xfrm>
          <a:prstGeom prst="rect">
            <a:avLst/>
          </a:prstGeom>
        </p:spPr>
      </p:pic>
      <p:graphicFrame>
        <p:nvGraphicFramePr>
          <p:cNvPr id="2" name="Tabla 1">
            <a:extLst>
              <a:ext uri="{FF2B5EF4-FFF2-40B4-BE49-F238E27FC236}">
                <a16:creationId xmlns:a16="http://schemas.microsoft.com/office/drawing/2014/main" id="{A57EA45B-EE9D-EA47-AA15-49D8AA6561E7}"/>
              </a:ext>
            </a:extLst>
          </p:cNvPr>
          <p:cNvGraphicFramePr>
            <a:graphicFrameLocks noGrp="1" noChangeAspect="1"/>
          </p:cNvGraphicFramePr>
          <p:nvPr>
            <p:extLst>
              <p:ext uri="{D42A27DB-BD31-4B8C-83A1-F6EECF244321}">
                <p14:modId xmlns:p14="http://schemas.microsoft.com/office/powerpoint/2010/main" val="1189539406"/>
              </p:ext>
            </p:extLst>
          </p:nvPr>
        </p:nvGraphicFramePr>
        <p:xfrm>
          <a:off x="1596794" y="375046"/>
          <a:ext cx="10250909" cy="6107908"/>
        </p:xfrm>
        <a:graphic>
          <a:graphicData uri="http://schemas.openxmlformats.org/drawingml/2006/table">
            <a:tbl>
              <a:tblPr firstRow="1" firstCol="1" bandRow="1">
                <a:tableStyleId>{5C22544A-7EE6-4342-B048-85BDC9FD1C3A}</a:tableStyleId>
              </a:tblPr>
              <a:tblGrid>
                <a:gridCol w="1978744">
                  <a:extLst>
                    <a:ext uri="{9D8B030D-6E8A-4147-A177-3AD203B41FA5}">
                      <a16:colId xmlns:a16="http://schemas.microsoft.com/office/drawing/2014/main" val="2860304799"/>
                    </a:ext>
                  </a:extLst>
                </a:gridCol>
                <a:gridCol w="8272165">
                  <a:extLst>
                    <a:ext uri="{9D8B030D-6E8A-4147-A177-3AD203B41FA5}">
                      <a16:colId xmlns:a16="http://schemas.microsoft.com/office/drawing/2014/main" val="3330079952"/>
                    </a:ext>
                  </a:extLst>
                </a:gridCol>
              </a:tblGrid>
              <a:tr h="415781">
                <a:tc>
                  <a:txBody>
                    <a:bodyPr/>
                    <a:lstStyle/>
                    <a:p>
                      <a:pPr>
                        <a:lnSpc>
                          <a:spcPct val="115000"/>
                        </a:lnSpc>
                        <a:spcBef>
                          <a:spcPts val="0"/>
                        </a:spcBef>
                        <a:spcAft>
                          <a:spcPts val="0"/>
                        </a:spcAft>
                      </a:pPr>
                      <a:r>
                        <a:rPr lang="en-GB" sz="1200" dirty="0">
                          <a:effectLst/>
                        </a:rPr>
                        <a:t>Part</a:t>
                      </a:r>
                    </a:p>
                    <a:p>
                      <a:pPr>
                        <a:lnSpc>
                          <a:spcPct val="115000"/>
                        </a:lnSpc>
                        <a:spcBef>
                          <a:spcPts val="0"/>
                        </a:spcBef>
                        <a:spcAft>
                          <a:spcPts val="0"/>
                        </a:spcAft>
                      </a:pP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922" marR="58922" marT="0" marB="0">
                    <a:solidFill>
                      <a:schemeClr val="tx2">
                        <a:lumMod val="90000"/>
                        <a:lumOff val="10000"/>
                      </a:schemeClr>
                    </a:solidFill>
                  </a:tcPr>
                </a:tc>
                <a:tc>
                  <a:txBody>
                    <a:bodyPr/>
                    <a:lstStyle/>
                    <a:p>
                      <a:pPr>
                        <a:lnSpc>
                          <a:spcPct val="115000"/>
                        </a:lnSpc>
                        <a:spcBef>
                          <a:spcPts val="0"/>
                        </a:spcBef>
                        <a:spcAft>
                          <a:spcPts val="0"/>
                        </a:spcAft>
                      </a:pPr>
                      <a:r>
                        <a:rPr lang="en-GB" sz="1200" dirty="0">
                          <a:effectLst/>
                        </a:rPr>
                        <a:t>Useful language</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922" marR="58922" marT="0" marB="0">
                    <a:solidFill>
                      <a:schemeClr val="tx2">
                        <a:lumMod val="90000"/>
                        <a:lumOff val="10000"/>
                      </a:schemeClr>
                    </a:solidFill>
                  </a:tcPr>
                </a:tc>
                <a:extLst>
                  <a:ext uri="{0D108BD9-81ED-4DB2-BD59-A6C34878D82A}">
                    <a16:rowId xmlns:a16="http://schemas.microsoft.com/office/drawing/2014/main" val="766334416"/>
                  </a:ext>
                </a:extLst>
              </a:tr>
              <a:tr h="1000483">
                <a:tc>
                  <a:txBody>
                    <a:bodyPr/>
                    <a:lstStyle/>
                    <a:p>
                      <a:pPr>
                        <a:lnSpc>
                          <a:spcPct val="115000"/>
                        </a:lnSpc>
                        <a:spcAft>
                          <a:spcPts val="1000"/>
                        </a:spcAft>
                      </a:pPr>
                      <a:r>
                        <a:rPr lang="en-GB" sz="1200" dirty="0">
                          <a:effectLst/>
                        </a:rPr>
                        <a:t>Introduction</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922" marR="58922" marT="0" marB="0">
                    <a:solidFill>
                      <a:schemeClr val="tx2">
                        <a:lumMod val="90000"/>
                        <a:lumOff val="10000"/>
                      </a:schemeClr>
                    </a:solidFill>
                  </a:tcPr>
                </a:tc>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This report will outline/explain/evaluate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The purpose of this report is to evaluate/make recommendations/reflect on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 </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a:txBody>
                  <a:tcPr marL="58922" marR="58922" marT="0" marB="0">
                    <a:solidFill>
                      <a:schemeClr val="accent1">
                        <a:lumMod val="20000"/>
                        <a:lumOff val="80000"/>
                      </a:schemeClr>
                    </a:solidFill>
                  </a:tcPr>
                </a:tc>
                <a:extLst>
                  <a:ext uri="{0D108BD9-81ED-4DB2-BD59-A6C34878D82A}">
                    <a16:rowId xmlns:a16="http://schemas.microsoft.com/office/drawing/2014/main" val="3960120561"/>
                  </a:ext>
                </a:extLst>
              </a:tr>
              <a:tr h="3306778">
                <a:tc>
                  <a:txBody>
                    <a:bodyPr/>
                    <a:lstStyle/>
                    <a:p>
                      <a:pPr>
                        <a:lnSpc>
                          <a:spcPct val="115000"/>
                        </a:lnSpc>
                        <a:spcAft>
                          <a:spcPts val="0"/>
                        </a:spcAft>
                      </a:pPr>
                      <a:r>
                        <a:rPr lang="en-GB" sz="1200" dirty="0">
                          <a:effectLst/>
                        </a:rPr>
                        <a:t>Experience of remote learning at … </a:t>
                      </a:r>
                    </a:p>
                    <a:p>
                      <a:pPr>
                        <a:lnSpc>
                          <a:spcPct val="115000"/>
                        </a:lnSpc>
                        <a:spcAft>
                          <a:spcPts val="1000"/>
                        </a:spcAft>
                      </a:pPr>
                      <a:r>
                        <a:rPr lang="en-GB" sz="1200" dirty="0">
                          <a:effectLst/>
                        </a:rPr>
                        <a:t>(name of school)</a:t>
                      </a:r>
                      <a:endParaRPr lang="es-ES" sz="1200" dirty="0">
                        <a:effectLst/>
                      </a:endParaRPr>
                    </a:p>
                    <a:p>
                      <a:pPr>
                        <a:lnSpc>
                          <a:spcPct val="115000"/>
                        </a:lnSpc>
                        <a:spcAft>
                          <a:spcPts val="1000"/>
                        </a:spcAft>
                      </a:pPr>
                      <a:endParaRPr lang="en-GB" sz="1200" dirty="0">
                        <a:effectLst/>
                      </a:endParaRPr>
                    </a:p>
                    <a:p>
                      <a:pPr>
                        <a:lnSpc>
                          <a:spcPct val="115000"/>
                        </a:lnSpc>
                        <a:spcAft>
                          <a:spcPts val="1000"/>
                        </a:spcAft>
                      </a:pPr>
                      <a:r>
                        <a:rPr lang="en-GB" sz="1200" dirty="0">
                          <a:effectLst/>
                        </a:rPr>
                        <a:t>Advantages </a:t>
                      </a:r>
                      <a:endParaRPr lang="es-ES" sz="1200" dirty="0">
                        <a:effectLst/>
                      </a:endParaRPr>
                    </a:p>
                    <a:p>
                      <a:pPr>
                        <a:lnSpc>
                          <a:spcPct val="115000"/>
                        </a:lnSpc>
                        <a:spcAft>
                          <a:spcPts val="1000"/>
                        </a:spcAft>
                      </a:pPr>
                      <a:endParaRPr lang="en-GB" sz="1200" dirty="0">
                        <a:effectLst/>
                      </a:endParaRPr>
                    </a:p>
                    <a:p>
                      <a:pPr>
                        <a:lnSpc>
                          <a:spcPct val="115000"/>
                        </a:lnSpc>
                        <a:spcAft>
                          <a:spcPts val="1000"/>
                        </a:spcAft>
                      </a:pPr>
                      <a:r>
                        <a:rPr lang="en-GB" sz="1200" dirty="0">
                          <a:effectLst/>
                        </a:rPr>
                        <a:t>Disadvantages</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922" marR="58922" marT="0" marB="0">
                    <a:solidFill>
                      <a:schemeClr val="tx2">
                        <a:lumMod val="90000"/>
                        <a:lumOff val="10000"/>
                      </a:schemeClr>
                    </a:solidFill>
                  </a:tcPr>
                </a:tc>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In general,</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Classes were given online / classes took place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Students were able to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One advantage was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 was an improvement on regular classes because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On the other hand,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A major disadvantage was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Generally speaking, students felt/were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endParaRPr lang="en-GB" sz="1400" dirty="0">
                        <a:effectLst/>
                        <a:latin typeface="Arial" panose="020B0604020202020204" pitchFamily="34" charset="0"/>
                        <a:cs typeface="Arial" panose="020B0604020202020204" pitchFamily="34" charset="0"/>
                      </a:endParaRPr>
                    </a:p>
                  </a:txBody>
                  <a:tcPr marL="58922" marR="58922" marT="0" marB="0">
                    <a:solidFill>
                      <a:schemeClr val="accent1">
                        <a:lumMod val="20000"/>
                        <a:lumOff val="80000"/>
                      </a:schemeClr>
                    </a:solidFill>
                  </a:tcPr>
                </a:tc>
                <a:extLst>
                  <a:ext uri="{0D108BD9-81ED-4DB2-BD59-A6C34878D82A}">
                    <a16:rowId xmlns:a16="http://schemas.microsoft.com/office/drawing/2014/main" val="2510056973"/>
                  </a:ext>
                </a:extLst>
              </a:tr>
              <a:tr h="1384866">
                <a:tc>
                  <a:txBody>
                    <a:bodyPr/>
                    <a:lstStyle/>
                    <a:p>
                      <a:pPr>
                        <a:lnSpc>
                          <a:spcPct val="115000"/>
                        </a:lnSpc>
                        <a:spcAft>
                          <a:spcPts val="1000"/>
                        </a:spcAft>
                      </a:pPr>
                      <a:r>
                        <a:rPr lang="en-GB" sz="1200" dirty="0">
                          <a:effectLst/>
                        </a:rPr>
                        <a:t>Recommendations</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922" marR="58922" marT="0" marB="0">
                    <a:solidFill>
                      <a:schemeClr val="tx2">
                        <a:lumMod val="90000"/>
                        <a:lumOff val="10000"/>
                      </a:schemeClr>
                    </a:solidFill>
                  </a:tcPr>
                </a:tc>
                <a:tc>
                  <a:txBody>
                    <a:bodyPr/>
                    <a:lstStyle/>
                    <a:p>
                      <a:pPr>
                        <a:lnSpc>
                          <a:spcPct val="115000"/>
                        </a:lnSpc>
                        <a:spcAft>
                          <a:spcPts val="1000"/>
                        </a:spcAft>
                      </a:pPr>
                      <a:r>
                        <a:rPr lang="en-GB" sz="1400" dirty="0">
                          <a:effectLst/>
                          <a:latin typeface="Arial" panose="020B0604020202020204" pitchFamily="34" charset="0"/>
                          <a:cs typeface="Arial" panose="020B0604020202020204" pitchFamily="34" charset="0"/>
                        </a:rPr>
                        <a:t>In order to improve remote learning in the future, I would recommend … (</a:t>
                      </a:r>
                      <a:r>
                        <a:rPr lang="en-GB" sz="1400" dirty="0" err="1">
                          <a:effectLst/>
                          <a:latin typeface="Arial" panose="020B0604020202020204" pitchFamily="34" charset="0"/>
                          <a:cs typeface="Arial" panose="020B0604020202020204" pitchFamily="34" charset="0"/>
                        </a:rPr>
                        <a:t>verb+ing</a:t>
                      </a:r>
                      <a:r>
                        <a:rPr lang="en-GB" sz="1400" dirty="0">
                          <a:effectLst/>
                          <a:latin typeface="Arial" panose="020B0604020202020204" pitchFamily="34" charset="0"/>
                          <a:cs typeface="Arial" panose="020B0604020202020204" pitchFamily="34" charset="0"/>
                        </a:rPr>
                        <a:t> / noun)</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The following changes would improve the situation: …</a:t>
                      </a:r>
                      <a:endParaRPr lang="es-ES" sz="1400" dirty="0">
                        <a:effectLst/>
                        <a:latin typeface="Arial" panose="020B060402020202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cs typeface="Arial" panose="020B0604020202020204" pitchFamily="34" charset="0"/>
                        </a:rPr>
                        <a:t>The best solutions would be …</a:t>
                      </a:r>
                      <a:endParaRPr lang="es-ES" sz="1400" dirty="0">
                        <a:effectLst/>
                        <a:latin typeface="Arial" panose="020B0604020202020204" pitchFamily="34" charset="0"/>
                        <a:cs typeface="Arial" panose="020B0604020202020204" pitchFamily="34" charset="0"/>
                      </a:endParaRPr>
                    </a:p>
                    <a:p>
                      <a:pPr>
                        <a:lnSpc>
                          <a:spcPct val="115000"/>
                        </a:lnSpc>
                        <a:spcAft>
                          <a:spcPts val="400"/>
                        </a:spcAft>
                      </a:pPr>
                      <a:r>
                        <a:rPr lang="en-GB" sz="1400" dirty="0">
                          <a:effectLst/>
                          <a:latin typeface="Arial" panose="020B0604020202020204" pitchFamily="34" charset="0"/>
                          <a:cs typeface="Arial" panose="020B0604020202020204" pitchFamily="34" charset="0"/>
                        </a:rPr>
                        <a:t>Based on the experience I had, I’d strongly recommend … (</a:t>
                      </a:r>
                      <a:r>
                        <a:rPr lang="en-GB" sz="1400" dirty="0" err="1">
                          <a:effectLst/>
                          <a:latin typeface="Arial" panose="020B0604020202020204" pitchFamily="34" charset="0"/>
                          <a:cs typeface="Arial" panose="020B0604020202020204" pitchFamily="34" charset="0"/>
                        </a:rPr>
                        <a:t>verb+ing</a:t>
                      </a:r>
                      <a:r>
                        <a:rPr lang="en-GB" sz="1400" dirty="0">
                          <a:effectLst/>
                          <a:latin typeface="Arial" panose="020B0604020202020204" pitchFamily="34" charset="0"/>
                          <a:cs typeface="Arial" panose="020B0604020202020204" pitchFamily="34" charset="0"/>
                        </a:rPr>
                        <a:t> / noun)</a:t>
                      </a:r>
                    </a:p>
                  </a:txBody>
                  <a:tcPr marL="58922" marR="58922" marT="0" marB="0">
                    <a:solidFill>
                      <a:schemeClr val="accent1">
                        <a:lumMod val="20000"/>
                        <a:lumOff val="80000"/>
                      </a:schemeClr>
                    </a:solidFill>
                  </a:tcPr>
                </a:tc>
                <a:extLst>
                  <a:ext uri="{0D108BD9-81ED-4DB2-BD59-A6C34878D82A}">
                    <a16:rowId xmlns:a16="http://schemas.microsoft.com/office/drawing/2014/main" val="863273865"/>
                  </a:ext>
                </a:extLst>
              </a:tr>
            </a:tbl>
          </a:graphicData>
        </a:graphic>
      </p:graphicFrame>
    </p:spTree>
    <p:extLst>
      <p:ext uri="{BB962C8B-B14F-4D97-AF65-F5344CB8AC3E}">
        <p14:creationId xmlns:p14="http://schemas.microsoft.com/office/powerpoint/2010/main" val="4211896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3416320"/>
          </a:xfrm>
          <a:prstGeom prst="rect">
            <a:avLst/>
          </a:prstGeom>
          <a:noFill/>
        </p:spPr>
        <p:txBody>
          <a:bodyPr wrap="square" rtlCol="0">
            <a:spAutoFit/>
          </a:bodyPr>
          <a:lstStyle/>
          <a:p>
            <a:r>
              <a:rPr lang="en-GB" b="1" dirty="0"/>
              <a:t>Remember, a report should be formal. Look at the different options below. Which is better for a report, a or b?</a:t>
            </a:r>
          </a:p>
          <a:p>
            <a:endParaRPr lang="en-GB" b="1" dirty="0"/>
          </a:p>
          <a:p>
            <a:pPr marL="342900" indent="-342900">
              <a:buAutoNum type="alphaLcPeriod"/>
            </a:pPr>
            <a:r>
              <a:rPr lang="en-GB" dirty="0"/>
              <a:t>This report is about remote learning. I’ll talk about what happened at my school and what was good and bad. Then I’ll give some recommendations.</a:t>
            </a:r>
          </a:p>
          <a:p>
            <a:pPr marL="342900" indent="-342900">
              <a:buAutoNum type="alphaLcPeriod"/>
            </a:pPr>
            <a:endParaRPr lang="en-GB" dirty="0"/>
          </a:p>
          <a:p>
            <a:pPr marL="342900" indent="-342900">
              <a:buAutoNum type="alphaLcPeriod"/>
            </a:pPr>
            <a:r>
              <a:rPr lang="en-GB" dirty="0"/>
              <a:t>This report will outline the remote learning at St Paul’s school, assess the positive and negative aspects of this remote learning and go on to give recommendations about how remote learning could be improved in the future. </a:t>
            </a:r>
          </a:p>
          <a:p>
            <a:r>
              <a:rPr lang="en-GB" b="1" dirty="0"/>
              <a:t> </a:t>
            </a:r>
            <a:endParaRPr lang="en-GB" dirty="0"/>
          </a:p>
          <a:p>
            <a:r>
              <a:rPr lang="en-GB" dirty="0"/>
              <a:t> </a:t>
            </a:r>
          </a:p>
          <a:p>
            <a:endParaRPr lang="en-GB"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249976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3693319"/>
          </a:xfrm>
          <a:prstGeom prst="rect">
            <a:avLst/>
          </a:prstGeom>
          <a:noFill/>
        </p:spPr>
        <p:txBody>
          <a:bodyPr wrap="square" rtlCol="0">
            <a:spAutoFit/>
          </a:bodyPr>
          <a:lstStyle/>
          <a:p>
            <a:r>
              <a:rPr lang="en-GB" b="1" dirty="0"/>
              <a:t>Remember, a report should be formal. Look at the different options below. Which is better for a report, a or b?</a:t>
            </a:r>
          </a:p>
          <a:p>
            <a:endParaRPr lang="en-GB" b="1" dirty="0"/>
          </a:p>
          <a:p>
            <a:pPr marL="342900" indent="-342900">
              <a:buAutoNum type="alphaLcPeriod"/>
            </a:pPr>
            <a:r>
              <a:rPr lang="en-GB" dirty="0"/>
              <a:t>In general, the online classes provided by the school were effective. One major advantage was that students learned to organise their time more effectively, deciding when they wanted to study and when to take breaks. Many students commented that they appreciated this way of working as it made them more independent. Time management is also an important skill for the future.</a:t>
            </a:r>
          </a:p>
          <a:p>
            <a:pPr marL="342900" indent="-342900">
              <a:buAutoNum type="alphaLcPeriod"/>
            </a:pPr>
            <a:endParaRPr lang="en-GB" dirty="0"/>
          </a:p>
          <a:p>
            <a:pPr marL="342900" indent="-342900">
              <a:buAutoNum type="alphaLcPeriod"/>
            </a:pPr>
            <a:r>
              <a:rPr lang="en-GB" dirty="0"/>
              <a:t>The online classes were generally good. One good thing was that we could learn more independently and organise our own time. This is important for the future. </a:t>
            </a:r>
          </a:p>
          <a:p>
            <a:r>
              <a:rPr lang="en-GB" dirty="0"/>
              <a:t> </a:t>
            </a:r>
          </a:p>
          <a:p>
            <a:endParaRPr lang="en-GB"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87308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2308324"/>
          </a:xfrm>
          <a:prstGeom prst="rect">
            <a:avLst/>
          </a:prstGeom>
          <a:noFill/>
        </p:spPr>
        <p:txBody>
          <a:bodyPr wrap="square" rtlCol="0">
            <a:spAutoFit/>
          </a:bodyPr>
          <a:lstStyle/>
          <a:p>
            <a:r>
              <a:rPr lang="en-GB" b="1" dirty="0"/>
              <a:t>Remember, a report should be formal. Look at the different options below. Which is better for a report, a or b?</a:t>
            </a:r>
          </a:p>
          <a:p>
            <a:endParaRPr lang="en-GB" b="1" dirty="0"/>
          </a:p>
          <a:p>
            <a:pPr marL="342900" indent="-342900">
              <a:buAutoNum type="alphaLcPeriod"/>
            </a:pPr>
            <a:r>
              <a:rPr lang="en-GB" dirty="0"/>
              <a:t>On the other hand, students reported that they missed face-to-face interaction with their classmates and teachers and sometimes felt isolated. </a:t>
            </a:r>
          </a:p>
          <a:p>
            <a:pPr marL="342900" indent="-342900">
              <a:buAutoNum type="alphaLcPeriod"/>
            </a:pPr>
            <a:endParaRPr lang="en-GB" dirty="0"/>
          </a:p>
          <a:p>
            <a:pPr marL="342900" indent="-342900">
              <a:buAutoNum type="alphaLcPeriod"/>
            </a:pPr>
            <a:r>
              <a:rPr lang="en-GB" dirty="0"/>
              <a:t>On the other hand, I missed seeing my classmates and teachers every day.  </a:t>
            </a:r>
          </a:p>
          <a:p>
            <a:endParaRPr lang="en-GB"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242954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3" name="TextBox 2">
            <a:extLst>
              <a:ext uri="{FF2B5EF4-FFF2-40B4-BE49-F238E27FC236}">
                <a16:creationId xmlns:a16="http://schemas.microsoft.com/office/drawing/2014/main" id="{42CDCA5F-FFA4-9043-9000-579A56E08879}"/>
              </a:ext>
            </a:extLst>
          </p:cNvPr>
          <p:cNvSpPr txBox="1"/>
          <p:nvPr/>
        </p:nvSpPr>
        <p:spPr>
          <a:xfrm>
            <a:off x="1124448" y="1125597"/>
            <a:ext cx="9991104" cy="3416320"/>
          </a:xfrm>
          <a:prstGeom prst="rect">
            <a:avLst/>
          </a:prstGeom>
          <a:noFill/>
        </p:spPr>
        <p:txBody>
          <a:bodyPr wrap="square" rtlCol="0">
            <a:spAutoFit/>
          </a:bodyPr>
          <a:lstStyle/>
          <a:p>
            <a:r>
              <a:rPr lang="en-GB" b="1" dirty="0"/>
              <a:t>Remember, a report should be formal. Look at the different options below. Which is better for a report, a or b?</a:t>
            </a:r>
          </a:p>
          <a:p>
            <a:endParaRPr lang="en-GB" b="1" dirty="0"/>
          </a:p>
          <a:p>
            <a:pPr marL="342900" indent="-342900">
              <a:buAutoNum type="alphaLcPeriod"/>
            </a:pPr>
            <a:r>
              <a:rPr lang="en-GB" dirty="0"/>
              <a:t>It would be good to do more face-to-face classes online so that students can feel more connected and also so that they can ask their teachers questions if they have doubts.</a:t>
            </a:r>
          </a:p>
          <a:p>
            <a:pPr marL="342900" indent="-342900">
              <a:buAutoNum type="alphaLcPeriod"/>
            </a:pPr>
            <a:endParaRPr lang="en-GB" dirty="0"/>
          </a:p>
          <a:p>
            <a:pPr marL="342900" indent="-342900">
              <a:buAutoNum type="alphaLcPeriod"/>
            </a:pPr>
            <a:r>
              <a:rPr lang="en-GB" dirty="0"/>
              <a:t>In order to improve remote learning in the future, I would recommend offering more online classes so that students can feel more connected and are able to resolve doubts with their teachers more quickly. </a:t>
            </a:r>
          </a:p>
          <a:p>
            <a:pPr marL="342900" indent="-342900">
              <a:buAutoNum type="alphaLcPeriod"/>
            </a:pPr>
            <a:endParaRPr lang="en-GB" dirty="0"/>
          </a:p>
          <a:p>
            <a:pPr marL="342900" indent="-342900">
              <a:buAutoNum type="alphaLcPeriod"/>
            </a:pPr>
            <a:endParaRPr lang="en-GB" dirty="0"/>
          </a:p>
          <a:p>
            <a:endParaRPr lang="en-GB" dirty="0"/>
          </a:p>
        </p:txBody>
      </p:sp>
      <p:pic>
        <p:nvPicPr>
          <p:cNvPr id="8" name="Graphic 10">
            <a:extLst>
              <a:ext uri="{FF2B5EF4-FFF2-40B4-BE49-F238E27FC236}">
                <a16:creationId xmlns:a16="http://schemas.microsoft.com/office/drawing/2014/main" id="{04F853B9-9A85-C043-9D8D-67BF15E05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Tree>
    <p:extLst>
      <p:ext uri="{BB962C8B-B14F-4D97-AF65-F5344CB8AC3E}">
        <p14:creationId xmlns:p14="http://schemas.microsoft.com/office/powerpoint/2010/main" val="171108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sz="4400" dirty="0"/>
              <a:t>Remote learning</a:t>
            </a:r>
          </a:p>
        </p:txBody>
      </p:sp>
      <p:sp>
        <p:nvSpPr>
          <p:cNvPr id="4" name="Subtitle 3"/>
          <p:cNvSpPr>
            <a:spLocks noGrp="1"/>
          </p:cNvSpPr>
          <p:nvPr>
            <p:ph type="subTitle" idx="1"/>
          </p:nvPr>
        </p:nvSpPr>
        <p:spPr/>
        <p:txBody>
          <a:bodyPr>
            <a:normAutofit/>
          </a:bodyPr>
          <a:lstStyle/>
          <a:p>
            <a:r>
              <a:rPr lang="en-GB" dirty="0"/>
              <a:t>TeachingEnglish lessons</a:t>
            </a:r>
          </a:p>
        </p:txBody>
      </p:sp>
      <p:sp>
        <p:nvSpPr>
          <p:cNvPr id="2" name="Footer Placeholder 1"/>
          <p:cNvSpPr>
            <a:spLocks noGrp="1"/>
          </p:cNvSpPr>
          <p:nvPr>
            <p:ph type="ftr" sz="quarter" idx="11"/>
          </p:nvPr>
        </p:nvSpPr>
        <p:spPr/>
        <p:txBody>
          <a:bodyPr/>
          <a:lstStyle/>
          <a:p>
            <a:r>
              <a:rPr lang="en-GB"/>
              <a:t>www.teachingenglish.org.uk</a:t>
            </a:r>
            <a:endParaRPr lang="en-GB" dirty="0"/>
          </a:p>
        </p:txBody>
      </p:sp>
      <p:sp>
        <p:nvSpPr>
          <p:cNvPr id="13" name="Text Placeholder 12">
            <a:extLst>
              <a:ext uri="{FF2B5EF4-FFF2-40B4-BE49-F238E27FC236}">
                <a16:creationId xmlns:a16="http://schemas.microsoft.com/office/drawing/2014/main" id="{50EC0CEC-1BF7-FB4F-8AF9-847F9A9BB220}"/>
              </a:ext>
            </a:extLst>
          </p:cNvPr>
          <p:cNvSpPr>
            <a:spLocks noGrp="1"/>
          </p:cNvSpPr>
          <p:nvPr>
            <p:ph type="body" sz="quarter" idx="13"/>
          </p:nvPr>
        </p:nvSpPr>
        <p:spPr/>
        <p:txBody>
          <a:bodyPr>
            <a:normAutofit fontScale="92500" lnSpcReduction="10000"/>
          </a:bodyPr>
          <a:lstStyle/>
          <a:p>
            <a:r>
              <a:rPr lang="en-GB" dirty="0"/>
              <a:t>Thanks for attending the lesson</a:t>
            </a:r>
          </a:p>
        </p:txBody>
      </p:sp>
    </p:spTree>
    <p:extLst>
      <p:ext uri="{BB962C8B-B14F-4D97-AF65-F5344CB8AC3E}">
        <p14:creationId xmlns:p14="http://schemas.microsoft.com/office/powerpoint/2010/main" val="229947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a:t>www.teachingenglish.org.uk</a:t>
            </a:r>
            <a:endParaRPr lang="en-GB" dirty="0"/>
          </a:p>
        </p:txBody>
      </p:sp>
      <p:sp>
        <p:nvSpPr>
          <p:cNvPr id="4" name="TextBox 3">
            <a:extLst>
              <a:ext uri="{FF2B5EF4-FFF2-40B4-BE49-F238E27FC236}">
                <a16:creationId xmlns:a16="http://schemas.microsoft.com/office/drawing/2014/main" id="{3319AE12-480E-F146-9CFD-DF11722013DA}"/>
              </a:ext>
            </a:extLst>
          </p:cNvPr>
          <p:cNvSpPr txBox="1"/>
          <p:nvPr/>
        </p:nvSpPr>
        <p:spPr>
          <a:xfrm>
            <a:off x="648000" y="1343939"/>
            <a:ext cx="10186255" cy="1985159"/>
          </a:xfrm>
          <a:prstGeom prst="rect">
            <a:avLst/>
          </a:prstGeom>
          <a:noFill/>
        </p:spPr>
        <p:txBody>
          <a:bodyPr wrap="square" rtlCol="0">
            <a:spAutoFit/>
          </a:bodyPr>
          <a:lstStyle/>
          <a:p>
            <a:pPr lvl="1"/>
            <a:r>
              <a:rPr lang="en-GB" dirty="0"/>
              <a:t>Look at the images. Which adjectives do you associate with each image? Why?</a:t>
            </a:r>
          </a:p>
          <a:p>
            <a:pPr lvl="1"/>
            <a:endParaRPr lang="en-GB" dirty="0"/>
          </a:p>
          <a:p>
            <a:pPr>
              <a:spcAft>
                <a:spcPts val="600"/>
              </a:spcAft>
            </a:pPr>
            <a:r>
              <a:rPr lang="en-GB" dirty="0"/>
              <a:t>	</a:t>
            </a:r>
            <a:r>
              <a:rPr lang="en-GB" i="1" dirty="0"/>
              <a:t>productive	fun		lonely		collaborative	frustrating</a:t>
            </a:r>
          </a:p>
          <a:p>
            <a:pPr>
              <a:spcAft>
                <a:spcPts val="600"/>
              </a:spcAft>
            </a:pPr>
            <a:r>
              <a:rPr lang="en-GB" i="1" dirty="0"/>
              <a:t>	efficient		enjoyable	easy		relaxed		hard work</a:t>
            </a:r>
          </a:p>
          <a:p>
            <a:pPr>
              <a:spcAft>
                <a:spcPts val="600"/>
              </a:spcAft>
            </a:pPr>
            <a:r>
              <a:rPr lang="en-GB" i="1" dirty="0"/>
              <a:t>	independent	reliable		</a:t>
            </a:r>
            <a:endParaRPr lang="en-GB" dirty="0"/>
          </a:p>
          <a:p>
            <a:pPr>
              <a:spcAft>
                <a:spcPts val="600"/>
              </a:spcAft>
            </a:pPr>
            <a:endParaRPr lang="en-GB" dirty="0"/>
          </a:p>
        </p:txBody>
      </p:sp>
      <p:pic>
        <p:nvPicPr>
          <p:cNvPr id="10" name="Graphic 9">
            <a:extLst>
              <a:ext uri="{FF2B5EF4-FFF2-40B4-BE49-F238E27FC236}">
                <a16:creationId xmlns:a16="http://schemas.microsoft.com/office/drawing/2014/main" id="{D249EBB4-AC92-5746-853E-B075570B9A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200" y="1182257"/>
            <a:ext cx="863600" cy="863600"/>
          </a:xfrm>
          <a:prstGeom prst="rect">
            <a:avLst/>
          </a:prstGeom>
        </p:spPr>
      </p:pic>
      <p:pic>
        <p:nvPicPr>
          <p:cNvPr id="9" name="Picture 5" descr="A person sitting in front of a computer&#10;&#10;Description automatically generated">
            <a:extLst>
              <a:ext uri="{FF2B5EF4-FFF2-40B4-BE49-F238E27FC236}">
                <a16:creationId xmlns:a16="http://schemas.microsoft.com/office/drawing/2014/main" id="{E4E74D24-80EB-6B44-B10F-BC52A4CB90A3}"/>
              </a:ext>
            </a:extLst>
          </p:cNvPr>
          <p:cNvPicPr/>
          <p:nvPr/>
        </p:nvPicPr>
        <p:blipFill>
          <a:blip r:embed="rId4"/>
          <a:stretch>
            <a:fillRect/>
          </a:stretch>
        </p:blipFill>
        <p:spPr>
          <a:xfrm>
            <a:off x="1482436" y="3523427"/>
            <a:ext cx="3048000" cy="1990634"/>
          </a:xfrm>
          <a:prstGeom prst="rect">
            <a:avLst/>
          </a:prstGeom>
        </p:spPr>
      </p:pic>
      <p:pic>
        <p:nvPicPr>
          <p:cNvPr id="11" name="Picture 7" descr="A group of people sitting at a table&#10;&#10;Description automatically generated">
            <a:extLst>
              <a:ext uri="{FF2B5EF4-FFF2-40B4-BE49-F238E27FC236}">
                <a16:creationId xmlns:a16="http://schemas.microsoft.com/office/drawing/2014/main" id="{91B8ECA3-7941-1C49-A09F-A0B79CD92CC2}"/>
              </a:ext>
            </a:extLst>
          </p:cNvPr>
          <p:cNvPicPr/>
          <p:nvPr/>
        </p:nvPicPr>
        <p:blipFill>
          <a:blip r:embed="rId5"/>
          <a:stretch>
            <a:fillRect/>
          </a:stretch>
        </p:blipFill>
        <p:spPr>
          <a:xfrm>
            <a:off x="5583219" y="3523427"/>
            <a:ext cx="2854199" cy="1990633"/>
          </a:xfrm>
          <a:prstGeom prst="rect">
            <a:avLst/>
          </a:prstGeom>
        </p:spPr>
      </p:pic>
    </p:spTree>
    <p:extLst>
      <p:ext uri="{BB962C8B-B14F-4D97-AF65-F5344CB8AC3E}">
        <p14:creationId xmlns:p14="http://schemas.microsoft.com/office/powerpoint/2010/main" val="279200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443636-5D47-E84A-A33B-0EF868D4DBF2}"/>
              </a:ext>
            </a:extLst>
          </p:cNvPr>
          <p:cNvSpPr>
            <a:spLocks noGrp="1"/>
          </p:cNvSpPr>
          <p:nvPr>
            <p:ph type="title"/>
          </p:nvPr>
        </p:nvSpPr>
        <p:spPr/>
        <p:txBody>
          <a:bodyPr/>
          <a:lstStyle/>
          <a:p>
            <a:r>
              <a:rPr lang="en-US" dirty="0"/>
              <a:t>Remote learning</a:t>
            </a:r>
            <a:endParaRPr lang="en-GB" dirty="0"/>
          </a:p>
        </p:txBody>
      </p:sp>
      <p:sp>
        <p:nvSpPr>
          <p:cNvPr id="5" name="Footer Placeholder 4">
            <a:extLst>
              <a:ext uri="{FF2B5EF4-FFF2-40B4-BE49-F238E27FC236}">
                <a16:creationId xmlns:a16="http://schemas.microsoft.com/office/drawing/2014/main" id="{68570292-7A72-E946-ADDD-828AC4D3629F}"/>
              </a:ext>
            </a:extLst>
          </p:cNvPr>
          <p:cNvSpPr>
            <a:spLocks noGrp="1"/>
          </p:cNvSpPr>
          <p:nvPr>
            <p:ph type="ftr" sz="quarter" idx="11"/>
          </p:nvPr>
        </p:nvSpPr>
        <p:spPr/>
        <p:txBody>
          <a:bodyPr/>
          <a:lstStyle/>
          <a:p>
            <a:r>
              <a:rPr lang="en-GB" dirty="0" err="1"/>
              <a:t>www.teachingenglish.org.uk</a:t>
            </a:r>
            <a:endParaRPr lang="en-GB" dirty="0"/>
          </a:p>
        </p:txBody>
      </p:sp>
      <p:sp>
        <p:nvSpPr>
          <p:cNvPr id="4" name="TextBox 3">
            <a:extLst>
              <a:ext uri="{FF2B5EF4-FFF2-40B4-BE49-F238E27FC236}">
                <a16:creationId xmlns:a16="http://schemas.microsoft.com/office/drawing/2014/main" id="{3319AE12-480E-F146-9CFD-DF11722013DA}"/>
              </a:ext>
            </a:extLst>
          </p:cNvPr>
          <p:cNvSpPr txBox="1"/>
          <p:nvPr/>
        </p:nvSpPr>
        <p:spPr>
          <a:xfrm>
            <a:off x="648000" y="1343939"/>
            <a:ext cx="7922259" cy="3616375"/>
          </a:xfrm>
          <a:prstGeom prst="rect">
            <a:avLst/>
          </a:prstGeom>
          <a:noFill/>
        </p:spPr>
        <p:txBody>
          <a:bodyPr wrap="square" rtlCol="0">
            <a:spAutoFit/>
          </a:bodyPr>
          <a:lstStyle/>
          <a:p>
            <a:pPr lvl="1"/>
            <a:r>
              <a:rPr lang="en-GB" b="1" dirty="0"/>
              <a:t>Write three positive and three negative things about each way of learning, e.g.</a:t>
            </a:r>
          </a:p>
          <a:p>
            <a:pPr lvl="1"/>
            <a:endParaRPr lang="en-GB" b="1" dirty="0"/>
          </a:p>
          <a:p>
            <a:r>
              <a:rPr lang="en-GB" i="1" dirty="0"/>
              <a:t>	Remote learning is more relaxed because you can do it from 	your sofa.</a:t>
            </a:r>
          </a:p>
          <a:p>
            <a:endParaRPr lang="es-ES" sz="800" dirty="0"/>
          </a:p>
          <a:p>
            <a:r>
              <a:rPr lang="en-GB" i="1" dirty="0"/>
              <a:t>	Remote learning can be frustrating if the technology you are 	using doesn’t work well.</a:t>
            </a:r>
            <a:endParaRPr lang="es-ES" sz="800" dirty="0"/>
          </a:p>
          <a:p>
            <a:pPr lvl="1"/>
            <a:endParaRPr lang="en-GB" dirty="0"/>
          </a:p>
          <a:p>
            <a:pPr lvl="1"/>
            <a:endParaRPr lang="en-GB" dirty="0"/>
          </a:p>
          <a:p>
            <a:endParaRPr lang="en-GB" dirty="0"/>
          </a:p>
          <a:p>
            <a:pPr marL="285750" indent="-285750">
              <a:spcAft>
                <a:spcPts val="600"/>
              </a:spcAft>
              <a:buFont typeface="Arial" panose="020B0604020202020204" pitchFamily="34" charset="0"/>
              <a:buChar char="•"/>
            </a:pPr>
            <a:endParaRPr lang="en-GB" dirty="0"/>
          </a:p>
          <a:p>
            <a:pPr>
              <a:spcAft>
                <a:spcPts val="600"/>
              </a:spcAft>
            </a:pPr>
            <a:endParaRPr lang="en-GB" dirty="0"/>
          </a:p>
        </p:txBody>
      </p:sp>
      <p:pic>
        <p:nvPicPr>
          <p:cNvPr id="6" name="Graphic 10">
            <a:extLst>
              <a:ext uri="{FF2B5EF4-FFF2-40B4-BE49-F238E27FC236}">
                <a16:creationId xmlns:a16="http://schemas.microsoft.com/office/drawing/2014/main" id="{3E737914-93F9-1049-B512-75522E4BA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865" y="1048243"/>
            <a:ext cx="863600" cy="863600"/>
          </a:xfrm>
          <a:prstGeom prst="rect">
            <a:avLst/>
          </a:prstGeom>
        </p:spPr>
      </p:pic>
    </p:spTree>
    <p:extLst>
      <p:ext uri="{BB962C8B-B14F-4D97-AF65-F5344CB8AC3E}">
        <p14:creationId xmlns:p14="http://schemas.microsoft.com/office/powerpoint/2010/main" val="129658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084063" y="1395252"/>
            <a:ext cx="10284091" cy="923330"/>
          </a:xfrm>
          <a:prstGeom prst="rect">
            <a:avLst/>
          </a:prstGeom>
          <a:noFill/>
        </p:spPr>
        <p:txBody>
          <a:bodyPr wrap="square" rtlCol="0">
            <a:spAutoFit/>
          </a:bodyPr>
          <a:lstStyle/>
          <a:p>
            <a:r>
              <a:rPr lang="en-GB" dirty="0"/>
              <a:t>You are going to complete a short survey about your experiences of remote learning. Either write your answers in the chat or complete the survey online.</a:t>
            </a:r>
          </a:p>
          <a:p>
            <a:endParaRPr lang="en-GB" dirty="0"/>
          </a:p>
        </p:txBody>
      </p:sp>
      <p:pic>
        <p:nvPicPr>
          <p:cNvPr id="9" name="Graphic 10">
            <a:extLst>
              <a:ext uri="{FF2B5EF4-FFF2-40B4-BE49-F238E27FC236}">
                <a16:creationId xmlns:a16="http://schemas.microsoft.com/office/drawing/2014/main" id="{B6C2C432-4027-6742-8640-4923A7287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
        <p:nvSpPr>
          <p:cNvPr id="6" name="CuadroTexto 5">
            <a:extLst>
              <a:ext uri="{FF2B5EF4-FFF2-40B4-BE49-F238E27FC236}">
                <a16:creationId xmlns:a16="http://schemas.microsoft.com/office/drawing/2014/main" id="{FF19A95F-B9D8-7147-B99E-0888AE0898EC}"/>
              </a:ext>
            </a:extLst>
          </p:cNvPr>
          <p:cNvSpPr txBox="1"/>
          <p:nvPr/>
        </p:nvSpPr>
        <p:spPr>
          <a:xfrm>
            <a:off x="928155" y="2415581"/>
            <a:ext cx="10595907" cy="2308324"/>
          </a:xfrm>
          <a:prstGeom prst="rect">
            <a:avLst/>
          </a:prstGeom>
          <a:noFill/>
        </p:spPr>
        <p:txBody>
          <a:bodyPr wrap="square" rtlCol="0">
            <a:spAutoFit/>
          </a:bodyPr>
          <a:lstStyle/>
          <a:p>
            <a:pPr marL="342900" indent="-342900">
              <a:buAutoNum type="arabicPeriod"/>
            </a:pPr>
            <a:r>
              <a:rPr lang="en-GB" dirty="0"/>
              <a:t>What type of learning did you do during lockdown?</a:t>
            </a:r>
          </a:p>
          <a:p>
            <a:endParaRPr lang="en-GB" dirty="0"/>
          </a:p>
          <a:p>
            <a:pPr marL="342900" indent="-342900">
              <a:buFont typeface="+mj-lt"/>
              <a:buAutoNum type="alphaLcPeriod"/>
            </a:pPr>
            <a:r>
              <a:rPr lang="en-GB" dirty="0"/>
              <a:t>Online classes with teachers every day</a:t>
            </a:r>
          </a:p>
          <a:p>
            <a:pPr marL="342900" indent="-342900">
              <a:buFont typeface="+mj-lt"/>
              <a:buAutoNum type="alphaLcPeriod"/>
            </a:pPr>
            <a:r>
              <a:rPr lang="en-GB" dirty="0"/>
              <a:t>My teachers sent me work online every day and I had to complete it alone</a:t>
            </a:r>
          </a:p>
          <a:p>
            <a:pPr marL="342900" indent="-342900">
              <a:buFont typeface="+mj-lt"/>
              <a:buAutoNum type="alphaLcPeriod"/>
            </a:pPr>
            <a:r>
              <a:rPr lang="en-GB" dirty="0"/>
              <a:t>Online classes a few times a week or less</a:t>
            </a:r>
          </a:p>
          <a:p>
            <a:pPr marL="342900" indent="-342900">
              <a:buFont typeface="+mj-lt"/>
              <a:buAutoNum type="alphaLcPeriod"/>
            </a:pPr>
            <a:r>
              <a:rPr lang="en-GB" dirty="0"/>
              <a:t>None</a:t>
            </a:r>
          </a:p>
          <a:p>
            <a:pPr marL="342900" indent="-342900">
              <a:buFont typeface="+mj-lt"/>
              <a:buAutoNum type="alphaLcPeriod"/>
            </a:pPr>
            <a:r>
              <a:rPr lang="en-GB" dirty="0"/>
              <a:t>Other (give a brief description)</a:t>
            </a:r>
          </a:p>
          <a:p>
            <a:pPr marL="342900" indent="-342900">
              <a:buAutoNum type="alphaLcPeriod" startAt="3"/>
            </a:pPr>
            <a:endParaRPr lang="en-GB" dirty="0"/>
          </a:p>
        </p:txBody>
      </p:sp>
    </p:spTree>
    <p:extLst>
      <p:ext uri="{BB962C8B-B14F-4D97-AF65-F5344CB8AC3E}">
        <p14:creationId xmlns:p14="http://schemas.microsoft.com/office/powerpoint/2010/main" val="3901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107509" y="1296050"/>
            <a:ext cx="10284091" cy="923330"/>
          </a:xfrm>
          <a:prstGeom prst="rect">
            <a:avLst/>
          </a:prstGeom>
          <a:noFill/>
        </p:spPr>
        <p:txBody>
          <a:bodyPr wrap="square" rtlCol="0">
            <a:spAutoFit/>
          </a:bodyPr>
          <a:lstStyle/>
          <a:p>
            <a:r>
              <a:rPr lang="en-GB" dirty="0"/>
              <a:t>You are going to complete a short survey about your experiences of remote learning. Either write your answers in the chat or complete the survey online.</a:t>
            </a:r>
          </a:p>
          <a:p>
            <a:endParaRPr lang="en-GB" dirty="0"/>
          </a:p>
        </p:txBody>
      </p:sp>
      <p:pic>
        <p:nvPicPr>
          <p:cNvPr id="9" name="Graphic 10">
            <a:extLst>
              <a:ext uri="{FF2B5EF4-FFF2-40B4-BE49-F238E27FC236}">
                <a16:creationId xmlns:a16="http://schemas.microsoft.com/office/drawing/2014/main" id="{B6C2C432-4027-6742-8640-4923A7287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
        <p:nvSpPr>
          <p:cNvPr id="6" name="CuadroTexto 5">
            <a:extLst>
              <a:ext uri="{FF2B5EF4-FFF2-40B4-BE49-F238E27FC236}">
                <a16:creationId xmlns:a16="http://schemas.microsoft.com/office/drawing/2014/main" id="{FF19A95F-B9D8-7147-B99E-0888AE0898EC}"/>
              </a:ext>
            </a:extLst>
          </p:cNvPr>
          <p:cNvSpPr txBox="1"/>
          <p:nvPr/>
        </p:nvSpPr>
        <p:spPr>
          <a:xfrm>
            <a:off x="951601" y="2316379"/>
            <a:ext cx="10595907" cy="1477328"/>
          </a:xfrm>
          <a:prstGeom prst="rect">
            <a:avLst/>
          </a:prstGeom>
          <a:noFill/>
        </p:spPr>
        <p:txBody>
          <a:bodyPr wrap="square" rtlCol="0">
            <a:spAutoFit/>
          </a:bodyPr>
          <a:lstStyle/>
          <a:p>
            <a:r>
              <a:rPr lang="en-GB" dirty="0"/>
              <a:t>2. During your time remote learning do you think you learned:</a:t>
            </a:r>
          </a:p>
          <a:p>
            <a:endParaRPr lang="en-GB" dirty="0"/>
          </a:p>
          <a:p>
            <a:pPr marL="342900" indent="-342900">
              <a:buAutoNum type="alphaLcPeriod"/>
            </a:pPr>
            <a:r>
              <a:rPr lang="en-GB" dirty="0"/>
              <a:t>the same as usual?</a:t>
            </a:r>
          </a:p>
          <a:p>
            <a:pPr marL="342900" indent="-342900">
              <a:buAutoNum type="alphaLcPeriod"/>
            </a:pPr>
            <a:r>
              <a:rPr lang="en-GB" dirty="0"/>
              <a:t>more than usual?</a:t>
            </a:r>
          </a:p>
          <a:p>
            <a:pPr marL="342900" indent="-342900">
              <a:buAutoNum type="alphaLcPeriod"/>
            </a:pPr>
            <a:r>
              <a:rPr lang="en-GB" dirty="0"/>
              <a:t>less than usual?</a:t>
            </a:r>
          </a:p>
        </p:txBody>
      </p:sp>
    </p:spTree>
    <p:extLst>
      <p:ext uri="{BB962C8B-B14F-4D97-AF65-F5344CB8AC3E}">
        <p14:creationId xmlns:p14="http://schemas.microsoft.com/office/powerpoint/2010/main" val="374961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107509" y="1296050"/>
            <a:ext cx="10284091" cy="923330"/>
          </a:xfrm>
          <a:prstGeom prst="rect">
            <a:avLst/>
          </a:prstGeom>
          <a:noFill/>
        </p:spPr>
        <p:txBody>
          <a:bodyPr wrap="square" rtlCol="0">
            <a:spAutoFit/>
          </a:bodyPr>
          <a:lstStyle/>
          <a:p>
            <a:r>
              <a:rPr lang="en-GB" dirty="0"/>
              <a:t>You are going to complete a short survey about your experiences of remote learning. Either write your answers in the chat or complete the survey online.</a:t>
            </a:r>
          </a:p>
          <a:p>
            <a:endParaRPr lang="en-GB" dirty="0"/>
          </a:p>
        </p:txBody>
      </p:sp>
      <p:pic>
        <p:nvPicPr>
          <p:cNvPr id="9" name="Graphic 10">
            <a:extLst>
              <a:ext uri="{FF2B5EF4-FFF2-40B4-BE49-F238E27FC236}">
                <a16:creationId xmlns:a16="http://schemas.microsoft.com/office/drawing/2014/main" id="{B6C2C432-4027-6742-8640-4923A7287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
        <p:nvSpPr>
          <p:cNvPr id="6" name="CuadroTexto 5">
            <a:extLst>
              <a:ext uri="{FF2B5EF4-FFF2-40B4-BE49-F238E27FC236}">
                <a16:creationId xmlns:a16="http://schemas.microsoft.com/office/drawing/2014/main" id="{FF19A95F-B9D8-7147-B99E-0888AE0898EC}"/>
              </a:ext>
            </a:extLst>
          </p:cNvPr>
          <p:cNvSpPr txBox="1"/>
          <p:nvPr/>
        </p:nvSpPr>
        <p:spPr>
          <a:xfrm>
            <a:off x="951601" y="2316379"/>
            <a:ext cx="10595907" cy="2585323"/>
          </a:xfrm>
          <a:prstGeom prst="rect">
            <a:avLst/>
          </a:prstGeom>
          <a:noFill/>
        </p:spPr>
        <p:txBody>
          <a:bodyPr wrap="square" rtlCol="0">
            <a:spAutoFit/>
          </a:bodyPr>
          <a:lstStyle/>
          <a:p>
            <a:r>
              <a:rPr lang="en-GB" dirty="0"/>
              <a:t>3. What were the best things about learning from home?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52864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107509" y="1296050"/>
            <a:ext cx="10284091" cy="923330"/>
          </a:xfrm>
          <a:prstGeom prst="rect">
            <a:avLst/>
          </a:prstGeom>
          <a:noFill/>
        </p:spPr>
        <p:txBody>
          <a:bodyPr wrap="square" rtlCol="0">
            <a:spAutoFit/>
          </a:bodyPr>
          <a:lstStyle/>
          <a:p>
            <a:r>
              <a:rPr lang="en-GB" dirty="0"/>
              <a:t>You are going to complete a short survey about your experiences of remote learning. Either write your answers in the chat or complete the survey online.</a:t>
            </a:r>
          </a:p>
          <a:p>
            <a:endParaRPr lang="en-GB" dirty="0"/>
          </a:p>
        </p:txBody>
      </p:sp>
      <p:pic>
        <p:nvPicPr>
          <p:cNvPr id="9" name="Graphic 10">
            <a:extLst>
              <a:ext uri="{FF2B5EF4-FFF2-40B4-BE49-F238E27FC236}">
                <a16:creationId xmlns:a16="http://schemas.microsoft.com/office/drawing/2014/main" id="{B6C2C432-4027-6742-8640-4923A7287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
        <p:nvSpPr>
          <p:cNvPr id="6" name="CuadroTexto 5">
            <a:extLst>
              <a:ext uri="{FF2B5EF4-FFF2-40B4-BE49-F238E27FC236}">
                <a16:creationId xmlns:a16="http://schemas.microsoft.com/office/drawing/2014/main" id="{FF19A95F-B9D8-7147-B99E-0888AE0898EC}"/>
              </a:ext>
            </a:extLst>
          </p:cNvPr>
          <p:cNvSpPr txBox="1"/>
          <p:nvPr/>
        </p:nvSpPr>
        <p:spPr>
          <a:xfrm>
            <a:off x="951601" y="2316379"/>
            <a:ext cx="10595907" cy="3139321"/>
          </a:xfrm>
          <a:prstGeom prst="rect">
            <a:avLst/>
          </a:prstGeom>
          <a:noFill/>
        </p:spPr>
        <p:txBody>
          <a:bodyPr wrap="square" rtlCol="0">
            <a:spAutoFit/>
          </a:bodyPr>
          <a:lstStyle/>
          <a:p>
            <a:r>
              <a:rPr lang="en-GB"/>
              <a:t>4. And what were the worst things about learning from home?</a:t>
            </a:r>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369574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107509" y="1296050"/>
            <a:ext cx="10284091" cy="923330"/>
          </a:xfrm>
          <a:prstGeom prst="rect">
            <a:avLst/>
          </a:prstGeom>
          <a:noFill/>
        </p:spPr>
        <p:txBody>
          <a:bodyPr wrap="square" rtlCol="0">
            <a:spAutoFit/>
          </a:bodyPr>
          <a:lstStyle/>
          <a:p>
            <a:r>
              <a:rPr lang="en-GB" dirty="0"/>
              <a:t>You are going to complete a short survey about your experiences of remote learning. Either write your answers in the chat or complete the survey online.</a:t>
            </a:r>
          </a:p>
          <a:p>
            <a:endParaRPr lang="en-GB" dirty="0"/>
          </a:p>
        </p:txBody>
      </p:sp>
      <p:pic>
        <p:nvPicPr>
          <p:cNvPr id="9" name="Graphic 10">
            <a:extLst>
              <a:ext uri="{FF2B5EF4-FFF2-40B4-BE49-F238E27FC236}">
                <a16:creationId xmlns:a16="http://schemas.microsoft.com/office/drawing/2014/main" id="{B6C2C432-4027-6742-8640-4923A7287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104215"/>
            <a:ext cx="863600" cy="863600"/>
          </a:xfrm>
          <a:prstGeom prst="rect">
            <a:avLst/>
          </a:prstGeom>
        </p:spPr>
      </p:pic>
      <p:sp>
        <p:nvSpPr>
          <p:cNvPr id="6" name="CuadroTexto 5">
            <a:extLst>
              <a:ext uri="{FF2B5EF4-FFF2-40B4-BE49-F238E27FC236}">
                <a16:creationId xmlns:a16="http://schemas.microsoft.com/office/drawing/2014/main" id="{FF19A95F-B9D8-7147-B99E-0888AE0898EC}"/>
              </a:ext>
            </a:extLst>
          </p:cNvPr>
          <p:cNvSpPr txBox="1"/>
          <p:nvPr/>
        </p:nvSpPr>
        <p:spPr>
          <a:xfrm>
            <a:off x="951601" y="2316379"/>
            <a:ext cx="10595907" cy="3139321"/>
          </a:xfrm>
          <a:prstGeom prst="rect">
            <a:avLst/>
          </a:prstGeom>
          <a:noFill/>
        </p:spPr>
        <p:txBody>
          <a:bodyPr wrap="square" rtlCol="0">
            <a:spAutoFit/>
          </a:bodyPr>
          <a:lstStyle/>
          <a:p>
            <a:r>
              <a:rPr lang="en-GB" dirty="0"/>
              <a:t>5. What did you miss most about face-to-face classes at school?</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56086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D8593F-A857-344A-AB3A-9832FA32EA64}"/>
              </a:ext>
            </a:extLst>
          </p:cNvPr>
          <p:cNvSpPr>
            <a:spLocks noGrp="1"/>
          </p:cNvSpPr>
          <p:nvPr>
            <p:ph type="ftr" sz="quarter" idx="11"/>
          </p:nvPr>
        </p:nvSpPr>
        <p:spPr/>
        <p:txBody>
          <a:bodyPr/>
          <a:lstStyle/>
          <a:p>
            <a:r>
              <a:rPr lang="en-GB" noProof="0"/>
              <a:t>www.teachingenglish.org.uk</a:t>
            </a:r>
            <a:endParaRPr lang="en-GB" noProof="0" dirty="0"/>
          </a:p>
        </p:txBody>
      </p:sp>
      <p:sp>
        <p:nvSpPr>
          <p:cNvPr id="5" name="Title 6">
            <a:extLst>
              <a:ext uri="{FF2B5EF4-FFF2-40B4-BE49-F238E27FC236}">
                <a16:creationId xmlns:a16="http://schemas.microsoft.com/office/drawing/2014/main" id="{78E97F2D-EAF0-3A45-B408-CF4966717E7E}"/>
              </a:ext>
            </a:extLst>
          </p:cNvPr>
          <p:cNvSpPr txBox="1">
            <a:spLocks/>
          </p:cNvSpPr>
          <p:nvPr/>
        </p:nvSpPr>
        <p:spPr>
          <a:xfrm>
            <a:off x="800400" y="656400"/>
            <a:ext cx="10944000" cy="792000"/>
          </a:xfrm>
          <a:prstGeom prst="rect">
            <a:avLst/>
          </a:prstGeom>
        </p:spPr>
        <p:txBody>
          <a:bodyPr vert="horz" lIns="0" tIns="0" rIns="0" bIns="0" rtlCol="0" anchor="t" anchorCtr="0">
            <a:noAutofit/>
          </a:bodyPr>
          <a:lstStyle>
            <a:lvl1pPr algn="l" defTabSz="914400" rtl="0" eaLnBrk="1" latinLnBrk="0" hangingPunct="1">
              <a:lnSpc>
                <a:spcPts val="3300"/>
              </a:lnSpc>
              <a:spcBef>
                <a:spcPct val="0"/>
              </a:spcBef>
              <a:buNone/>
              <a:defRPr sz="3000" b="0" i="0" kern="1200">
                <a:solidFill>
                  <a:schemeClr val="tx2"/>
                </a:solidFill>
                <a:latin typeface="British Council Sans Headline" panose="020B0504020202020204" pitchFamily="34" charset="0"/>
                <a:ea typeface="+mj-ea"/>
                <a:cs typeface="British Council Sans Headline" panose="020B0504020202020204" pitchFamily="34" charset="0"/>
              </a:defRPr>
            </a:lvl1pPr>
          </a:lstStyle>
          <a:p>
            <a:r>
              <a:rPr lang="en-US" dirty="0"/>
              <a:t>Remote learning</a:t>
            </a:r>
            <a:endParaRPr lang="en-GB" dirty="0"/>
          </a:p>
        </p:txBody>
      </p:sp>
      <p:sp>
        <p:nvSpPr>
          <p:cNvPr id="8" name="TextBox 7">
            <a:extLst>
              <a:ext uri="{FF2B5EF4-FFF2-40B4-BE49-F238E27FC236}">
                <a16:creationId xmlns:a16="http://schemas.microsoft.com/office/drawing/2014/main" id="{A3F2F003-E383-B84B-AF80-CC4B5CE099ED}"/>
              </a:ext>
            </a:extLst>
          </p:cNvPr>
          <p:cNvSpPr txBox="1"/>
          <p:nvPr/>
        </p:nvSpPr>
        <p:spPr>
          <a:xfrm>
            <a:off x="1107509" y="1296050"/>
            <a:ext cx="10284091" cy="2971326"/>
          </a:xfrm>
          <a:prstGeom prst="rect">
            <a:avLst/>
          </a:prstGeom>
          <a:noFill/>
        </p:spPr>
        <p:txBody>
          <a:bodyPr wrap="square" rtlCol="0">
            <a:spAutoFit/>
          </a:bodyPr>
          <a:lstStyle/>
          <a:p>
            <a:r>
              <a:rPr lang="en-GB" b="1" dirty="0"/>
              <a:t>You are going to watch a video of Augustina, a 17-year-old student from Argentina, talking about her experiences of online learning. As you watch, make notes on these questions.</a:t>
            </a:r>
            <a:endParaRPr lang="en-GB" dirty="0"/>
          </a:p>
          <a:p>
            <a:r>
              <a:rPr lang="en-GB" dirty="0"/>
              <a:t> </a:t>
            </a:r>
          </a:p>
          <a:p>
            <a:pPr marL="285750" lvl="0" indent="-285750">
              <a:lnSpc>
                <a:spcPct val="114000"/>
              </a:lnSpc>
              <a:spcAft>
                <a:spcPts val="600"/>
              </a:spcAft>
              <a:buFont typeface="Arial" panose="020B0604020202020204" pitchFamily="34" charset="0"/>
              <a:buChar char="•"/>
            </a:pPr>
            <a:r>
              <a:rPr lang="en-GB" dirty="0"/>
              <a:t>Are there any similarities/differences between Augustina’s experience of online learning and your own experience?</a:t>
            </a:r>
          </a:p>
          <a:p>
            <a:pPr marL="285750" lvl="0" indent="-285750">
              <a:lnSpc>
                <a:spcPct val="114000"/>
              </a:lnSpc>
              <a:spcAft>
                <a:spcPts val="600"/>
              </a:spcAft>
              <a:buFont typeface="Arial" panose="020B0604020202020204" pitchFamily="34" charset="0"/>
              <a:buChar char="•"/>
            </a:pPr>
            <a:r>
              <a:rPr lang="en-GB" dirty="0"/>
              <a:t>What positive and negative things does she mention about remote learning?</a:t>
            </a:r>
          </a:p>
          <a:p>
            <a:pPr marL="285750" lvl="0" indent="-285750">
              <a:lnSpc>
                <a:spcPct val="114000"/>
              </a:lnSpc>
              <a:spcAft>
                <a:spcPts val="600"/>
              </a:spcAft>
              <a:buFont typeface="Arial" panose="020B0604020202020204" pitchFamily="34" charset="0"/>
              <a:buChar char="•"/>
            </a:pPr>
            <a:r>
              <a:rPr lang="en-GB" dirty="0"/>
              <a:t>Do you think overall her opinion of remote learning is positive or negative?</a:t>
            </a:r>
          </a:p>
          <a:p>
            <a:endParaRPr lang="en-GB" dirty="0"/>
          </a:p>
        </p:txBody>
      </p:sp>
    </p:spTree>
    <p:extLst>
      <p:ext uri="{BB962C8B-B14F-4D97-AF65-F5344CB8AC3E}">
        <p14:creationId xmlns:p14="http://schemas.microsoft.com/office/powerpoint/2010/main" val="227169950"/>
      </p:ext>
    </p:extLst>
  </p:cSld>
  <p:clrMapOvr>
    <a:masterClrMapping/>
  </p:clrMapOvr>
</p:sld>
</file>

<file path=ppt/theme/theme1.xml><?xml version="1.0" encoding="utf-8"?>
<a:theme xmlns:a="http://schemas.openxmlformats.org/drawingml/2006/main" name="Cover - indigo">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CA2429F5-8D23-4BE9-AD5F-F4572A1A6D86}"/>
    </a:ext>
  </a:extLst>
</a:theme>
</file>

<file path=ppt/theme/theme2.xml><?xml version="1.0" encoding="utf-8"?>
<a:theme xmlns:a="http://schemas.openxmlformats.org/drawingml/2006/main" name="Section - indigo">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3165A9B3-7AF4-4E8E-9E34-E5B2E1B3EE61}"/>
    </a:ext>
  </a:extLst>
</a:theme>
</file>

<file path=ppt/theme/theme3.xml><?xml version="1.0" encoding="utf-8"?>
<a:theme xmlns:a="http://schemas.openxmlformats.org/drawingml/2006/main" name="Cover - white">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7A85154B-35F0-4B5D-9ABB-C22ECFA91EBE}"/>
    </a:ext>
  </a:extLst>
</a:theme>
</file>

<file path=ppt/theme/theme4.xml><?xml version="1.0" encoding="utf-8"?>
<a:theme xmlns:a="http://schemas.openxmlformats.org/drawingml/2006/main" name="Section - white">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3021BCEB-9709-4AD6-8637-80DEE4ED72A6}"/>
    </a:ext>
  </a:extLst>
</a:theme>
</file>

<file path=ppt/theme/theme5.xml><?xml version="1.0" encoding="utf-8"?>
<a:theme xmlns:a="http://schemas.openxmlformats.org/drawingml/2006/main" name="British Council">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B5E81798-6535-42DE-9E82-DC88799A933E}"/>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ritish Council blank">
  <a:themeElements>
    <a:clrScheme name="British Council - Blue">
      <a:dk1>
        <a:srgbClr val="000000"/>
      </a:dk1>
      <a:lt1>
        <a:srgbClr val="FFFFFF"/>
      </a:lt1>
      <a:dk2>
        <a:srgbClr val="230859"/>
      </a:dk2>
      <a:lt2>
        <a:srgbClr val="C8C8C8"/>
      </a:lt2>
      <a:accent1>
        <a:srgbClr val="00DCFF"/>
      </a:accent1>
      <a:accent2>
        <a:srgbClr val="FF00C8"/>
      </a:accent2>
      <a:accent3>
        <a:srgbClr val="B25EFF"/>
      </a:accent3>
      <a:accent4>
        <a:srgbClr val="EA0034"/>
      </a:accent4>
      <a:accent5>
        <a:srgbClr val="FF8200"/>
      </a:accent5>
      <a:accent6>
        <a:srgbClr val="5DEB4B"/>
      </a:accent6>
      <a:hlink>
        <a:srgbClr val="230859"/>
      </a:hlink>
      <a:folHlink>
        <a:srgbClr val="7F7F7F"/>
      </a:folHlink>
    </a:clrScheme>
    <a:fontScheme name="Headline &amp; Sans">
      <a:majorFont>
        <a:latin typeface="British Council Sans Headline"/>
        <a:ea typeface=""/>
        <a:cs typeface=""/>
      </a:majorFont>
      <a:minorFont>
        <a:latin typeface="British Counci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011_06 Brand PowerPoint Template - Widescreen - Blue" id="{6E25F459-2D68-4E54-B400-771EAED8CC48}" vid="{BC0B9431-BB5E-4669-9CC7-BFFD8B5EAB8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1507</Words>
  <Application>Microsoft Office PowerPoint</Application>
  <PresentationFormat>Widescreen</PresentationFormat>
  <Paragraphs>196</Paragraphs>
  <Slides>18</Slides>
  <Notes>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British Council Sans</vt:lpstr>
      <vt:lpstr>Calibri Light</vt:lpstr>
      <vt:lpstr>British Council Sans Headline</vt:lpstr>
      <vt:lpstr>Cover - indigo</vt:lpstr>
      <vt:lpstr>Section - indigo</vt:lpstr>
      <vt:lpstr>Cover - white</vt:lpstr>
      <vt:lpstr>Section - white</vt:lpstr>
      <vt:lpstr>British Council</vt:lpstr>
      <vt:lpstr>Custom Design</vt:lpstr>
      <vt:lpstr>British Council blank</vt:lpstr>
      <vt:lpstr>Remote learning</vt:lpstr>
      <vt:lpstr>Remote learning</vt:lpstr>
      <vt:lpstr>Remote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Remote learning</vt:lpstr>
      <vt:lpstr>Remote learning</vt:lpstr>
      <vt:lpstr>Remote learning</vt:lpstr>
      <vt:lpstr>Remote learning</vt:lpstr>
      <vt:lpstr>Remote learning</vt:lpstr>
      <vt:lpstr>Remote learning</vt:lpstr>
      <vt:lpstr>Remote learning</vt:lpstr>
      <vt:lpstr>Remote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time (lower level)</dc:title>
  <dc:creator>McLellan, Catherine (Spain)</dc:creator>
  <cp:lastModifiedBy>Lesley Rhodes</cp:lastModifiedBy>
  <cp:revision>28</cp:revision>
  <dcterms:created xsi:type="dcterms:W3CDTF">2020-03-31T10:47:13Z</dcterms:created>
  <dcterms:modified xsi:type="dcterms:W3CDTF">2020-08-28T15:35:41Z</dcterms:modified>
</cp:coreProperties>
</file>