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4" r:id="rId7"/>
    <p:sldId id="274" r:id="rId8"/>
    <p:sldId id="263" r:id="rId9"/>
    <p:sldId id="320" r:id="rId10"/>
    <p:sldId id="321" r:id="rId11"/>
    <p:sldId id="322" r:id="rId12"/>
    <p:sldId id="323" r:id="rId13"/>
    <p:sldId id="269" r:id="rId14"/>
    <p:sldId id="328" r:id="rId15"/>
    <p:sldId id="32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F3912-EF19-AFED-5BA1-07ADAB5D8413}" name="joblackmore1971" initials="jo" userId="S::joblackmore1971_gmail.com#ext#@britishcouncil.onmicrosoft.com::ca6693be-32f5-45cb-8f43-88dc3deec7ab" providerId="AD"/>
  <p188:author id="{C9191163-8C59-898E-D48F-6A894AF863A2}" name="Lesley Rhodes" initials="LR" userId="b9221c3d51ddc8af" providerId="Windows Live"/>
  <p188:author id="{CBB6A1B8-F10C-8D4B-8704-A419FB07199D}" name="Gore, Joanna (English and School Education)" initials="GE" userId="S::joanna.gore@britishcouncil.org::03a1cdb5-d71d-4ee1-b26e-6de3111a8ccf" providerId="AD"/>
  <p188:author id="{C73A98DB-491B-14E3-D7B2-A786075A1E9B}" name="McLellan, Catherine (Spain)" initials="MC" userId="S::catherine.mclellan@britishcouncil.org::fce8d542-2468-41e9-9bd3-3b45291ce2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C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CB2CFF-487D-B69C-517A-3468D3418460}" v="82" dt="2025-03-06T17:24:40.2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–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7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05F29-BFF5-194B-F427-FDD857127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B5068-06A6-14AA-1F0B-74135B837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4A537-DD02-9C2A-1C24-036D9706E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C1FC-7E5C-44B8-B46E-37A073F1CD58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36D0C-3967-1C35-9B05-86A80E15B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DCC65-C781-1A66-2A53-34F6269C2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D142-F96F-4E01-869F-F3EB68B5F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86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41E94-4837-2B62-31DD-C345BCA09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E3FB6A-EFA5-9B89-2FB0-67165FEF3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37302-F333-2CD4-FC22-ABF987603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C1FC-7E5C-44B8-B46E-37A073F1CD58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E0BA0-5BF2-B609-AC01-58FD326E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A214B-1983-D451-435E-A467F288C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D142-F96F-4E01-869F-F3EB68B5F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D4EB8A-279D-2287-C995-32F6CDC864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2559B-DEE8-390D-42B8-09B018B19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71716-E0E7-B019-7DBE-9F467FDC2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C1FC-7E5C-44B8-B46E-37A073F1CD58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8655A-7A8A-7676-BD02-00C664916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7A8FB-BEBC-D340-AC3F-D24175A94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D142-F96F-4E01-869F-F3EB68B5F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364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 colum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">
            <a:extLst>
              <a:ext uri="{FF2B5EF4-FFF2-40B4-BE49-F238E27FC236}">
                <a16:creationId xmlns:a16="http://schemas.microsoft.com/office/drawing/2014/main" id="{ED2FBFB3-D0E8-E41F-B6EA-2346F117E6AE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63996" y="1511996"/>
            <a:ext cx="5327998" cy="4500000"/>
          </a:xfrm>
        </p:spPr>
        <p:txBody>
          <a:bodyPr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</a:t>
            </a:r>
            <a:r>
              <a:rPr lang="en-GB"/>
              <a:t>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80D908C2-9910-4628-3F01-0C25006F69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9D6232-80D4-476A-8835-72828277B98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26104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211F-F557-CBA2-679C-0942AED2C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27452-EDE8-C818-5FD7-3D95B0EB4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DB29D-3789-8696-CA92-857AEB21E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C1FC-7E5C-44B8-B46E-37A073F1CD58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9F4D6-E3DD-E5B1-0993-C5A96A3FA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35349-FB38-569A-A6C1-17BAD52B5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D142-F96F-4E01-869F-F3EB68B5F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963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54C7B-ABF1-C2EA-A7D4-C89A57A96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DFD52-2CA2-DD33-0E83-E933816A7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CBDEC-AD44-FB22-1608-950C000F8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C1FC-7E5C-44B8-B46E-37A073F1CD58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8016C-3A20-096E-CE0A-5F8C7360F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EB557-2C30-48A8-ECE7-7CE184FC0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D142-F96F-4E01-869F-F3EB68B5F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32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7D046-C95F-72E3-9B60-C47D417EE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5A140-2A67-3C7B-FC1F-494C4AE54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9FBC1-9701-E8FE-5F38-818B2DBE0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9385D8-3A48-785B-56B3-0D47E51F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C1FC-7E5C-44B8-B46E-37A073F1CD58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804DA-1534-29B4-F040-47A590F2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4667E-6DE2-8A18-1FEC-11DAD0EC2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D142-F96F-4E01-869F-F3EB68B5F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23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06005-C9D9-3548-8E61-9DAF07BFB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B0856-EFBE-2030-D0D3-C39442429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DEE64-4ADE-32EC-C4C4-B507EBBDD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15B18-1CDE-C582-D117-A601C33945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412028-5017-20E4-67E6-4A4E12A69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FACBDB-65F0-0E3F-D36E-3BD9B2D9B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C1FC-7E5C-44B8-B46E-37A073F1CD58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5C4966-B1A6-3881-80D3-1DEA0CF33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D32D42-8323-26D7-462F-DE13A865C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D142-F96F-4E01-869F-F3EB68B5F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537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5B633-0E75-EDC4-12D0-1A0EA346C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EE1A62-B420-4989-FE88-91E932AAD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C1FC-7E5C-44B8-B46E-37A073F1CD58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73C4B5-CD4A-DFB0-5E01-613CDADEC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2BC09-1AAF-FB34-665F-5222BEACE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D142-F96F-4E01-869F-F3EB68B5F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05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E38B0-7241-D0A8-64FD-CFCCC7D9F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C1FC-7E5C-44B8-B46E-37A073F1CD58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038DDC-C78F-6D89-23CF-54B1A24F3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2DD03-8271-0089-73C6-DA788A074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D142-F96F-4E01-869F-F3EB68B5F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739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E830E-1056-D1B5-46B9-9D93A988C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95602-D70B-D24E-F443-9C571CDFB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855613-6943-75CF-8D76-8A71FF7A6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A3880-BE66-186A-0E25-F9F709E82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C1FC-7E5C-44B8-B46E-37A073F1CD58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93EE10-16E3-C300-260D-D2AB7CB5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FE19E-D252-DC7A-F23D-D7F8A3DFB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D142-F96F-4E01-869F-F3EB68B5F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19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D7A5E-DB7B-807F-CA6A-98EFD763C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6AE27-0AEB-E72F-29A2-F92C7E088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4859-1D3E-A555-1D7F-779A60B4F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ECE5C-7952-A854-8A7B-85F28DB5C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C1FC-7E5C-44B8-B46E-37A073F1CD58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2BEE5-F7F1-CE7D-4B29-E5C6969F5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8D5AF-F711-C21C-B38D-C70458D20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D142-F96F-4E01-869F-F3EB68B5F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00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719F32-9590-C760-6810-64208C581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671F2-A012-B564-229D-8CEFB2BA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10151-733B-D818-E39E-21A91A2253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B4C1FC-7E5C-44B8-B46E-37A073F1CD58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E729D-26E5-6BCC-CC2F-31E204244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2516A-1938-3BD0-6CC8-937DF7C10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39D142-F96F-4E01-869F-F3EB68B5F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69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B9327-DB13-7C4C-36F2-11742AFD1B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9870" y="1041400"/>
            <a:ext cx="7014117" cy="2387600"/>
          </a:xfrm>
        </p:spPr>
        <p:txBody>
          <a:bodyPr/>
          <a:lstStyle/>
          <a:p>
            <a:r>
              <a:rPr lang="en-GB" sz="4400" b="1" dirty="0">
                <a:solidFill>
                  <a:srgbClr val="002060"/>
                </a:solidFill>
                <a:latin typeface="Arial"/>
                <a:cs typeface="Arial"/>
              </a:rPr>
              <a:t>Future expectations</a:t>
            </a:r>
            <a:endParaRPr lang="es-ES" dirty="0"/>
          </a:p>
        </p:txBody>
      </p:sp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CF452EA6-2C52-3DBF-AA01-2CCA4643C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87" y="488822"/>
            <a:ext cx="1362459" cy="391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98FD92-BC6F-CD2F-3E46-6129C30D38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0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1FB34-68B0-7140-4D27-22E09DAE8E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81F72A10-702A-4359-B9ED-E4AC98DF5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3" y="365125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01EF8F-80AF-8134-6A62-E00AFE2FFB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449ECCA-8A40-4D67-5219-6F12335F3A31}"/>
              </a:ext>
            </a:extLst>
          </p:cNvPr>
          <p:cNvSpPr txBox="1"/>
          <p:nvPr/>
        </p:nvSpPr>
        <p:spPr>
          <a:xfrm>
            <a:off x="568960" y="969218"/>
            <a:ext cx="106172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Task 5. Reflect on the teenagers' experiences and discuss the following questions:</a:t>
            </a:r>
            <a:endParaRPr lang="en-PT" sz="2400" b="1" dirty="0"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C41220-A211-B540-8F15-082A49E5A56C}"/>
              </a:ext>
            </a:extLst>
          </p:cNvPr>
          <p:cNvSpPr txBox="1"/>
          <p:nvPr/>
        </p:nvSpPr>
        <p:spPr>
          <a:xfrm>
            <a:off x="744511" y="1890157"/>
            <a:ext cx="10702977" cy="33424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lnSpc>
                <a:spcPct val="115000"/>
              </a:lnSpc>
              <a:buClr>
                <a:srgbClr val="000000"/>
              </a:buClr>
              <a:buFont typeface="+mj-lt"/>
              <a:buAutoNum type="alphaLcParenR"/>
            </a:pPr>
            <a:r>
              <a:rPr lang="en-GB" sz="2400" dirty="0">
                <a:solidFill>
                  <a:srgbClr val="000000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Have you ever had a similar experience to any of the teenagers you just listened to? </a:t>
            </a:r>
            <a:endParaRPr lang="en-GB" sz="2400" dirty="0">
              <a:effectLst/>
              <a:latin typeface="Arial"/>
              <a:ea typeface="Arial" panose="020B0604020202020204" pitchFamily="34" charset="0"/>
              <a:cs typeface="Arial"/>
            </a:endParaRPr>
          </a:p>
          <a:p>
            <a:pPr marL="342900" lvl="0" indent="-342900">
              <a:lnSpc>
                <a:spcPct val="115000"/>
              </a:lnSpc>
              <a:buClr>
                <a:srgbClr val="000000"/>
              </a:buClr>
              <a:buFont typeface="+mj-lt"/>
              <a:buAutoNum type="alphaLcParenR"/>
            </a:pPr>
            <a:r>
              <a:rPr lang="en-GB" sz="2400" dirty="0">
                <a:solidFill>
                  <a:srgbClr val="000000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What advice would you give to each teenager?</a:t>
            </a:r>
            <a:endParaRPr lang="en-GB" sz="2400" dirty="0">
              <a:effectLst/>
              <a:latin typeface="Arial"/>
              <a:ea typeface="Arial" panose="020B0604020202020204" pitchFamily="34" charset="0"/>
              <a:cs typeface="Arial"/>
            </a:endParaRP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AutoNum type="alphaLcParenR"/>
            </a:pPr>
            <a:r>
              <a:rPr lang="en-GB" sz="24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Is it easy for young people to follow their passions? Why/Why not?</a:t>
            </a:r>
            <a:endParaRPr lang="en-GB" sz="2400" dirty="0">
              <a:effectLst/>
              <a:latin typeface="Arial"/>
              <a:ea typeface="Arial" panose="020B0604020202020204" pitchFamily="34" charset="0"/>
              <a:cs typeface="Arial"/>
            </a:endParaRP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Font typeface="+mj-lt"/>
              <a:buAutoNum type="alphaLcParenR"/>
            </a:pPr>
            <a:r>
              <a:rPr lang="en-GB" sz="2400" dirty="0">
                <a:latin typeface="Arial"/>
                <a:ea typeface="Arial" panose="020B0604020202020204" pitchFamily="34" charset="0"/>
                <a:cs typeface="Arial"/>
              </a:rPr>
              <a:t>How much should families be involved in young people's life choices?</a:t>
            </a:r>
            <a:endParaRPr lang="en-GB" sz="2400" dirty="0">
              <a:effectLst/>
              <a:latin typeface="Arial"/>
              <a:ea typeface="Arial" panose="020B0604020202020204" pitchFamily="34" charset="0"/>
              <a:cs typeface="Arial"/>
            </a:endParaRPr>
          </a:p>
          <a:p>
            <a:pPr marL="342900" indent="-342900">
              <a:lnSpc>
                <a:spcPct val="115000"/>
              </a:lnSpc>
              <a:buClr>
                <a:srgbClr val="000000"/>
              </a:buClr>
              <a:buAutoNum type="alphaLcParenR"/>
            </a:pPr>
            <a:r>
              <a:rPr lang="en-GB" sz="24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What's more important, doing what </a:t>
            </a:r>
            <a:r>
              <a:rPr lang="en-GB" sz="2400" dirty="0">
                <a:solidFill>
                  <a:srgbClr val="000000"/>
                </a:solidFill>
                <a:effectLst/>
                <a:latin typeface="Arial"/>
                <a:ea typeface="+mn-lt"/>
                <a:cs typeface="+mn-lt"/>
              </a:rPr>
              <a:t>you </a:t>
            </a:r>
            <a:r>
              <a:rPr lang="en-GB" sz="24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really love or doing something that makes other people happy</a:t>
            </a:r>
            <a:r>
              <a:rPr lang="en-GB" sz="2400" dirty="0">
                <a:solidFill>
                  <a:srgbClr val="000000"/>
                </a:solidFill>
                <a:effectLst/>
                <a:latin typeface="Arial"/>
                <a:ea typeface="+mn-lt"/>
                <a:cs typeface="+mn-lt"/>
              </a:rPr>
              <a:t>?</a:t>
            </a:r>
            <a:r>
              <a:rPr lang="en-GB" sz="24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 Explain your answer.</a:t>
            </a:r>
            <a:endParaRPr lang="en-GB" sz="2400" dirty="0">
              <a:effectLst/>
              <a:latin typeface="Arial"/>
              <a:ea typeface="Arial" panose="020B0604020202020204" pitchFamily="34" charset="0"/>
              <a:cs typeface="Arial"/>
            </a:endParaRPr>
          </a:p>
          <a:p>
            <a:pPr lvl="0"/>
            <a:endParaRPr lang="en-GB" dirty="0">
              <a:effectLst/>
              <a:latin typeface="Aptos" panose="02110004020202020204"/>
              <a:ea typeface="Arial" panose="020B06040202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0425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16FE97-503F-8B51-06FF-FEABC8603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35AA880B-DDA3-17A1-F91A-2B6B728593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3" y="365125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A4E202-F19F-0040-1B4A-3702F6BF6C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F37EDC1-D25B-D916-72A7-C52FCD3F871B}"/>
              </a:ext>
            </a:extLst>
          </p:cNvPr>
          <p:cNvSpPr txBox="1"/>
          <p:nvPr/>
        </p:nvSpPr>
        <p:spPr>
          <a:xfrm>
            <a:off x="670034" y="890391"/>
            <a:ext cx="86483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Task 6. Match the categories (a</a:t>
            </a:r>
            <a:r>
              <a:rPr lang="en-GB" sz="2400" dirty="0">
                <a:ea typeface="+mn-lt"/>
                <a:cs typeface="+mn-lt"/>
              </a:rPr>
              <a:t>–</a:t>
            </a:r>
            <a:r>
              <a:rPr lang="en-GB" sz="2400" b="1" dirty="0">
                <a:latin typeface="Arial"/>
                <a:cs typeface="Arial"/>
              </a:rPr>
              <a:t>d) to the phrases (1</a:t>
            </a:r>
            <a:r>
              <a:rPr lang="en-GB" sz="2400" dirty="0">
                <a:ea typeface="+mn-lt"/>
                <a:cs typeface="+mn-lt"/>
              </a:rPr>
              <a:t>–</a:t>
            </a:r>
            <a:r>
              <a:rPr lang="en-GB" sz="2400" b="1" dirty="0">
                <a:latin typeface="Arial"/>
                <a:cs typeface="Arial"/>
              </a:rPr>
              <a:t>4).</a:t>
            </a:r>
            <a:endParaRPr lang="en-PT" sz="2400" b="1" dirty="0"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FB7B2C-461A-9A79-B6E3-F5AB98412A77}"/>
              </a:ext>
            </a:extLst>
          </p:cNvPr>
          <p:cNvSpPr txBox="1"/>
          <p:nvPr/>
        </p:nvSpPr>
        <p:spPr>
          <a:xfrm>
            <a:off x="678822" y="1890157"/>
            <a:ext cx="4606977" cy="7940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lnSpc>
                <a:spcPct val="115000"/>
              </a:lnSpc>
              <a:buClr>
                <a:srgbClr val="000000"/>
              </a:buClr>
              <a:buFont typeface="+mj-lt"/>
              <a:buAutoNum type="alphaLcParenR"/>
            </a:pPr>
            <a:endParaRPr lang="en-GB" sz="2400" dirty="0">
              <a:effectLst/>
              <a:latin typeface="Arial"/>
              <a:ea typeface="Arial" panose="020B0604020202020204" pitchFamily="34" charset="0"/>
              <a:cs typeface="Arial"/>
            </a:endParaRPr>
          </a:p>
          <a:p>
            <a:pPr lvl="0"/>
            <a:endParaRPr lang="en-GB" dirty="0">
              <a:effectLst/>
              <a:latin typeface="Aptos" panose="02110004020202020204"/>
              <a:ea typeface="Arial" panose="020B0604020202020204" pitchFamily="34" charset="0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8F595C-9E64-B799-4C30-0F0C149651CD}"/>
              </a:ext>
            </a:extLst>
          </p:cNvPr>
          <p:cNvSpPr txBox="1"/>
          <p:nvPr/>
        </p:nvSpPr>
        <p:spPr>
          <a:xfrm>
            <a:off x="678822" y="4557157"/>
            <a:ext cx="4501873" cy="23982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</a:pPr>
            <a:r>
              <a:rPr lang="en-GB" sz="2400" b="1" dirty="0">
                <a:latin typeface="Arial"/>
                <a:ea typeface="Arial" panose="020B0604020202020204" pitchFamily="34" charset="0"/>
                <a:cs typeface="Arial"/>
              </a:rPr>
              <a:t>3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The thing is …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On the one hand … but on the other hand …,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What makes it difficult is …</a:t>
            </a:r>
            <a:br>
              <a:rPr lang="en-GB" sz="2200" dirty="0">
                <a:latin typeface="Arial"/>
                <a:ea typeface="Arial" panose="020B0604020202020204" pitchFamily="34" charset="0"/>
                <a:cs typeface="Arial"/>
              </a:rPr>
            </a:br>
            <a:endParaRPr lang="en-GB" sz="2000" dirty="0">
              <a:effectLst/>
              <a:latin typeface="Arial"/>
              <a:ea typeface="Arial" panose="020B0604020202020204" pitchFamily="34" charset="0"/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7B0FE9-1908-8C94-D358-F9B525604D56}"/>
              </a:ext>
            </a:extLst>
          </p:cNvPr>
          <p:cNvSpPr txBox="1"/>
          <p:nvPr/>
        </p:nvSpPr>
        <p:spPr>
          <a:xfrm>
            <a:off x="665683" y="2402536"/>
            <a:ext cx="4501874" cy="20521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</a:pPr>
            <a:r>
              <a:rPr lang="en-GB" sz="2400" b="1" dirty="0">
                <a:latin typeface="Arial"/>
                <a:ea typeface="Arial" panose="020B0604020202020204" pitchFamily="34" charset="0"/>
                <a:cs typeface="Arial"/>
              </a:rPr>
              <a:t>1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You seem really worried. Do you want to talk about it?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What's on your mind?</a:t>
            </a:r>
            <a:br>
              <a:rPr lang="en-GB" sz="2200" dirty="0">
                <a:latin typeface="Arial"/>
                <a:ea typeface="Arial" panose="020B0604020202020204" pitchFamily="34" charset="0"/>
                <a:cs typeface="Arial"/>
              </a:rPr>
            </a:b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How do you feel about it?</a:t>
            </a:r>
            <a:endParaRPr lang="en-GB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58071B-82BE-CC18-85B7-05BA69B0C0C6}"/>
              </a:ext>
            </a:extLst>
          </p:cNvPr>
          <p:cNvSpPr txBox="1"/>
          <p:nvPr/>
        </p:nvSpPr>
        <p:spPr>
          <a:xfrm>
            <a:off x="5907717" y="4557155"/>
            <a:ext cx="5382114" cy="20412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</a:pPr>
            <a:r>
              <a:rPr lang="en-GB" sz="2400" b="1" dirty="0">
                <a:latin typeface="Arial"/>
                <a:ea typeface="Arial" panose="020B0604020202020204" pitchFamily="34" charset="0"/>
                <a:cs typeface="Arial"/>
              </a:rPr>
              <a:t>4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cs typeface="Arial"/>
              </a:rPr>
              <a:t>You must be feeling ...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It sounds as if what's most important to you is … (+ </a:t>
            </a:r>
            <a:r>
              <a:rPr lang="en-GB" sz="2200" dirty="0" err="1">
                <a:latin typeface="Arial"/>
                <a:ea typeface="Arial" panose="020B0604020202020204" pitchFamily="34" charset="0"/>
                <a:cs typeface="Arial"/>
              </a:rPr>
              <a:t>verb+ing</a:t>
            </a: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)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Have you thought about … (+ </a:t>
            </a:r>
            <a:r>
              <a:rPr lang="en-GB" sz="2200" dirty="0" err="1">
                <a:latin typeface="Arial"/>
                <a:ea typeface="Arial" panose="020B0604020202020204" pitchFamily="34" charset="0"/>
                <a:cs typeface="Arial"/>
              </a:rPr>
              <a:t>verb+ing</a:t>
            </a: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)?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C5BF8B-844C-3CB7-09A1-D6B0D604B840}"/>
              </a:ext>
            </a:extLst>
          </p:cNvPr>
          <p:cNvSpPr txBox="1"/>
          <p:nvPr/>
        </p:nvSpPr>
        <p:spPr>
          <a:xfrm>
            <a:off x="5907717" y="2612743"/>
            <a:ext cx="4501874" cy="161653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</a:pPr>
            <a:r>
              <a:rPr lang="en-GB" sz="2200" b="1" dirty="0">
                <a:latin typeface="Arial"/>
                <a:ea typeface="Arial" panose="020B0604020202020204" pitchFamily="34" charset="0"/>
                <a:cs typeface="Arial"/>
              </a:rPr>
              <a:t>2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I feel as if …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I feel really torn because …</a:t>
            </a:r>
            <a:br>
              <a:rPr lang="en-GB" sz="2200" dirty="0">
                <a:latin typeface="Arial"/>
                <a:ea typeface="Arial" panose="020B0604020202020204" pitchFamily="34" charset="0"/>
                <a:cs typeface="Arial"/>
              </a:rPr>
            </a:b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I wish they'd understand that ...</a:t>
            </a:r>
            <a:endParaRPr lang="en-GB" sz="2200" dirty="0">
              <a:effectLst/>
              <a:latin typeface="Arial"/>
              <a:ea typeface="Arial" panose="020B0604020202020204" pitchFamily="34" charset="0"/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753058-A13C-BD20-1926-B0B81CCE87E2}"/>
              </a:ext>
            </a:extLst>
          </p:cNvPr>
          <p:cNvSpPr txBox="1"/>
          <p:nvPr/>
        </p:nvSpPr>
        <p:spPr>
          <a:xfrm>
            <a:off x="683174" y="1353207"/>
            <a:ext cx="4966136" cy="43088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AutoNum type="alphaLcPeriod"/>
            </a:pPr>
            <a:r>
              <a:rPr lang="en-US" sz="2200" dirty="0">
                <a:solidFill>
                  <a:schemeClr val="bg1"/>
                </a:solidFill>
                <a:latin typeface="Arial"/>
                <a:cs typeface="Arial"/>
              </a:rPr>
              <a:t>showing you're actively listening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CF9B87-B34E-5E21-4FBC-3456047F7434}"/>
              </a:ext>
            </a:extLst>
          </p:cNvPr>
          <p:cNvSpPr txBox="1"/>
          <p:nvPr/>
        </p:nvSpPr>
        <p:spPr>
          <a:xfrm>
            <a:off x="5912069" y="1353207"/>
            <a:ext cx="4795344" cy="43088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latin typeface="Arial"/>
                <a:cs typeface="Arial"/>
              </a:rPr>
              <a:t>b. explaining the problem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9BDE41-EB58-5D82-E2E1-2A757877D217}"/>
              </a:ext>
            </a:extLst>
          </p:cNvPr>
          <p:cNvSpPr txBox="1"/>
          <p:nvPr/>
        </p:nvSpPr>
        <p:spPr>
          <a:xfrm>
            <a:off x="683174" y="1891862"/>
            <a:ext cx="4966136" cy="43088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latin typeface="Arial"/>
                <a:cs typeface="Arial"/>
              </a:rPr>
              <a:t>c.  expressing how you feel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E8EA59-900F-B18E-47D3-EA188936E8FA}"/>
              </a:ext>
            </a:extLst>
          </p:cNvPr>
          <p:cNvSpPr txBox="1"/>
          <p:nvPr/>
        </p:nvSpPr>
        <p:spPr>
          <a:xfrm>
            <a:off x="5912069" y="1891862"/>
            <a:ext cx="4795344" cy="43088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latin typeface="Arial"/>
                <a:cs typeface="Arial"/>
              </a:rPr>
              <a:t>d. encouraging someone to open up</a:t>
            </a:r>
          </a:p>
        </p:txBody>
      </p:sp>
    </p:spTree>
    <p:extLst>
      <p:ext uri="{BB962C8B-B14F-4D97-AF65-F5344CB8AC3E}">
        <p14:creationId xmlns:p14="http://schemas.microsoft.com/office/powerpoint/2010/main" val="2057114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02CA3D-6747-605A-399E-8375A8470C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3105C63B-1A44-817D-2F11-83B006B5F0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3" y="365125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609737-DE09-BEB4-AA4A-05256832A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4C005A-2FC9-85C0-50FF-653C645FDEEC}"/>
              </a:ext>
            </a:extLst>
          </p:cNvPr>
          <p:cNvSpPr txBox="1"/>
          <p:nvPr/>
        </p:nvSpPr>
        <p:spPr>
          <a:xfrm>
            <a:off x="670034" y="890391"/>
            <a:ext cx="864835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Task 6. Match the categories (a</a:t>
            </a:r>
            <a:r>
              <a:rPr lang="en-GB" sz="2400" dirty="0">
                <a:ea typeface="+mn-lt"/>
                <a:cs typeface="+mn-lt"/>
              </a:rPr>
              <a:t>–</a:t>
            </a:r>
            <a:r>
              <a:rPr lang="en-GB" sz="2400" b="1" dirty="0">
                <a:latin typeface="Arial"/>
                <a:cs typeface="Arial"/>
              </a:rPr>
              <a:t>d) to the phrases (1</a:t>
            </a:r>
            <a:r>
              <a:rPr lang="en-GB" sz="2400" dirty="0">
                <a:ea typeface="+mn-lt"/>
                <a:cs typeface="+mn-lt"/>
              </a:rPr>
              <a:t>–</a:t>
            </a:r>
            <a:r>
              <a:rPr lang="en-GB" sz="2400" b="1" dirty="0">
                <a:latin typeface="Arial"/>
                <a:cs typeface="Arial"/>
              </a:rPr>
              <a:t>4).</a:t>
            </a:r>
            <a:endParaRPr lang="en-PT" sz="2400" b="1" dirty="0"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DDB616-BBD8-4602-D898-6F8B443AF067}"/>
              </a:ext>
            </a:extLst>
          </p:cNvPr>
          <p:cNvSpPr txBox="1"/>
          <p:nvPr/>
        </p:nvSpPr>
        <p:spPr>
          <a:xfrm>
            <a:off x="678822" y="1890157"/>
            <a:ext cx="4606977" cy="7940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lnSpc>
                <a:spcPct val="115000"/>
              </a:lnSpc>
              <a:buClr>
                <a:srgbClr val="000000"/>
              </a:buClr>
              <a:buFont typeface="+mj-lt"/>
              <a:buAutoNum type="alphaLcParenR"/>
            </a:pPr>
            <a:endParaRPr lang="en-GB" sz="2400" dirty="0">
              <a:effectLst/>
              <a:latin typeface="Arial"/>
              <a:ea typeface="Arial" panose="020B0604020202020204" pitchFamily="34" charset="0"/>
              <a:cs typeface="Arial"/>
            </a:endParaRPr>
          </a:p>
          <a:p>
            <a:pPr lvl="0"/>
            <a:endParaRPr lang="en-GB" dirty="0">
              <a:effectLst/>
              <a:latin typeface="Aptos" panose="02110004020202020204"/>
              <a:ea typeface="Arial" panose="020B0604020202020204" pitchFamily="34" charset="0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AEF386-14A7-5C97-A580-6626B5986A36}"/>
              </a:ext>
            </a:extLst>
          </p:cNvPr>
          <p:cNvSpPr txBox="1"/>
          <p:nvPr/>
        </p:nvSpPr>
        <p:spPr>
          <a:xfrm>
            <a:off x="678822" y="4557157"/>
            <a:ext cx="4501873" cy="23982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</a:pPr>
            <a:r>
              <a:rPr lang="en-GB" sz="2400" b="1" dirty="0">
                <a:latin typeface="Arial"/>
                <a:ea typeface="Arial" panose="020B0604020202020204" pitchFamily="34" charset="0"/>
                <a:cs typeface="Arial"/>
              </a:rPr>
              <a:t>3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The thing is …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On the one hand … but on the other hand …, 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What makes it difficult is …</a:t>
            </a:r>
            <a:br>
              <a:rPr lang="en-GB" sz="2200" dirty="0">
                <a:latin typeface="Arial"/>
                <a:ea typeface="Arial" panose="020B0604020202020204" pitchFamily="34" charset="0"/>
                <a:cs typeface="Arial"/>
              </a:rPr>
            </a:br>
            <a:endParaRPr lang="en-GB" sz="2000" dirty="0">
              <a:effectLst/>
              <a:latin typeface="Arial"/>
              <a:ea typeface="Arial" panose="020B0604020202020204" pitchFamily="34" charset="0"/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8539D3-249A-BCE5-EAED-AE1A9BE48277}"/>
              </a:ext>
            </a:extLst>
          </p:cNvPr>
          <p:cNvSpPr txBox="1"/>
          <p:nvPr/>
        </p:nvSpPr>
        <p:spPr>
          <a:xfrm>
            <a:off x="665683" y="2402536"/>
            <a:ext cx="4501874" cy="20521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</a:pPr>
            <a:r>
              <a:rPr lang="en-GB" sz="2400" b="1" dirty="0">
                <a:latin typeface="Arial"/>
                <a:ea typeface="Arial" panose="020B0604020202020204" pitchFamily="34" charset="0"/>
                <a:cs typeface="Arial"/>
              </a:rPr>
              <a:t>1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You seem really worried. Do you want to talk about it?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What's on your mind?</a:t>
            </a:r>
            <a:br>
              <a:rPr lang="en-GB" sz="2200" dirty="0">
                <a:latin typeface="Arial"/>
                <a:ea typeface="Arial" panose="020B0604020202020204" pitchFamily="34" charset="0"/>
                <a:cs typeface="Arial"/>
              </a:rPr>
            </a:b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How do you feel about it?</a:t>
            </a:r>
            <a:endParaRPr lang="en-GB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63A811-D0E0-4577-1458-2018B89F90BE}"/>
              </a:ext>
            </a:extLst>
          </p:cNvPr>
          <p:cNvSpPr txBox="1"/>
          <p:nvPr/>
        </p:nvSpPr>
        <p:spPr>
          <a:xfrm>
            <a:off x="5907717" y="4557155"/>
            <a:ext cx="5382114" cy="20412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</a:pPr>
            <a:r>
              <a:rPr lang="en-GB" sz="2400" b="1" dirty="0">
                <a:latin typeface="Arial"/>
                <a:ea typeface="Arial" panose="020B0604020202020204" pitchFamily="34" charset="0"/>
                <a:cs typeface="Arial"/>
              </a:rPr>
              <a:t>4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cs typeface="Arial"/>
              </a:rPr>
              <a:t>You must be feeling ...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It sounds as if what's most important to you is … (+ </a:t>
            </a:r>
            <a:r>
              <a:rPr lang="en-GB" sz="2200" dirty="0" err="1">
                <a:latin typeface="Arial"/>
                <a:ea typeface="Arial" panose="020B0604020202020204" pitchFamily="34" charset="0"/>
                <a:cs typeface="Arial"/>
              </a:rPr>
              <a:t>verb+ing</a:t>
            </a: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)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Have you thought about … (+ </a:t>
            </a:r>
            <a:r>
              <a:rPr lang="en-GB" sz="2200" dirty="0" err="1">
                <a:latin typeface="Arial"/>
                <a:ea typeface="Arial" panose="020B0604020202020204" pitchFamily="34" charset="0"/>
                <a:cs typeface="Arial"/>
              </a:rPr>
              <a:t>verb+ing</a:t>
            </a: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)?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913ECE-542A-1642-6E79-35C253E9E2C2}"/>
              </a:ext>
            </a:extLst>
          </p:cNvPr>
          <p:cNvSpPr txBox="1"/>
          <p:nvPr/>
        </p:nvSpPr>
        <p:spPr>
          <a:xfrm>
            <a:off x="5923516" y="2469057"/>
            <a:ext cx="4501874" cy="161653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</a:pPr>
            <a:r>
              <a:rPr lang="en-GB" sz="2200" b="1" dirty="0">
                <a:latin typeface="Arial"/>
                <a:ea typeface="Arial" panose="020B0604020202020204" pitchFamily="34" charset="0"/>
                <a:cs typeface="Arial"/>
              </a:rPr>
              <a:t>2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I feel as if …</a:t>
            </a:r>
          </a:p>
          <a:p>
            <a:pPr>
              <a:lnSpc>
                <a:spcPct val="114999"/>
              </a:lnSpc>
            </a:pP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I feel really torn because …</a:t>
            </a:r>
            <a:br>
              <a:rPr lang="en-GB" sz="2200" dirty="0">
                <a:latin typeface="Arial"/>
                <a:ea typeface="Arial" panose="020B0604020202020204" pitchFamily="34" charset="0"/>
                <a:cs typeface="Arial"/>
              </a:rPr>
            </a:br>
            <a:r>
              <a:rPr lang="en-GB" sz="2200" dirty="0">
                <a:latin typeface="Arial"/>
                <a:ea typeface="Arial" panose="020B0604020202020204" pitchFamily="34" charset="0"/>
                <a:cs typeface="Arial"/>
              </a:rPr>
              <a:t>I wish they'd understand that ...</a:t>
            </a:r>
            <a:endParaRPr lang="en-GB" sz="2200" dirty="0">
              <a:effectLst/>
              <a:latin typeface="Arial"/>
              <a:ea typeface="Arial" panose="020B0604020202020204" pitchFamily="34" charset="0"/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D13AF7-692E-C23D-AB86-C0430E390275}"/>
              </a:ext>
            </a:extLst>
          </p:cNvPr>
          <p:cNvSpPr txBox="1"/>
          <p:nvPr/>
        </p:nvSpPr>
        <p:spPr>
          <a:xfrm>
            <a:off x="6319346" y="4558862"/>
            <a:ext cx="4966136" cy="43088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AutoNum type="alphaLcPeriod"/>
            </a:pPr>
            <a:r>
              <a:rPr lang="en-US" sz="2200" dirty="0">
                <a:solidFill>
                  <a:schemeClr val="bg1"/>
                </a:solidFill>
                <a:latin typeface="Arial"/>
                <a:cs typeface="Arial"/>
              </a:rPr>
              <a:t>showing you're actively listening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7B458E-BF70-90EC-FDDF-783FD56C8560}"/>
              </a:ext>
            </a:extLst>
          </p:cNvPr>
          <p:cNvSpPr txBox="1"/>
          <p:nvPr/>
        </p:nvSpPr>
        <p:spPr>
          <a:xfrm>
            <a:off x="1116724" y="4558862"/>
            <a:ext cx="4795344" cy="43088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latin typeface="Arial"/>
                <a:cs typeface="Arial"/>
              </a:rPr>
              <a:t>b. explaining the problem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31618C-5AC2-DDAF-075E-B2801ED65A10}"/>
              </a:ext>
            </a:extLst>
          </p:cNvPr>
          <p:cNvSpPr txBox="1"/>
          <p:nvPr/>
        </p:nvSpPr>
        <p:spPr>
          <a:xfrm>
            <a:off x="6319346" y="2404241"/>
            <a:ext cx="4966136" cy="43088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latin typeface="Arial"/>
                <a:cs typeface="Arial"/>
              </a:rPr>
              <a:t>c.  expressing how you feel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1196CB-CEB9-DF8D-26DC-D56D29E7A722}"/>
              </a:ext>
            </a:extLst>
          </p:cNvPr>
          <p:cNvSpPr txBox="1"/>
          <p:nvPr/>
        </p:nvSpPr>
        <p:spPr>
          <a:xfrm>
            <a:off x="1116724" y="2404241"/>
            <a:ext cx="4795344" cy="43088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latin typeface="Arial"/>
                <a:cs typeface="Arial"/>
              </a:rPr>
              <a:t>d. encouraging someone to open up</a:t>
            </a:r>
          </a:p>
        </p:txBody>
      </p:sp>
    </p:spTree>
    <p:extLst>
      <p:ext uri="{BB962C8B-B14F-4D97-AF65-F5344CB8AC3E}">
        <p14:creationId xmlns:p14="http://schemas.microsoft.com/office/powerpoint/2010/main" val="3467051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CCE81A-9144-74E9-BCB9-B20D4F36A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0626C25C-ED2C-B0F5-8D7B-B40B1C1A3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3" y="365125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969599-36D2-1B61-DD0F-CDF035DB02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9B9237-1F41-6BA9-57BB-0646AB75588D}"/>
              </a:ext>
            </a:extLst>
          </p:cNvPr>
          <p:cNvSpPr txBox="1"/>
          <p:nvPr/>
        </p:nvSpPr>
        <p:spPr>
          <a:xfrm>
            <a:off x="352678" y="863331"/>
            <a:ext cx="1183932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Task 7. Work with a partner. Decide who is A and who is B. Act out the roles.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90829E-98D4-4087-7527-81BD8725D4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320864"/>
              </p:ext>
            </p:extLst>
          </p:nvPr>
        </p:nvGraphicFramePr>
        <p:xfrm>
          <a:off x="531106" y="1924562"/>
          <a:ext cx="11129787" cy="420153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626024">
                  <a:extLst>
                    <a:ext uri="{9D8B030D-6E8A-4147-A177-3AD203B41FA5}">
                      <a16:colId xmlns:a16="http://schemas.microsoft.com/office/drawing/2014/main" val="540481222"/>
                    </a:ext>
                  </a:extLst>
                </a:gridCol>
                <a:gridCol w="4766872">
                  <a:extLst>
                    <a:ext uri="{9D8B030D-6E8A-4147-A177-3AD203B41FA5}">
                      <a16:colId xmlns:a16="http://schemas.microsoft.com/office/drawing/2014/main" val="2605426182"/>
                    </a:ext>
                  </a:extLst>
                </a:gridCol>
                <a:gridCol w="4736891">
                  <a:extLst>
                    <a:ext uri="{9D8B030D-6E8A-4147-A177-3AD203B41FA5}">
                      <a16:colId xmlns:a16="http://schemas.microsoft.com/office/drawing/2014/main" val="809360068"/>
                    </a:ext>
                  </a:extLst>
                </a:gridCol>
              </a:tblGrid>
              <a:tr h="210076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Amy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Arial"/>
                          <a:cs typeface="Arial"/>
                        </a:rPr>
                        <a:t>A – </a:t>
                      </a:r>
                      <a:r>
                        <a:rPr lang="en-GB" sz="1800" b="0" dirty="0">
                          <a:latin typeface="Arial"/>
                          <a:cs typeface="Arial"/>
                        </a:rPr>
                        <a:t>You are Amy. Explain to your friend how you feel about the pressure to take over your family's restaurant and why you want to pursue a career as a human rights lawyer. Share your concerns about disappointing your parents.</a:t>
                      </a:r>
                      <a:endParaRPr lang="en-GB" sz="24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Arial"/>
                          <a:cs typeface="Arial"/>
                        </a:rPr>
                        <a:t>B </a:t>
                      </a:r>
                      <a:r>
                        <a:rPr lang="en-GB" sz="24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–</a:t>
                      </a:r>
                      <a:r>
                        <a:rPr lang="en-GB" sz="2400" dirty="0">
                          <a:latin typeface="Arial"/>
                          <a:cs typeface="Arial"/>
                        </a:rPr>
                        <a:t> </a:t>
                      </a:r>
                      <a:r>
                        <a:rPr lang="en-GB" sz="1800" b="0" dirty="0">
                          <a:latin typeface="Arial"/>
                          <a:cs typeface="Arial"/>
                        </a:rPr>
                        <a:t>You are Amy's friend. Listen to her concerns and offer advice. Try to help her weigh up the options and find a way to explain her dreams to her parents.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937213"/>
                  </a:ext>
                </a:extLst>
              </a:tr>
              <a:tr h="210076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Omar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Arial"/>
                          <a:cs typeface="Arial"/>
                        </a:rPr>
                        <a:t>A </a:t>
                      </a:r>
                      <a:r>
                        <a:rPr lang="en-GB" sz="24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–</a:t>
                      </a:r>
                      <a:r>
                        <a:rPr lang="en-GB" sz="2400" b="1" dirty="0">
                          <a:latin typeface="Arial"/>
                          <a:cs typeface="Arial"/>
                        </a:rPr>
                        <a:t> </a:t>
                      </a:r>
                      <a:r>
                        <a:rPr lang="en-GB" sz="1800" b="0" dirty="0">
                          <a:latin typeface="Arial"/>
                          <a:cs typeface="Arial"/>
                        </a:rPr>
                        <a:t>You are Omar's friend. Encourage him to open up about his dreams and suggest ways he might convince his parents to take his interest in photography seriously.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Arial"/>
                          <a:cs typeface="Arial"/>
                        </a:rPr>
                        <a:t>B </a:t>
                      </a:r>
                      <a:r>
                        <a:rPr lang="en-GB" sz="2400" b="1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–</a:t>
                      </a:r>
                      <a:r>
                        <a:rPr lang="en-GB" sz="2400" b="1" dirty="0">
                          <a:latin typeface="Arial"/>
                          <a:cs typeface="Arial"/>
                        </a:rPr>
                        <a:t> </a:t>
                      </a:r>
                      <a:r>
                        <a:rPr lang="en-GB" sz="1800" b="0" dirty="0">
                          <a:latin typeface="Arial"/>
                          <a:cs typeface="Arial"/>
                        </a:rPr>
                        <a:t>You are Omar. Talk to your friend about your parents' expectations for you to study medicine. Explain why you don't want to become a doctor and talk about your passion for photography.</a:t>
                      </a:r>
                      <a:endParaRPr lang="en-GB" sz="2400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72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80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140D3F7-5D70-3245-AC03-F79D7D640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3" y="365125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B903E3-6A59-7FC9-4BAD-D3D5760CA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947D7F6-30D2-D2C2-1D2D-6E07F7977201}"/>
              </a:ext>
            </a:extLst>
          </p:cNvPr>
          <p:cNvSpPr txBox="1"/>
          <p:nvPr/>
        </p:nvSpPr>
        <p:spPr>
          <a:xfrm>
            <a:off x="127825" y="847498"/>
            <a:ext cx="1241894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Task 1.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2400" b="1" dirty="0">
                <a:latin typeface="Arial"/>
                <a:cs typeface="Arial"/>
              </a:rPr>
              <a:t>What are your three biggest dreams for the future? Write them in the bubbles. </a:t>
            </a:r>
            <a:endParaRPr lang="en-PT" sz="2400" b="1" dirty="0">
              <a:latin typeface="Arial"/>
              <a:cs typeface="Arial"/>
            </a:endParaRPr>
          </a:p>
        </p:txBody>
      </p:sp>
      <p:sp>
        <p:nvSpPr>
          <p:cNvPr id="12" name="Thought Bubble: Cloud 11">
            <a:extLst>
              <a:ext uri="{FF2B5EF4-FFF2-40B4-BE49-F238E27FC236}">
                <a16:creationId xmlns:a16="http://schemas.microsoft.com/office/drawing/2014/main" id="{55688A18-9232-74AE-2183-CCF8DC00DE3E}"/>
              </a:ext>
            </a:extLst>
          </p:cNvPr>
          <p:cNvSpPr/>
          <p:nvPr/>
        </p:nvSpPr>
        <p:spPr>
          <a:xfrm>
            <a:off x="127825" y="1769199"/>
            <a:ext cx="4111521" cy="2727849"/>
          </a:xfrm>
          <a:prstGeom prst="cloudCallout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7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</p:txBody>
      </p:sp>
      <p:sp>
        <p:nvSpPr>
          <p:cNvPr id="13" name="Thought Bubble: Cloud 12">
            <a:extLst>
              <a:ext uri="{FF2B5EF4-FFF2-40B4-BE49-F238E27FC236}">
                <a16:creationId xmlns:a16="http://schemas.microsoft.com/office/drawing/2014/main" id="{570B3006-A522-B4C5-1B2D-EADD346A9827}"/>
              </a:ext>
            </a:extLst>
          </p:cNvPr>
          <p:cNvSpPr/>
          <p:nvPr/>
        </p:nvSpPr>
        <p:spPr>
          <a:xfrm>
            <a:off x="3841135" y="2910949"/>
            <a:ext cx="4111521" cy="2727849"/>
          </a:xfrm>
          <a:prstGeom prst="cloudCallout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7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</p:txBody>
      </p:sp>
      <p:sp>
        <p:nvSpPr>
          <p:cNvPr id="14" name="Thought Bubble: Cloud 13">
            <a:extLst>
              <a:ext uri="{FF2B5EF4-FFF2-40B4-BE49-F238E27FC236}">
                <a16:creationId xmlns:a16="http://schemas.microsoft.com/office/drawing/2014/main" id="{12B6A41A-F97D-E966-9C68-1EA74531F05E}"/>
              </a:ext>
            </a:extLst>
          </p:cNvPr>
          <p:cNvSpPr/>
          <p:nvPr/>
        </p:nvSpPr>
        <p:spPr>
          <a:xfrm>
            <a:off x="7952656" y="1456321"/>
            <a:ext cx="4111521" cy="2727849"/>
          </a:xfrm>
          <a:prstGeom prst="cloudCallout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70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7CC27D-7D85-C879-39D2-FCE5C7E7F007}"/>
              </a:ext>
            </a:extLst>
          </p:cNvPr>
          <p:cNvSpPr txBox="1"/>
          <p:nvPr/>
        </p:nvSpPr>
        <p:spPr>
          <a:xfrm>
            <a:off x="378502" y="6109052"/>
            <a:ext cx="6273382" cy="480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Now share with your partner. </a:t>
            </a:r>
            <a:endParaRPr lang="en-GB" sz="1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57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4EC437-CF04-E34B-9929-B2F391DEDC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0D934ED2-6266-6C2E-1F99-0315B151D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3" y="365125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A1C60D5-4488-13FE-773E-50A5BB09C1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DD5FA8E-BEF0-7058-3EA3-CCC078F9E4D9}"/>
              </a:ext>
            </a:extLst>
          </p:cNvPr>
          <p:cNvSpPr txBox="1"/>
          <p:nvPr/>
        </p:nvSpPr>
        <p:spPr>
          <a:xfrm>
            <a:off x="127825" y="847498"/>
            <a:ext cx="1241894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Task 2.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2400" b="1" dirty="0">
                <a:latin typeface="Arial"/>
                <a:cs typeface="Arial"/>
              </a:rPr>
              <a:t>Discuss the questions below.</a:t>
            </a:r>
            <a:endParaRPr lang="en-PT" sz="2400" b="1" dirty="0"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F0AE32-58F8-1A11-EA73-1C558EC6130E}"/>
              </a:ext>
            </a:extLst>
          </p:cNvPr>
          <p:cNvSpPr txBox="1"/>
          <p:nvPr/>
        </p:nvSpPr>
        <p:spPr>
          <a:xfrm>
            <a:off x="1217598" y="2243507"/>
            <a:ext cx="10239396" cy="26212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2400" dirty="0">
                <a:effectLst/>
                <a:latin typeface="Arial"/>
                <a:ea typeface="Arial" panose="020B0604020202020204" pitchFamily="34" charset="0"/>
                <a:cs typeface="Arial"/>
              </a:rPr>
              <a:t>Why is it sometimes hard to follow your dreams? </a:t>
            </a:r>
            <a:br>
              <a:rPr lang="en-GB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GB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arenR"/>
            </a:pPr>
            <a:r>
              <a:rPr lang="en-GB" sz="2400" dirty="0">
                <a:effectLst/>
                <a:latin typeface="Arial"/>
                <a:ea typeface="Arial" panose="020B0604020202020204" pitchFamily="34" charset="0"/>
                <a:cs typeface="Arial"/>
              </a:rPr>
              <a:t>Do your family or community support you in your dreams?</a:t>
            </a:r>
            <a:br>
              <a:rPr lang="en-GB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GB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n-GB" sz="2400" dirty="0">
                <a:effectLst/>
                <a:latin typeface="Arial"/>
                <a:ea typeface="Arial" panose="020B0604020202020204" pitchFamily="34" charset="0"/>
                <a:cs typeface="Arial"/>
              </a:rPr>
              <a:t>Have you ever felt pressure to follow someone else's expectations?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35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FECC7-721A-9DD2-BF21-D2E3B90EA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8D6E9B13-4A19-8B67-0DE0-64069C9D5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3" y="365125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3120D4-C134-A0C9-1F30-DA7F71B06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6B9873-EDF8-B514-11E1-FB1AAE8E29E2}"/>
              </a:ext>
            </a:extLst>
          </p:cNvPr>
          <p:cNvSpPr txBox="1"/>
          <p:nvPr/>
        </p:nvSpPr>
        <p:spPr>
          <a:xfrm>
            <a:off x="413062" y="1057360"/>
            <a:ext cx="10732458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Task 3.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GB" sz="2400" b="1" dirty="0">
                <a:latin typeface="Arial"/>
                <a:cs typeface="Arial"/>
              </a:rPr>
              <a:t>Listen to four teenagers talking about their dreams and complete the table. </a:t>
            </a:r>
            <a:endParaRPr lang="en-PT" sz="2400" b="1" dirty="0">
              <a:latin typeface="Arial"/>
              <a:cs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8A7590-E214-6EED-8DAE-C5E9F1755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936514"/>
              </p:ext>
            </p:extLst>
          </p:nvPr>
        </p:nvGraphicFramePr>
        <p:xfrm>
          <a:off x="413062" y="2102491"/>
          <a:ext cx="11204316" cy="438265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734772">
                  <a:extLst>
                    <a:ext uri="{9D8B030D-6E8A-4147-A177-3AD203B41FA5}">
                      <a16:colId xmlns:a16="http://schemas.microsoft.com/office/drawing/2014/main" val="3078076365"/>
                    </a:ext>
                  </a:extLst>
                </a:gridCol>
                <a:gridCol w="3734772">
                  <a:extLst>
                    <a:ext uri="{9D8B030D-6E8A-4147-A177-3AD203B41FA5}">
                      <a16:colId xmlns:a16="http://schemas.microsoft.com/office/drawing/2014/main" val="530864404"/>
                    </a:ext>
                  </a:extLst>
                </a:gridCol>
                <a:gridCol w="3734772">
                  <a:extLst>
                    <a:ext uri="{9D8B030D-6E8A-4147-A177-3AD203B41FA5}">
                      <a16:colId xmlns:a16="http://schemas.microsoft.com/office/drawing/2014/main" val="2302185661"/>
                    </a:ext>
                  </a:extLst>
                </a:gridCol>
              </a:tblGrid>
              <a:tr h="87653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their dream?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do their families want them to do instead?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297265"/>
                  </a:ext>
                </a:extLst>
              </a:tr>
              <a:tr h="876531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Amy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199961"/>
                  </a:ext>
                </a:extLst>
              </a:tr>
              <a:tr h="876531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Omar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822515"/>
                  </a:ext>
                </a:extLst>
              </a:tr>
              <a:tr h="876531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Arial"/>
                          <a:cs typeface="Arial"/>
                        </a:rPr>
                        <a:t>3. Elya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349014"/>
                  </a:ext>
                </a:extLst>
              </a:tr>
              <a:tr h="876531">
                <a:tc>
                  <a:txBody>
                    <a:bodyPr/>
                    <a:lstStyle/>
                    <a:p>
                      <a:r>
                        <a:rPr lang="en-GB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Tobias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13958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38132D9-AD47-83B6-8680-6FFCEAADD7D7}"/>
              </a:ext>
            </a:extLst>
          </p:cNvPr>
          <p:cNvSpPr txBox="1"/>
          <p:nvPr/>
        </p:nvSpPr>
        <p:spPr>
          <a:xfrm>
            <a:off x="8079698" y="3071309"/>
            <a:ext cx="332781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Arial"/>
                <a:cs typeface="Arial"/>
              </a:rPr>
              <a:t>to take over the family restaurant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1E19F9-F84D-C480-1E53-90EE00D556AC}"/>
              </a:ext>
            </a:extLst>
          </p:cNvPr>
          <p:cNvSpPr txBox="1"/>
          <p:nvPr/>
        </p:nvSpPr>
        <p:spPr>
          <a:xfrm>
            <a:off x="4351311" y="3071309"/>
            <a:ext cx="332781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Arial"/>
                <a:cs typeface="Arial"/>
              </a:rPr>
              <a:t>to become a human rights lawyer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3701A9-DBB0-6F47-CF3B-598EB8BC16D7}"/>
              </a:ext>
            </a:extLst>
          </p:cNvPr>
          <p:cNvSpPr txBox="1"/>
          <p:nvPr/>
        </p:nvSpPr>
        <p:spPr>
          <a:xfrm>
            <a:off x="4351310" y="3939875"/>
            <a:ext cx="332781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Arial"/>
                <a:cs typeface="Arial"/>
              </a:rPr>
              <a:t>to become a photographer or do photojournalism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952B0D-46DF-2F68-8CB7-138D43BD89AC}"/>
              </a:ext>
            </a:extLst>
          </p:cNvPr>
          <p:cNvSpPr txBox="1"/>
          <p:nvPr/>
        </p:nvSpPr>
        <p:spPr>
          <a:xfrm>
            <a:off x="8079697" y="3939875"/>
            <a:ext cx="332781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Arial"/>
                <a:cs typeface="Arial"/>
              </a:rPr>
              <a:t>to become a doctor like them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9617AA-68AB-4952-C3A9-956E41A47B81}"/>
              </a:ext>
            </a:extLst>
          </p:cNvPr>
          <p:cNvSpPr txBox="1"/>
          <p:nvPr/>
        </p:nvSpPr>
        <p:spPr>
          <a:xfrm>
            <a:off x="4432091" y="4851270"/>
            <a:ext cx="332781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Arial"/>
                <a:cs typeface="Arial"/>
              </a:rPr>
              <a:t>to go to university and become a vet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6DF0B0-060C-B164-44D1-3F431349E7BF}"/>
              </a:ext>
            </a:extLst>
          </p:cNvPr>
          <p:cNvSpPr txBox="1"/>
          <p:nvPr/>
        </p:nvSpPr>
        <p:spPr>
          <a:xfrm>
            <a:off x="8079697" y="5693263"/>
            <a:ext cx="332781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Arial"/>
                <a:cs typeface="Arial"/>
              </a:rPr>
              <a:t>to go to university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A7B653-6CAC-5204-0CAA-5B377C853D29}"/>
              </a:ext>
            </a:extLst>
          </p:cNvPr>
          <p:cNvSpPr txBox="1"/>
          <p:nvPr/>
        </p:nvSpPr>
        <p:spPr>
          <a:xfrm>
            <a:off x="8024734" y="4824697"/>
            <a:ext cx="332781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Arial"/>
                <a:cs typeface="Arial"/>
              </a:rPr>
              <a:t>to look after the family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79814A1-5CF1-6613-020A-23725EC2029B}"/>
              </a:ext>
            </a:extLst>
          </p:cNvPr>
          <p:cNvSpPr txBox="1"/>
          <p:nvPr/>
        </p:nvSpPr>
        <p:spPr>
          <a:xfrm>
            <a:off x="4432090" y="5713429"/>
            <a:ext cx="332781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Arial"/>
                <a:cs typeface="Arial"/>
              </a:rPr>
              <a:t>to set up a fashion business</a:t>
            </a:r>
          </a:p>
        </p:txBody>
      </p:sp>
    </p:spTree>
    <p:extLst>
      <p:ext uri="{BB962C8B-B14F-4D97-AF65-F5344CB8AC3E}">
        <p14:creationId xmlns:p14="http://schemas.microsoft.com/office/powerpoint/2010/main" val="293527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A399C-1462-93B3-83E8-59022C12E0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56FBCD14-4F0D-E7D2-04F5-2295BBEF0D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43" y="365125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630C3B-B04A-D6D2-FF2D-38A6A778DA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372855"/>
            <a:ext cx="2780458" cy="5076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28D00A1-0F35-2C48-245A-220FEA072A22}"/>
              </a:ext>
            </a:extLst>
          </p:cNvPr>
          <p:cNvSpPr txBox="1"/>
          <p:nvPr/>
        </p:nvSpPr>
        <p:spPr>
          <a:xfrm>
            <a:off x="383082" y="880491"/>
            <a:ext cx="1220865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 dirty="0">
                <a:latin typeface="Arial"/>
                <a:cs typeface="Arial"/>
              </a:rPr>
              <a:t>Task 4. Listen again and answer the following questions. </a:t>
            </a:r>
            <a:endParaRPr lang="en-PT" sz="2400" b="1" dirty="0">
              <a:latin typeface="Arial"/>
              <a:cs typeface="Arial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1A2FC9-E168-3F2F-517C-936FF97B8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248482"/>
              </p:ext>
            </p:extLst>
          </p:nvPr>
        </p:nvGraphicFramePr>
        <p:xfrm>
          <a:off x="383082" y="1699890"/>
          <a:ext cx="11114374" cy="463535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557187">
                  <a:extLst>
                    <a:ext uri="{9D8B030D-6E8A-4147-A177-3AD203B41FA5}">
                      <a16:colId xmlns:a16="http://schemas.microsoft.com/office/drawing/2014/main" val="3724348208"/>
                    </a:ext>
                  </a:extLst>
                </a:gridCol>
                <a:gridCol w="5557187">
                  <a:extLst>
                    <a:ext uri="{9D8B030D-6E8A-4147-A177-3AD203B41FA5}">
                      <a16:colId xmlns:a16="http://schemas.microsoft.com/office/drawing/2014/main" val="584738470"/>
                    </a:ext>
                  </a:extLst>
                </a:gridCol>
              </a:tblGrid>
              <a:tr h="2317677">
                <a:tc>
                  <a:txBody>
                    <a:bodyPr/>
                    <a:lstStyle/>
                    <a:p>
                      <a:pPr lvl="0"/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1) Why is Amy expected to take over the family business? </a:t>
                      </a:r>
                      <a:b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en-GB" sz="18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2) What do Amy's parents say about her dream job? </a:t>
                      </a:r>
                      <a:b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en-GB" sz="18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3) How does Amy feel about her parents' expectations of her?</a:t>
                      </a:r>
                      <a:endParaRPr lang="en-GB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7) What responsibilities does Elya have at home? </a:t>
                      </a:r>
                      <a:br>
                        <a:rPr lang="en-GB" sz="18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endParaRPr lang="en-GB" sz="18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/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8) How do these responsibilities affect Elya's goals? </a:t>
                      </a:r>
                      <a:br>
                        <a:rPr lang="en-GB" sz="18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endParaRPr lang="en-GB" sz="18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9) What does Elya want her family to understand? </a:t>
                      </a:r>
                      <a:endParaRPr lang="en-GB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466026"/>
                  </a:ext>
                </a:extLst>
              </a:tr>
              <a:tr h="2317677">
                <a:tc>
                  <a:txBody>
                    <a:bodyPr/>
                    <a:lstStyle/>
                    <a:p>
                      <a:pPr lvl="0"/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4) Why doesn't Omar want to follow in his family's footsteps?</a:t>
                      </a:r>
                      <a:br>
                        <a:rPr lang="en-GB" sz="18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endParaRPr lang="en-GB" sz="18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/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5) What do Omar's parents think about his dream? </a:t>
                      </a:r>
                      <a:br>
                        <a:rPr lang="en-GB" sz="18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endParaRPr lang="en-GB" sz="18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6) How does Omar feel towards his parents? </a:t>
                      </a:r>
                      <a:endParaRPr lang="en-GB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10) What have Tobias's grandparents been doing to help him? </a:t>
                      </a:r>
                      <a:br>
                        <a:rPr lang="en-GB" sz="18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endParaRPr lang="en-GB" sz="18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/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11) Why doesn't Tobias want to follow his grandparents' expectations of him? </a:t>
                      </a:r>
                      <a:br>
                        <a:rPr lang="en-GB" sz="18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endParaRPr lang="en-GB" sz="18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/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12) What is Tobias worried about?</a:t>
                      </a:r>
                    </a:p>
                    <a:p>
                      <a:endParaRPr lang="en-GB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398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46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E33134-9AA3-A558-C480-2BAF99B2AE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81A91C36-1332-AE69-4A8F-6C88AF6159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13" y="235004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9FB19C-0F2A-01CD-2F94-C19944E03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119037"/>
            <a:ext cx="2780458" cy="5076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314107-7E0B-79A4-7982-0163B34EECCF}"/>
              </a:ext>
            </a:extLst>
          </p:cNvPr>
          <p:cNvSpPr txBox="1"/>
          <p:nvPr/>
        </p:nvSpPr>
        <p:spPr>
          <a:xfrm>
            <a:off x="172796" y="737875"/>
            <a:ext cx="1241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Answers:</a:t>
            </a:r>
            <a:endParaRPr lang="en-P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4B3F8BA-6BF0-4F5D-1302-310127002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387651"/>
              </p:ext>
            </p:extLst>
          </p:nvPr>
        </p:nvGraphicFramePr>
        <p:xfrm>
          <a:off x="275896" y="1379482"/>
          <a:ext cx="11539004" cy="52026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539004">
                  <a:extLst>
                    <a:ext uri="{9D8B030D-6E8A-4147-A177-3AD203B41FA5}">
                      <a16:colId xmlns:a16="http://schemas.microsoft.com/office/drawing/2014/main" val="3724348208"/>
                    </a:ext>
                  </a:extLst>
                </a:gridCol>
              </a:tblGrid>
              <a:tr h="5202620">
                <a:tc>
                  <a:txBody>
                    <a:bodyPr/>
                    <a:lstStyle/>
                    <a:p>
                      <a:pPr lvl="0"/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1) Why is Amy expected to take over the family business? </a:t>
                      </a:r>
                    </a:p>
                    <a:p>
                      <a:pPr lvl="0">
                        <a:buNone/>
                      </a:pPr>
                      <a:endParaRPr lang="en-GB" sz="2000" b="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It's been in the family for generations and it's secure.</a:t>
                      </a:r>
                      <a:endParaRPr lang="en-GB" sz="20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 </a:t>
                      </a:r>
                      <a:b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endParaRPr lang="en-GB" sz="20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/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2) What do Amy's parents say about her dream job? </a:t>
                      </a:r>
                    </a:p>
                    <a:p>
                      <a:pPr lvl="0">
                        <a:buNone/>
                      </a:pPr>
                      <a:endParaRPr lang="en-GB" sz="2000" b="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It's too competitive, and years of study before you can make money.</a:t>
                      </a:r>
                      <a:endParaRPr lang="en-GB" sz="20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b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endParaRPr lang="en-GB" sz="20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3) How does Amy feel about her parents' expectations of her? </a:t>
                      </a:r>
                    </a:p>
                    <a:p>
                      <a:pPr lvl="0">
                        <a:buNone/>
                      </a:pPr>
                      <a:endParaRPr lang="en-GB" sz="2000" b="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She doesn't want to disappoint them.</a:t>
                      </a:r>
                      <a:endParaRPr lang="en-GB" sz="2000" dirty="0">
                        <a:latin typeface="Arial"/>
                        <a:cs typeface="Arial"/>
                      </a:endParaRPr>
                    </a:p>
                    <a:p>
                      <a:pPr lvl="0">
                        <a:buNone/>
                      </a:pPr>
                      <a:endParaRPr lang="en-GB" sz="18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endParaRPr lang="en-GB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466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89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06605D-E0A9-4326-19EC-2AA781A3A5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6F9C578B-6D09-9CFB-3FE6-4C1990EBB3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13" y="235004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5D3E6E6-E3F8-097B-C531-05C8BC2C5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119037"/>
            <a:ext cx="2780458" cy="5076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A1C579D-A8D4-F512-C793-320B71B24B5D}"/>
              </a:ext>
            </a:extLst>
          </p:cNvPr>
          <p:cNvSpPr txBox="1"/>
          <p:nvPr/>
        </p:nvSpPr>
        <p:spPr>
          <a:xfrm>
            <a:off x="172796" y="737875"/>
            <a:ext cx="1241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Answers:</a:t>
            </a:r>
            <a:endParaRPr lang="en-P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082E234-4220-22DD-667D-CB5EC9B4D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348953"/>
              </p:ext>
            </p:extLst>
          </p:nvPr>
        </p:nvGraphicFramePr>
        <p:xfrm>
          <a:off x="275896" y="1392620"/>
          <a:ext cx="11539005" cy="5189311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539005">
                  <a:extLst>
                    <a:ext uri="{9D8B030D-6E8A-4147-A177-3AD203B41FA5}">
                      <a16:colId xmlns:a16="http://schemas.microsoft.com/office/drawing/2014/main" val="3724348208"/>
                    </a:ext>
                  </a:extLst>
                </a:gridCol>
              </a:tblGrid>
              <a:tr h="518931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4) Why doesn't Omar want to follow in his family's footsteps? </a:t>
                      </a:r>
                    </a:p>
                    <a:p>
                      <a:pPr lvl="0">
                        <a:buNone/>
                      </a:pPr>
                      <a:endParaRPr lang="en-GB" sz="2000" b="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Being a doctor is stressful and too much responsibility.</a:t>
                      </a:r>
                      <a:endParaRPr lang="en-GB" sz="2000" b="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b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endParaRPr lang="en-GB" sz="2000" b="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5) What do Omar's parents think about his dream? </a:t>
                      </a:r>
                    </a:p>
                    <a:p>
                      <a:pPr lvl="0">
                        <a:buNone/>
                      </a:pPr>
                      <a:b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en-GB" sz="2000" b="0" kern="120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That it's </a:t>
                      </a:r>
                      <a: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just a hobby and he won't be able to earn a living.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2000" b="0" kern="1200" dirty="0">
                        <a:solidFill>
                          <a:srgbClr val="00206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endParaRPr lang="en-GB" sz="2000" b="0" kern="1200" dirty="0">
                        <a:solidFill>
                          <a:srgbClr val="00206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6) How does Omar feel towards his parents? </a:t>
                      </a:r>
                      <a:endParaRPr lang="en-GB" sz="2000" b="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buNone/>
                      </a:pPr>
                      <a:endParaRPr lang="en-GB" sz="2000" b="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He doesn't want to let them down.</a:t>
                      </a:r>
                      <a:endParaRPr lang="en-GB" sz="2000" b="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buNone/>
                      </a:pPr>
                      <a:endParaRPr lang="en-GB" sz="18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endParaRPr lang="en-GB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F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66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456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39E976-42D9-65C3-EE00-193FD77F9B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AD271296-6C0B-BDDF-2ED9-29044DE7F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13" y="235004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D9F98DA-67EE-778C-D2CD-0094CCCC58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119037"/>
            <a:ext cx="2780458" cy="5076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F7E2039-2061-312F-A10B-521DB2A0FCE1}"/>
              </a:ext>
            </a:extLst>
          </p:cNvPr>
          <p:cNvSpPr txBox="1"/>
          <p:nvPr/>
        </p:nvSpPr>
        <p:spPr>
          <a:xfrm>
            <a:off x="172796" y="737875"/>
            <a:ext cx="1241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Answers:</a:t>
            </a:r>
            <a:endParaRPr lang="en-P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26FEBAD-8DBE-5C83-DBD1-70A62E8DE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917697"/>
              </p:ext>
            </p:extLst>
          </p:nvPr>
        </p:nvGraphicFramePr>
        <p:xfrm>
          <a:off x="352777" y="1368777"/>
          <a:ext cx="11458715" cy="521575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458715">
                  <a:extLst>
                    <a:ext uri="{9D8B030D-6E8A-4147-A177-3AD203B41FA5}">
                      <a16:colId xmlns:a16="http://schemas.microsoft.com/office/drawing/2014/main" val="3724348208"/>
                    </a:ext>
                  </a:extLst>
                </a:gridCol>
              </a:tblGrid>
              <a:tr h="521575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7) What responsibilities does Elya have at home?</a:t>
                      </a: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 </a:t>
                      </a:r>
                      <a:b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Looking after her younger siblings and doing household chores.</a:t>
                      </a:r>
                      <a:b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endParaRPr lang="en-GB" sz="2000" b="0" kern="1200" dirty="0">
                        <a:solidFill>
                          <a:srgbClr val="00206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endParaRPr lang="en-GB" sz="20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8) How do these responsibilities affect Elya's goals? </a:t>
                      </a:r>
                    </a:p>
                    <a:p>
                      <a:pPr lvl="0">
                        <a:buNone/>
                      </a:pPr>
                      <a:b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She doesn't have enough time to study for her exams.</a:t>
                      </a:r>
                      <a:b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endParaRPr lang="en-GB" sz="2000" b="0" kern="1200" dirty="0">
                        <a:solidFill>
                          <a:srgbClr val="00206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endParaRPr lang="en-GB" sz="20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9) What does Elya want her family to understand? </a:t>
                      </a:r>
                      <a:endParaRPr lang="en-GB" sz="2000" b="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buNone/>
                      </a:pPr>
                      <a:b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That her education is important too.</a:t>
                      </a:r>
                      <a:endParaRPr lang="en-GB" sz="2000" b="0" dirty="0">
                        <a:solidFill>
                          <a:srgbClr val="002060"/>
                        </a:solidFill>
                        <a:latin typeface="Arial"/>
                        <a:cs typeface="Arial"/>
                      </a:endParaRPr>
                    </a:p>
                    <a:p>
                      <a:pPr lvl="0">
                        <a:buNone/>
                      </a:pPr>
                      <a:endParaRPr lang="en-GB" sz="18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endParaRPr lang="en-GB" b="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466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11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399415-E73C-D41C-CABB-E0735A8E1D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F2CC3BF1-DAE5-7B6A-92D9-089766C67D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13" y="235004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BAFAB69-A8E3-2248-22CE-46AAC8F52F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5161" y="119037"/>
            <a:ext cx="2780458" cy="5076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F862127-239C-7C3E-4D7A-D4B344B26A0F}"/>
              </a:ext>
            </a:extLst>
          </p:cNvPr>
          <p:cNvSpPr txBox="1"/>
          <p:nvPr/>
        </p:nvSpPr>
        <p:spPr>
          <a:xfrm>
            <a:off x="172796" y="737875"/>
            <a:ext cx="1241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Answers:</a:t>
            </a:r>
            <a:endParaRPr lang="en-P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AC6B8D-AAA1-EEC0-8FA6-8B1DD6267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39235"/>
              </p:ext>
            </p:extLst>
          </p:nvPr>
        </p:nvGraphicFramePr>
        <p:xfrm>
          <a:off x="275896" y="1366344"/>
          <a:ext cx="11539005" cy="521575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539005">
                  <a:extLst>
                    <a:ext uri="{9D8B030D-6E8A-4147-A177-3AD203B41FA5}">
                      <a16:colId xmlns:a16="http://schemas.microsoft.com/office/drawing/2014/main" val="3724348208"/>
                    </a:ext>
                  </a:extLst>
                </a:gridCol>
              </a:tblGrid>
              <a:tr h="521575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10) What have Tobias's grandparents been doing to help him? </a:t>
                      </a:r>
                    </a:p>
                    <a:p>
                      <a:pPr lvl="0">
                        <a:buNone/>
                      </a:pPr>
                      <a:endParaRPr lang="en-GB" sz="2000" b="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Saving up money for his university fees.</a:t>
                      </a:r>
                      <a:endParaRPr lang="en-GB" sz="2000" b="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br>
                        <a:rPr lang="en-GB" sz="18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endParaRPr lang="en-GB" sz="2000" b="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11) Why doesn't Tobias want to follow his grandparents' expectations of him? </a:t>
                      </a:r>
                    </a:p>
                    <a:p>
                      <a:pPr lvl="0">
                        <a:buNone/>
                      </a:pPr>
                      <a:endParaRPr lang="en-GB" sz="2000" b="0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University isn't for him.</a:t>
                      </a:r>
                      <a:br>
                        <a:rPr lang="en-GB" sz="2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endParaRPr lang="en-GB" sz="2000" b="0" kern="1200" dirty="0">
                        <a:solidFill>
                          <a:srgbClr val="00206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endParaRPr lang="en-GB" sz="2000" b="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12) What is Tobias worried about? </a:t>
                      </a:r>
                      <a:endParaRPr lang="en-GB" sz="2000" dirty="0"/>
                    </a:p>
                    <a:p>
                      <a:pPr lvl="0">
                        <a:buNone/>
                      </a:pPr>
                      <a:endParaRPr lang="en-GB" sz="2000" b="0" kern="1200" dirty="0">
                        <a:solidFill>
                          <a:srgbClr val="00206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2000" b="0" kern="1200" dirty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He doesn't know how to tell them that he's serious about his dream.</a:t>
                      </a:r>
                      <a:endParaRPr lang="en-GB" sz="2000" dirty="0"/>
                    </a:p>
                    <a:p>
                      <a:pPr lvl="0">
                        <a:buNone/>
                      </a:pPr>
                      <a:endParaRPr lang="en-GB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DFCD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66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794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B653CAB6B1664EBDB8D6C7009189EF" ma:contentTypeVersion="21" ma:contentTypeDescription="Create a new document." ma:contentTypeScope="" ma:versionID="d269393f5c5585b387e9390abaefa6c1">
  <xsd:schema xmlns:xsd="http://www.w3.org/2001/XMLSchema" xmlns:xs="http://www.w3.org/2001/XMLSchema" xmlns:p="http://schemas.microsoft.com/office/2006/metadata/properties" xmlns:ns2="825b1d9c-2979-40d4-accd-eede4fa517a1" xmlns:ns3="6e2012f9-c1cf-4359-8d94-97f42df0ce84" targetNamespace="http://schemas.microsoft.com/office/2006/metadata/properties" ma:root="true" ma:fieldsID="38eec4a7115cc1df482d731234f0dafe" ns2:_="" ns3:_="">
    <xsd:import namespace="825b1d9c-2979-40d4-accd-eede4fa517a1"/>
    <xsd:import namespace="6e2012f9-c1cf-4359-8d94-97f42df0ce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Posted" minOccurs="0"/>
                <xsd:element ref="ns2:DateUpload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5b1d9c-2979-40d4-accd-eede4fa517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d8b47c1-f241-41f3-8d01-b95036d9ee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Posted" ma:index="26" nillable="true" ma:displayName="Date Posted" ma:description="Date posted on YT." ma:format="Dropdown" ma:internalName="DatePosted">
      <xsd:simpleType>
        <xsd:restriction base="dms:Note">
          <xsd:maxLength value="255"/>
        </xsd:restriction>
      </xsd:simpleType>
    </xsd:element>
    <xsd:element name="DateUploaded" ma:index="27" nillable="true" ma:displayName="Date Uploaded" ma:default="2024-02-15T22:00:00.000Z" ma:format="DateOnly" ma:internalName="DateUpload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2012f9-c1cf-4359-8d94-97f42df0ce8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817e715-1740-47a8-a422-c98603db043b}" ma:internalName="TaxCatchAll" ma:showField="CatchAllData" ma:web="6e2012f9-c1cf-4359-8d94-97f42df0ce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e2012f9-c1cf-4359-8d94-97f42df0ce84" xsi:nil="true"/>
    <lcf76f155ced4ddcb4097134ff3c332f xmlns="825b1d9c-2979-40d4-accd-eede4fa517a1">
      <Terms xmlns="http://schemas.microsoft.com/office/infopath/2007/PartnerControls"/>
    </lcf76f155ced4ddcb4097134ff3c332f>
    <DatePosted xmlns="825b1d9c-2979-40d4-accd-eede4fa517a1" xsi:nil="true"/>
    <DateUploaded xmlns="825b1d9c-2979-40d4-accd-eede4fa517a1">2024-02-15T22:00:00+00:00</DateUploade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8C7606-9D4E-4EAA-A4EA-6FA75E0B99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5b1d9c-2979-40d4-accd-eede4fa517a1"/>
    <ds:schemaRef ds:uri="6e2012f9-c1cf-4359-8d94-97f42df0ce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1EE9B9-5833-4BD9-875C-379CE7DD02C4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825b1d9c-2979-40d4-accd-eede4fa517a1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6e2012f9-c1cf-4359-8d94-97f42df0ce84"/>
  </ds:schemaRefs>
</ds:datastoreItem>
</file>

<file path=customXml/itemProps3.xml><?xml version="1.0" encoding="utf-8"?>
<ds:datastoreItem xmlns:ds="http://schemas.openxmlformats.org/officeDocument/2006/customXml" ds:itemID="{E2779C02-2E5C-4518-A958-F9404CEA4A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1148</Words>
  <Application>Microsoft Office PowerPoint</Application>
  <PresentationFormat>Widescreen</PresentationFormat>
  <Paragraphs>134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Future expectations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B2_Future expectations_Presentation</dc:title>
  <dc:creator>Sarah Smith</dc:creator>
  <cp:lastModifiedBy>Joanne Blackmore</cp:lastModifiedBy>
  <cp:revision>470</cp:revision>
  <dcterms:created xsi:type="dcterms:W3CDTF">2024-12-04T12:09:35Z</dcterms:created>
  <dcterms:modified xsi:type="dcterms:W3CDTF">2025-03-06T17:26:32Z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0x0101008CB653CAB6B1664EBDB8D6C7009189EF</vt:lpwstr>
  </property>
  <property fmtid="{D5CDD505-2E9C-101B-9397-08002B2CF9AE}" pid="3" name="MediaServiceImageTags">
    <vt:lpwstr/>
  </property>
</Properties>
</file>