
<file path=[Content_Types].xml><?xml version="1.0" encoding="utf-8"?>
<Types xmlns="http://schemas.openxmlformats.org/package/2006/content-types">
  <Default Extension="glb" ContentType="model/gltf.binary"/>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64" r:id="rId7"/>
    <p:sldId id="265" r:id="rId8"/>
    <p:sldId id="272" r:id="rId9"/>
    <p:sldId id="263" r:id="rId10"/>
    <p:sldId id="266" r:id="rId11"/>
    <p:sldId id="274" r:id="rId12"/>
    <p:sldId id="268" r:id="rId13"/>
    <p:sldId id="270" r:id="rId14"/>
    <p:sldId id="269" r:id="rId15"/>
    <p:sldId id="271"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9191163-8C59-898E-D48F-6A894AF863A2}" name="Lesley Rhodes" initials="LR" userId="b9221c3d51ddc8a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4038BB-C930-2C1C-FA64-DB01520C2A67}" v="156" dt="2025-01-08T09:51:56.224"/>
    <p1510:client id="{9B5AC3A4-153B-A16B-B0FF-621ED3FECA5F}" v="3" dt="2025-01-08T09:56:09.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5D5F2-8043-9FD0-C357-CA58A2430C1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432CD07-D8C7-1C66-8FF8-9043BBBE84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0A98E07-6843-5ED3-0179-63708B3DEF44}"/>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5" name="Footer Placeholder 4">
            <a:extLst>
              <a:ext uri="{FF2B5EF4-FFF2-40B4-BE49-F238E27FC236}">
                <a16:creationId xmlns:a16="http://schemas.microsoft.com/office/drawing/2014/main" id="{30A117A9-F470-0FB0-BCDA-68B292E23E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78D4E7-DE69-B6BD-A7CD-341483135971}"/>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3494204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E3EB-A317-F329-1093-B9FBBA817765}"/>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2C6B313-C72A-12DC-2AAC-CF40898B48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4DCAD47-744A-BCCE-24A9-8C0C7E87065F}"/>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5" name="Footer Placeholder 4">
            <a:extLst>
              <a:ext uri="{FF2B5EF4-FFF2-40B4-BE49-F238E27FC236}">
                <a16:creationId xmlns:a16="http://schemas.microsoft.com/office/drawing/2014/main" id="{C5C104B0-37CB-0374-1833-56A8525025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96E72-3709-5107-32A7-8723F176BE59}"/>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379605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991EBC-88EA-741D-F522-494F9FE8FA42}"/>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8D29F57-BD12-F3ED-83A2-A07BF304C76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69027F7-E1F3-9734-C2AA-0DB202E453DD}"/>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5" name="Footer Placeholder 4">
            <a:extLst>
              <a:ext uri="{FF2B5EF4-FFF2-40B4-BE49-F238E27FC236}">
                <a16:creationId xmlns:a16="http://schemas.microsoft.com/office/drawing/2014/main" id="{CDF8BCCD-6D68-919A-A648-8E60AB02DA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648FC4-AF3E-5B8F-7835-D81C9DB08435}"/>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40353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A1F51-3674-84EF-14A0-587B8E195D8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4FAC834-336B-33D9-5B47-DE74F52E14C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ACA20E0-C2EA-ECE1-1F48-2E5E7CF9D769}"/>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5" name="Footer Placeholder 4">
            <a:extLst>
              <a:ext uri="{FF2B5EF4-FFF2-40B4-BE49-F238E27FC236}">
                <a16:creationId xmlns:a16="http://schemas.microsoft.com/office/drawing/2014/main" id="{02D66252-E483-F175-8BD3-915B20C472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425D87-861B-81EB-E564-DE63B9ADB21D}"/>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183012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48BB-B09C-4761-BC80-A767908EA9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C6A8EF0-BF84-DB5D-20F9-5105176A70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6F4F956-3465-D69C-B70F-A7628AAAB86D}"/>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5" name="Footer Placeholder 4">
            <a:extLst>
              <a:ext uri="{FF2B5EF4-FFF2-40B4-BE49-F238E27FC236}">
                <a16:creationId xmlns:a16="http://schemas.microsoft.com/office/drawing/2014/main" id="{E9672B50-C40C-1FD0-07D2-387E95D0A8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2F5102-E216-7C44-CF4E-DC2ECA49F5DA}"/>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1328422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5B006-F077-AC5F-6BAE-7DD50162A33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1020383-75BB-07CF-2387-C1B3F4198E8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FE3D45E-F3B6-5B33-F3E5-CB4E7D68E7D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F4545CE-46B8-F615-4399-7B351F41494D}"/>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6" name="Footer Placeholder 5">
            <a:extLst>
              <a:ext uri="{FF2B5EF4-FFF2-40B4-BE49-F238E27FC236}">
                <a16:creationId xmlns:a16="http://schemas.microsoft.com/office/drawing/2014/main" id="{B35FC9AF-3CCD-9D08-E5E3-E85C5A42DF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499293-C619-0995-5231-77BB53755642}"/>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253291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E5119-F47C-8D9E-FEA7-F9D3DB78E4BA}"/>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B66CA4C0-BB94-3225-E7F6-45AAFF2294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DDF7DB5-5220-DB93-BB93-0BBBA55CA1B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FB93FA8-BA59-F80A-4C1D-AA1C0D87FE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1522224-2614-D506-EEA0-DBD2B650200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D1FA4EC-AA24-D429-016F-558E61C824CE}"/>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8" name="Footer Placeholder 7">
            <a:extLst>
              <a:ext uri="{FF2B5EF4-FFF2-40B4-BE49-F238E27FC236}">
                <a16:creationId xmlns:a16="http://schemas.microsoft.com/office/drawing/2014/main" id="{8C4FB13D-55BA-C190-8DB4-22681007D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896E7B-D688-2790-3A14-5329AA43F8D9}"/>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4011856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88976-610E-A472-02F3-FC4A4C2F219F}"/>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3D4FF5C-29DF-21DA-3957-391B4F51B8A3}"/>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4" name="Footer Placeholder 3">
            <a:extLst>
              <a:ext uri="{FF2B5EF4-FFF2-40B4-BE49-F238E27FC236}">
                <a16:creationId xmlns:a16="http://schemas.microsoft.com/office/drawing/2014/main" id="{AA8DBE1D-F0D5-D6EC-F77A-CA54EA7DB7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06AED0-8842-61E6-62D8-08931F86D22A}"/>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3836603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2F2C24-C6FA-3A64-BE9F-744F601622CB}"/>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3" name="Footer Placeholder 2">
            <a:extLst>
              <a:ext uri="{FF2B5EF4-FFF2-40B4-BE49-F238E27FC236}">
                <a16:creationId xmlns:a16="http://schemas.microsoft.com/office/drawing/2014/main" id="{5FF3BC4E-7AA9-622C-81F6-DE46363C7A8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430F99F-F73D-8785-3F78-114AAAECFCFA}"/>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70696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567F2-B645-A512-7CCE-DC952CAC3C9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7E1885C-A57A-C5DA-84EC-1823065696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4C7AFAC-5C7A-C768-BED8-AED2FA7AB8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B7E4FF-2986-946D-3E86-D9DEDE9F97E8}"/>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6" name="Footer Placeholder 5">
            <a:extLst>
              <a:ext uri="{FF2B5EF4-FFF2-40B4-BE49-F238E27FC236}">
                <a16:creationId xmlns:a16="http://schemas.microsoft.com/office/drawing/2014/main" id="{9D2E81F7-CBA2-00F4-A65E-C92DD4E0D2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1C8DF5-2859-362E-134C-703C03E2C058}"/>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343786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24C4F-81A6-FFBB-4AD7-185FBF9F990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9567EF77-A396-3126-FD48-15591CDA3B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E3C4BB-BEEA-D100-9C1C-15F336EC9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3F0380-DB20-2EE3-391B-9E9ED37B4454}"/>
              </a:ext>
            </a:extLst>
          </p:cNvPr>
          <p:cNvSpPr>
            <a:spLocks noGrp="1"/>
          </p:cNvSpPr>
          <p:nvPr>
            <p:ph type="dt" sz="half" idx="10"/>
          </p:nvPr>
        </p:nvSpPr>
        <p:spPr/>
        <p:txBody>
          <a:bodyPr/>
          <a:lstStyle/>
          <a:p>
            <a:fld id="{4FAC49C5-A785-4750-8EC0-AB329722F303}" type="datetimeFigureOut">
              <a:rPr lang="en-GB" smtClean="0"/>
              <a:t>08/01/2025</a:t>
            </a:fld>
            <a:endParaRPr lang="en-GB"/>
          </a:p>
        </p:txBody>
      </p:sp>
      <p:sp>
        <p:nvSpPr>
          <p:cNvPr id="6" name="Footer Placeholder 5">
            <a:extLst>
              <a:ext uri="{FF2B5EF4-FFF2-40B4-BE49-F238E27FC236}">
                <a16:creationId xmlns:a16="http://schemas.microsoft.com/office/drawing/2014/main" id="{2213110B-AAF7-A9B8-2AD0-D4F93AC01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D41058-CF15-BFFE-0302-1E9E0A777253}"/>
              </a:ext>
            </a:extLst>
          </p:cNvPr>
          <p:cNvSpPr>
            <a:spLocks noGrp="1"/>
          </p:cNvSpPr>
          <p:nvPr>
            <p:ph type="sldNum" sz="quarter" idx="12"/>
          </p:nvPr>
        </p:nvSpPr>
        <p:spPr/>
        <p:txBody>
          <a:bodyPr/>
          <a:lstStyle/>
          <a:p>
            <a:fld id="{6AAF661B-1DAC-4D92-B9EF-06A1151C5590}" type="slidenum">
              <a:rPr lang="en-GB" smtClean="0"/>
              <a:t>‹#›</a:t>
            </a:fld>
            <a:endParaRPr lang="en-GB"/>
          </a:p>
        </p:txBody>
      </p:sp>
    </p:spTree>
    <p:extLst>
      <p:ext uri="{BB962C8B-B14F-4D97-AF65-F5344CB8AC3E}">
        <p14:creationId xmlns:p14="http://schemas.microsoft.com/office/powerpoint/2010/main" val="3270473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CB0F3-C059-0CD7-54CF-6FC8F6115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572AA53-B65F-EC70-C6AA-9885B942A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C1AC0D-90FB-CBDD-A26C-C65AE6CFF8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FAC49C5-A785-4750-8EC0-AB329722F303}" type="datetimeFigureOut">
              <a:rPr lang="en-GB" smtClean="0"/>
              <a:t>08/01/2025</a:t>
            </a:fld>
            <a:endParaRPr lang="en-GB"/>
          </a:p>
        </p:txBody>
      </p:sp>
      <p:sp>
        <p:nvSpPr>
          <p:cNvPr id="5" name="Footer Placeholder 4">
            <a:extLst>
              <a:ext uri="{FF2B5EF4-FFF2-40B4-BE49-F238E27FC236}">
                <a16:creationId xmlns:a16="http://schemas.microsoft.com/office/drawing/2014/main" id="{81071A98-0D37-1926-8D0A-1BBCA12FC4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57F977F-12BC-ADF4-6775-52F57D885C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AF661B-1DAC-4D92-B9EF-06A1151C5590}" type="slidenum">
              <a:rPr lang="en-GB" smtClean="0"/>
              <a:t>‹#›</a:t>
            </a:fld>
            <a:endParaRPr lang="en-GB"/>
          </a:p>
        </p:txBody>
      </p:sp>
    </p:spTree>
    <p:extLst>
      <p:ext uri="{BB962C8B-B14F-4D97-AF65-F5344CB8AC3E}">
        <p14:creationId xmlns:p14="http://schemas.microsoft.com/office/powerpoint/2010/main" val="3770127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17/06/relationships/model3d" Target="../media/model3d1.glb"/></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9327-DB13-7C4C-36F2-11742AFD1BCB}"/>
              </a:ext>
            </a:extLst>
          </p:cNvPr>
          <p:cNvSpPr>
            <a:spLocks noGrp="1"/>
          </p:cNvSpPr>
          <p:nvPr>
            <p:ph type="ctrTitle"/>
          </p:nvPr>
        </p:nvSpPr>
        <p:spPr>
          <a:xfrm>
            <a:off x="1980146" y="1041400"/>
            <a:ext cx="7014117" cy="2387600"/>
          </a:xfrm>
        </p:spPr>
        <p:txBody>
          <a:bodyPr/>
          <a:lstStyle/>
          <a:p>
            <a:r>
              <a:rPr lang="en-GB" sz="4400" b="1" dirty="0">
                <a:solidFill>
                  <a:srgbClr val="002060"/>
                </a:solidFill>
                <a:latin typeface="Arial"/>
                <a:cs typeface="Arial"/>
              </a:rPr>
              <a:t>Challenges at school</a:t>
            </a:r>
            <a:endParaRPr lang="es-ES" dirty="0"/>
          </a:p>
        </p:txBody>
      </p:sp>
      <p:pic>
        <p:nvPicPr>
          <p:cNvPr id="5" name="Picture 4" descr="A purple text on a black background&#10;&#10;Description automatically generated">
            <a:extLst>
              <a:ext uri="{FF2B5EF4-FFF2-40B4-BE49-F238E27FC236}">
                <a16:creationId xmlns:a16="http://schemas.microsoft.com/office/drawing/2014/main" id="{CF452EA6-2C52-3DBF-AA01-2CCA4643C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687" y="488822"/>
            <a:ext cx="1362459" cy="391669"/>
          </a:xfrm>
          <a:prstGeom prst="rect">
            <a:avLst/>
          </a:prstGeom>
        </p:spPr>
      </p:pic>
      <p:pic>
        <p:nvPicPr>
          <p:cNvPr id="7" name="Picture 6">
            <a:extLst>
              <a:ext uri="{FF2B5EF4-FFF2-40B4-BE49-F238E27FC236}">
                <a16:creationId xmlns:a16="http://schemas.microsoft.com/office/drawing/2014/main" id="{5298FD92-BC6F-CD2F-3E46-6129C30D3842}"/>
              </a:ext>
            </a:extLst>
          </p:cNvPr>
          <p:cNvPicPr>
            <a:picLocks noChangeAspect="1"/>
          </p:cNvPicPr>
          <p:nvPr/>
        </p:nvPicPr>
        <p:blipFill>
          <a:blip r:embed="rId3"/>
          <a:stretch>
            <a:fillRect/>
          </a:stretch>
        </p:blipFill>
        <p:spPr>
          <a:xfrm>
            <a:off x="9035161" y="372855"/>
            <a:ext cx="2780458" cy="507636"/>
          </a:xfrm>
          <a:prstGeom prst="rect">
            <a:avLst/>
          </a:prstGeom>
        </p:spPr>
      </p:pic>
    </p:spTree>
    <p:extLst>
      <p:ext uri="{BB962C8B-B14F-4D97-AF65-F5344CB8AC3E}">
        <p14:creationId xmlns:p14="http://schemas.microsoft.com/office/powerpoint/2010/main" val="3704110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CAF41-F1D4-7C57-236F-DB54EB31EB16}"/>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C56D9688-16A7-FFF6-6E1C-CE61BB7B34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5A63D00A-8D14-1E8F-4BE5-4E0F5BB07B4D}"/>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D87C48AB-C1EB-C60E-76BB-ED401D6146B7}"/>
              </a:ext>
            </a:extLst>
          </p:cNvPr>
          <p:cNvSpPr txBox="1"/>
          <p:nvPr/>
        </p:nvSpPr>
        <p:spPr>
          <a:xfrm>
            <a:off x="523540" y="1182232"/>
            <a:ext cx="11839322"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Answers:</a:t>
            </a:r>
            <a:endParaRPr lang="en-PT" sz="2400" b="1" dirty="0">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156E7744-AB67-C0DC-E042-5224F286C7F5}"/>
              </a:ext>
            </a:extLst>
          </p:cNvPr>
          <p:cNvGraphicFramePr>
            <a:graphicFrameLocks noGrp="1"/>
          </p:cNvGraphicFramePr>
          <p:nvPr>
            <p:extLst>
              <p:ext uri="{D42A27DB-BD31-4B8C-83A1-F6EECF244321}">
                <p14:modId xmlns:p14="http://schemas.microsoft.com/office/powerpoint/2010/main" val="521698683"/>
              </p:ext>
            </p:extLst>
          </p:nvPr>
        </p:nvGraphicFramePr>
        <p:xfrm>
          <a:off x="523540" y="1945639"/>
          <a:ext cx="11033876" cy="4632960"/>
        </p:xfrm>
        <a:graphic>
          <a:graphicData uri="http://schemas.openxmlformats.org/drawingml/2006/table">
            <a:tbl>
              <a:tblPr firstRow="1" bandRow="1">
                <a:tableStyleId>{22838BEF-8BB2-4498-84A7-C5851F593DF1}</a:tableStyleId>
              </a:tblPr>
              <a:tblGrid>
                <a:gridCol w="9729732">
                  <a:extLst>
                    <a:ext uri="{9D8B030D-6E8A-4147-A177-3AD203B41FA5}">
                      <a16:colId xmlns:a16="http://schemas.microsoft.com/office/drawing/2014/main" val="4019154413"/>
                    </a:ext>
                  </a:extLst>
                </a:gridCol>
                <a:gridCol w="1304144">
                  <a:extLst>
                    <a:ext uri="{9D8B030D-6E8A-4147-A177-3AD203B41FA5}">
                      <a16:colId xmlns:a16="http://schemas.microsoft.com/office/drawing/2014/main" val="592733903"/>
                    </a:ext>
                  </a:extLst>
                </a:gridCol>
              </a:tblGrid>
              <a:tr h="567438">
                <a:tc>
                  <a:txBody>
                    <a:bodyPr/>
                    <a:lstStyle/>
                    <a:p>
                      <a:r>
                        <a:rPr lang="en-GB" sz="2400" b="0" dirty="0">
                          <a:latin typeface="Arial" panose="020B0604020202020204" pitchFamily="34" charset="0"/>
                          <a:cs typeface="Arial" panose="020B0604020202020204" pitchFamily="34" charset="0"/>
                        </a:rPr>
                        <a:t>a) Make lists to remember important things.</a:t>
                      </a:r>
                    </a:p>
                  </a:txBody>
                  <a:tcPr/>
                </a:tc>
                <a:tc>
                  <a:txBody>
                    <a:bodyPr/>
                    <a:lstStyle/>
                    <a:p>
                      <a:pPr algn="ctr"/>
                      <a:r>
                        <a:rPr lang="en-GB" sz="3200" dirty="0">
                          <a:sym typeface="Wingdings" panose="05000000000000000000" pitchFamily="2" charset="2"/>
                        </a:rPr>
                        <a:t></a:t>
                      </a:r>
                      <a:endParaRPr lang="en-GB" sz="3200" dirty="0"/>
                    </a:p>
                  </a:txBody>
                  <a:tcPr/>
                </a:tc>
                <a:extLst>
                  <a:ext uri="{0D108BD9-81ED-4DB2-BD59-A6C34878D82A}">
                    <a16:rowId xmlns:a16="http://schemas.microsoft.com/office/drawing/2014/main" val="2795979531"/>
                  </a:ext>
                </a:extLst>
              </a:tr>
              <a:tr h="567438">
                <a:tc>
                  <a:txBody>
                    <a:bodyPr/>
                    <a:lstStyle/>
                    <a:p>
                      <a:r>
                        <a:rPr lang="en-GB" sz="2400" dirty="0">
                          <a:latin typeface="Arial" panose="020B0604020202020204" pitchFamily="34" charset="0"/>
                          <a:cs typeface="Arial" panose="020B0604020202020204" pitchFamily="34" charset="0"/>
                        </a:rPr>
                        <a:t>b) Use a timer to let you know when to take a break from studying.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p>
                  </a:txBody>
                  <a:tcPr/>
                </a:tc>
                <a:extLst>
                  <a:ext uri="{0D108BD9-81ED-4DB2-BD59-A6C34878D82A}">
                    <a16:rowId xmlns:a16="http://schemas.microsoft.com/office/drawing/2014/main" val="4286340448"/>
                  </a:ext>
                </a:extLst>
              </a:tr>
              <a:tr h="567438">
                <a:tc>
                  <a:txBody>
                    <a:bodyPr/>
                    <a:lstStyle/>
                    <a:p>
                      <a:r>
                        <a:rPr lang="en-GB" sz="2400" dirty="0">
                          <a:latin typeface="Arial" panose="020B0604020202020204" pitchFamily="34" charset="0"/>
                          <a:cs typeface="Arial" panose="020B0604020202020204" pitchFamily="34" charset="0"/>
                        </a:rPr>
                        <a:t>c) Remember to eat and drink regularly.</a:t>
                      </a:r>
                    </a:p>
                  </a:txBody>
                  <a:tcPr/>
                </a:tc>
                <a:tc>
                  <a:txBody>
                    <a:bodyPr/>
                    <a:lstStyle/>
                    <a:p>
                      <a:pPr algn="ctr"/>
                      <a:endParaRPr lang="en-GB" sz="3200"/>
                    </a:p>
                  </a:txBody>
                  <a:tcPr/>
                </a:tc>
                <a:extLst>
                  <a:ext uri="{0D108BD9-81ED-4DB2-BD59-A6C34878D82A}">
                    <a16:rowId xmlns:a16="http://schemas.microsoft.com/office/drawing/2014/main" val="4023175247"/>
                  </a:ext>
                </a:extLst>
              </a:tr>
              <a:tr h="567438">
                <a:tc>
                  <a:txBody>
                    <a:bodyPr/>
                    <a:lstStyle/>
                    <a:p>
                      <a:r>
                        <a:rPr lang="en-GB" sz="2400" dirty="0">
                          <a:latin typeface="Arial" panose="020B0604020202020204" pitchFamily="34" charset="0"/>
                          <a:cs typeface="Arial" panose="020B0604020202020204" pitchFamily="34" charset="0"/>
                        </a:rPr>
                        <a:t>d) When you take a break, do something physical.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p>
                  </a:txBody>
                  <a:tcPr/>
                </a:tc>
                <a:extLst>
                  <a:ext uri="{0D108BD9-81ED-4DB2-BD59-A6C34878D82A}">
                    <a16:rowId xmlns:a16="http://schemas.microsoft.com/office/drawing/2014/main" val="4017782072"/>
                  </a:ext>
                </a:extLst>
              </a:tr>
              <a:tr h="567438">
                <a:tc>
                  <a:txBody>
                    <a:bodyPr/>
                    <a:lstStyle/>
                    <a:p>
                      <a:r>
                        <a:rPr lang="en-GB" sz="2400" dirty="0">
                          <a:latin typeface="Arial" panose="020B0604020202020204" pitchFamily="34" charset="0"/>
                          <a:cs typeface="Arial" panose="020B0604020202020204" pitchFamily="34" charset="0"/>
                        </a:rPr>
                        <a:t>e) When you start a task, identify the first small step you should take.</a:t>
                      </a:r>
                    </a:p>
                  </a:txBody>
                  <a:tcPr/>
                </a:tc>
                <a:tc>
                  <a:txBody>
                    <a:bodyPr/>
                    <a:lstStyle/>
                    <a:p>
                      <a:pPr algn="ctr"/>
                      <a:endParaRPr lang="en-GB" sz="3200"/>
                    </a:p>
                  </a:txBody>
                  <a:tcPr/>
                </a:tc>
                <a:extLst>
                  <a:ext uri="{0D108BD9-81ED-4DB2-BD59-A6C34878D82A}">
                    <a16:rowId xmlns:a16="http://schemas.microsoft.com/office/drawing/2014/main" val="3406257338"/>
                  </a:ext>
                </a:extLst>
              </a:tr>
              <a:tr h="567438">
                <a:tc>
                  <a:txBody>
                    <a:bodyPr/>
                    <a:lstStyle/>
                    <a:p>
                      <a:r>
                        <a:rPr lang="en-GB" sz="2400" dirty="0">
                          <a:latin typeface="Arial" panose="020B0604020202020204" pitchFamily="34" charset="0"/>
                          <a:cs typeface="Arial" panose="020B0604020202020204" pitchFamily="34" charset="0"/>
                        </a:rPr>
                        <a:t>f) Give yourself a reward when you complete a task.</a:t>
                      </a:r>
                    </a:p>
                  </a:txBody>
                  <a:tcPr/>
                </a:tc>
                <a:tc>
                  <a:txBody>
                    <a:bodyPr/>
                    <a:lstStyle/>
                    <a:p>
                      <a:pPr algn="ctr"/>
                      <a:endParaRPr lang="en-GB" sz="3200"/>
                    </a:p>
                  </a:txBody>
                  <a:tcPr/>
                </a:tc>
                <a:extLst>
                  <a:ext uri="{0D108BD9-81ED-4DB2-BD59-A6C34878D82A}">
                    <a16:rowId xmlns:a16="http://schemas.microsoft.com/office/drawing/2014/main" val="3584402575"/>
                  </a:ext>
                </a:extLst>
              </a:tr>
              <a:tr h="567438">
                <a:tc>
                  <a:txBody>
                    <a:bodyPr/>
                    <a:lstStyle/>
                    <a:p>
                      <a:r>
                        <a:rPr lang="en-GB" sz="2400" dirty="0">
                          <a:latin typeface="Arial" panose="020B0604020202020204" pitchFamily="34" charset="0"/>
                          <a:cs typeface="Arial" panose="020B0604020202020204" pitchFamily="34" charset="0"/>
                        </a:rPr>
                        <a:t>g) Work with a study buddy to help you focus.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p>
                  </a:txBody>
                  <a:tcPr/>
                </a:tc>
                <a:extLst>
                  <a:ext uri="{0D108BD9-81ED-4DB2-BD59-A6C34878D82A}">
                    <a16:rowId xmlns:a16="http://schemas.microsoft.com/office/drawing/2014/main" val="954400918"/>
                  </a:ext>
                </a:extLst>
              </a:tr>
              <a:tr h="567438">
                <a:tc>
                  <a:txBody>
                    <a:bodyPr/>
                    <a:lstStyle/>
                    <a:p>
                      <a:r>
                        <a:rPr lang="en-GB" sz="2400" dirty="0">
                          <a:latin typeface="Arial" panose="020B0604020202020204" pitchFamily="34" charset="0"/>
                          <a:cs typeface="Arial" panose="020B0604020202020204" pitchFamily="34" charset="0"/>
                        </a:rPr>
                        <a:t>h) Make sure your teachers know how you feel.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3200" dirty="0">
                          <a:sym typeface="Wingdings" panose="05000000000000000000" pitchFamily="2" charset="2"/>
                        </a:rPr>
                        <a:t></a:t>
                      </a:r>
                      <a:endParaRPr lang="en-GB" sz="3200" dirty="0"/>
                    </a:p>
                  </a:txBody>
                  <a:tcPr/>
                </a:tc>
                <a:extLst>
                  <a:ext uri="{0D108BD9-81ED-4DB2-BD59-A6C34878D82A}">
                    <a16:rowId xmlns:a16="http://schemas.microsoft.com/office/drawing/2014/main" val="3610274239"/>
                  </a:ext>
                </a:extLst>
              </a:tr>
            </a:tbl>
          </a:graphicData>
        </a:graphic>
      </p:graphicFrame>
    </p:spTree>
    <p:extLst>
      <p:ext uri="{BB962C8B-B14F-4D97-AF65-F5344CB8AC3E}">
        <p14:creationId xmlns:p14="http://schemas.microsoft.com/office/powerpoint/2010/main" val="806814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1FB34-68B0-7140-4D27-22E09DAE8E8E}"/>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81F72A10-702A-4359-B9ED-E4AC98DF58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E501EF8F-80AF-8134-6A62-E00AFE2FFB61}"/>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FBBC804B-BE93-54B3-0EEA-28358513EACE}"/>
              </a:ext>
            </a:extLst>
          </p:cNvPr>
          <p:cNvSpPr txBox="1"/>
          <p:nvPr/>
        </p:nvSpPr>
        <p:spPr>
          <a:xfrm>
            <a:off x="2859578" y="2967335"/>
            <a:ext cx="11839322"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What other advice could you give to Jay?</a:t>
            </a:r>
            <a:endParaRPr lang="en-P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042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CE81A-9144-74E9-BCB9-B20D4F36AB4F}"/>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0626C25C-ED2C-B0F5-8D7B-B40B1C1A3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60969599-36D2-1B61-DD0F-CDF035DB0292}"/>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869B9237-1F41-6BA9-57BB-0646AB75588D}"/>
              </a:ext>
            </a:extLst>
          </p:cNvPr>
          <p:cNvSpPr txBox="1"/>
          <p:nvPr/>
        </p:nvSpPr>
        <p:spPr>
          <a:xfrm>
            <a:off x="352678" y="1093565"/>
            <a:ext cx="11839322" cy="461665"/>
          </a:xfrm>
          <a:prstGeom prst="rect">
            <a:avLst/>
          </a:prstGeom>
          <a:noFill/>
        </p:spPr>
        <p:txBody>
          <a:bodyPr wrap="square" lIns="91440" tIns="45720" rIns="91440" bIns="45720" rtlCol="0" anchor="t">
            <a:spAutoFit/>
          </a:bodyPr>
          <a:lstStyle/>
          <a:p>
            <a:r>
              <a:rPr lang="en-GB" sz="2400" b="1" dirty="0">
                <a:solidFill>
                  <a:schemeClr val="accent5">
                    <a:lumMod val="75000"/>
                  </a:schemeClr>
                </a:solidFill>
                <a:latin typeface="Arial"/>
                <a:cs typeface="Arial"/>
              </a:rPr>
              <a:t>Task 5: </a:t>
            </a:r>
            <a:r>
              <a:rPr lang="en-GB" sz="2400" b="1" dirty="0">
                <a:latin typeface="Arial"/>
                <a:cs typeface="Arial"/>
              </a:rPr>
              <a:t>Work with a partner. Choose one of the challenges at school below.</a:t>
            </a:r>
            <a:endParaRPr lang="en-GB" sz="2400" b="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79CC51C-417B-3B47-DFFF-8B73109C3C14}"/>
              </a:ext>
            </a:extLst>
          </p:cNvPr>
          <p:cNvSpPr/>
          <p:nvPr/>
        </p:nvSpPr>
        <p:spPr>
          <a:xfrm>
            <a:off x="531106" y="6666338"/>
            <a:ext cx="11136908" cy="20225"/>
          </a:xfrm>
          <a:prstGeom prst="rect">
            <a:avLst/>
          </a:prstGeom>
          <a:solidFill>
            <a:schemeClr val="accent5">
              <a:lumMod val="20000"/>
              <a:lumOff val="80000"/>
            </a:schemeClr>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uadroTexto 9">
            <a:extLst>
              <a:ext uri="{FF2B5EF4-FFF2-40B4-BE49-F238E27FC236}">
                <a16:creationId xmlns:a16="http://schemas.microsoft.com/office/drawing/2014/main" id="{F2466CB5-ABCB-AAB7-9680-435BF8F57534}"/>
              </a:ext>
            </a:extLst>
          </p:cNvPr>
          <p:cNvSpPr txBox="1"/>
          <p:nvPr/>
        </p:nvSpPr>
        <p:spPr>
          <a:xfrm>
            <a:off x="631015" y="1947915"/>
            <a:ext cx="10699816"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s-ES" sz="2400" dirty="0" err="1">
                <a:latin typeface="Arial"/>
                <a:cs typeface="Arial"/>
              </a:rPr>
              <a:t>You</a:t>
            </a:r>
            <a:r>
              <a:rPr lang="es-ES" sz="2400" dirty="0">
                <a:latin typeface="Arial"/>
                <a:cs typeface="Arial"/>
              </a:rPr>
              <a:t> </a:t>
            </a:r>
            <a:r>
              <a:rPr lang="es-ES" sz="2400" dirty="0" err="1">
                <a:latin typeface="Arial"/>
                <a:cs typeface="Arial"/>
              </a:rPr>
              <a:t>can't</a:t>
            </a:r>
            <a:r>
              <a:rPr lang="es-ES" sz="2400" dirty="0">
                <a:latin typeface="Arial"/>
                <a:cs typeface="Arial"/>
              </a:rPr>
              <a:t> </a:t>
            </a:r>
            <a:r>
              <a:rPr lang="es-ES" sz="2400" dirty="0" err="1">
                <a:latin typeface="Arial"/>
                <a:cs typeface="Arial"/>
              </a:rPr>
              <a:t>focus</a:t>
            </a:r>
            <a:r>
              <a:rPr lang="es-ES" sz="2400" dirty="0">
                <a:latin typeface="Arial"/>
                <a:cs typeface="Arial"/>
              </a:rPr>
              <a:t> </a:t>
            </a:r>
            <a:r>
              <a:rPr lang="es-ES" sz="2400" dirty="0" err="1">
                <a:latin typeface="Arial"/>
                <a:cs typeface="Arial"/>
              </a:rPr>
              <a:t>on</a:t>
            </a:r>
            <a:r>
              <a:rPr lang="es-ES" sz="2400" dirty="0">
                <a:latin typeface="Arial"/>
                <a:cs typeface="Arial"/>
              </a:rPr>
              <a:t> </a:t>
            </a:r>
            <a:r>
              <a:rPr lang="es-ES" sz="2400" dirty="0" err="1">
                <a:latin typeface="Arial"/>
                <a:cs typeface="Arial"/>
              </a:rPr>
              <a:t>exam</a:t>
            </a:r>
            <a:r>
              <a:rPr lang="es-ES" sz="2400" dirty="0">
                <a:latin typeface="Arial"/>
                <a:cs typeface="Arial"/>
              </a:rPr>
              <a:t> </a:t>
            </a:r>
            <a:r>
              <a:rPr lang="es-ES" sz="2400" dirty="0" err="1">
                <a:latin typeface="Arial"/>
                <a:cs typeface="Arial"/>
              </a:rPr>
              <a:t>preparation</a:t>
            </a:r>
            <a:r>
              <a:rPr lang="es-ES" sz="2400" dirty="0">
                <a:latin typeface="Arial"/>
                <a:cs typeface="Arial"/>
              </a:rPr>
              <a:t>.</a:t>
            </a:r>
          </a:p>
          <a:p>
            <a:pPr marL="342900" indent="-342900">
              <a:buFont typeface="Arial"/>
              <a:buChar char="•"/>
            </a:pPr>
            <a:r>
              <a:rPr lang="es-ES" sz="2400" dirty="0" err="1">
                <a:latin typeface="Arial"/>
                <a:cs typeface="Arial"/>
              </a:rPr>
              <a:t>You</a:t>
            </a:r>
            <a:r>
              <a:rPr lang="es-ES" sz="2400" dirty="0">
                <a:latin typeface="Arial"/>
                <a:cs typeface="Arial"/>
              </a:rPr>
              <a:t> </a:t>
            </a:r>
            <a:r>
              <a:rPr lang="es-ES" sz="2400" dirty="0" err="1">
                <a:latin typeface="Arial"/>
                <a:cs typeface="Arial"/>
              </a:rPr>
              <a:t>don't</a:t>
            </a:r>
            <a:r>
              <a:rPr lang="es-ES" sz="2400" dirty="0">
                <a:latin typeface="Arial"/>
                <a:cs typeface="Arial"/>
              </a:rPr>
              <a:t> </a:t>
            </a:r>
            <a:r>
              <a:rPr lang="es-ES" sz="2400" dirty="0" err="1">
                <a:latin typeface="Arial"/>
                <a:cs typeface="Arial"/>
              </a:rPr>
              <a:t>understand</a:t>
            </a:r>
            <a:r>
              <a:rPr lang="es-ES" sz="2400" dirty="0">
                <a:latin typeface="Arial"/>
                <a:cs typeface="Arial"/>
              </a:rPr>
              <a:t> </a:t>
            </a:r>
            <a:r>
              <a:rPr lang="es-ES" sz="2400" dirty="0" err="1">
                <a:latin typeface="Arial"/>
                <a:cs typeface="Arial"/>
              </a:rPr>
              <a:t>your</a:t>
            </a:r>
            <a:r>
              <a:rPr lang="es-ES" sz="2400" dirty="0">
                <a:latin typeface="Arial"/>
                <a:cs typeface="Arial"/>
              </a:rPr>
              <a:t> </a:t>
            </a:r>
            <a:r>
              <a:rPr lang="es-ES" sz="2400" dirty="0" err="1">
                <a:latin typeface="Arial"/>
                <a:cs typeface="Arial"/>
              </a:rPr>
              <a:t>homework</a:t>
            </a:r>
            <a:r>
              <a:rPr lang="es-ES" sz="2400" dirty="0">
                <a:latin typeface="Arial"/>
                <a:cs typeface="Arial"/>
              </a:rPr>
              <a:t>.</a:t>
            </a:r>
          </a:p>
          <a:p>
            <a:endParaRPr lang="es-ES" sz="2400" dirty="0">
              <a:latin typeface="Arial"/>
              <a:cs typeface="Arial"/>
            </a:endParaRPr>
          </a:p>
          <a:p>
            <a:r>
              <a:rPr lang="es-ES" sz="2400" b="1" dirty="0" err="1">
                <a:latin typeface="Arial"/>
                <a:cs typeface="Arial"/>
              </a:rPr>
              <a:t>Work</a:t>
            </a:r>
            <a:r>
              <a:rPr lang="es-ES" sz="2400" b="1" dirty="0">
                <a:latin typeface="Arial"/>
                <a:cs typeface="Arial"/>
              </a:rPr>
              <a:t> </a:t>
            </a:r>
            <a:r>
              <a:rPr lang="es-ES" sz="2400" b="1" dirty="0" err="1">
                <a:latin typeface="Arial"/>
                <a:cs typeface="Arial"/>
              </a:rPr>
              <a:t>with</a:t>
            </a:r>
            <a:r>
              <a:rPr lang="es-ES" sz="2400" b="1" dirty="0">
                <a:latin typeface="Arial"/>
                <a:cs typeface="Arial"/>
              </a:rPr>
              <a:t> </a:t>
            </a:r>
            <a:r>
              <a:rPr lang="es-ES" sz="2400" b="1" dirty="0" err="1">
                <a:latin typeface="Arial"/>
                <a:cs typeface="Arial"/>
              </a:rPr>
              <a:t>your</a:t>
            </a:r>
            <a:r>
              <a:rPr lang="es-ES" sz="2400" b="1" dirty="0">
                <a:latin typeface="Arial"/>
                <a:cs typeface="Arial"/>
              </a:rPr>
              <a:t> </a:t>
            </a:r>
            <a:r>
              <a:rPr lang="es-ES" sz="2400" b="1" dirty="0" err="1">
                <a:latin typeface="Arial"/>
                <a:cs typeface="Arial"/>
              </a:rPr>
              <a:t>partner</a:t>
            </a:r>
            <a:r>
              <a:rPr lang="es-ES" sz="2400" b="1" dirty="0">
                <a:latin typeface="Arial"/>
                <a:cs typeface="Arial"/>
              </a:rPr>
              <a:t> </a:t>
            </a:r>
            <a:r>
              <a:rPr lang="es-ES" sz="2400" b="1" dirty="0" err="1">
                <a:latin typeface="Arial"/>
                <a:cs typeface="Arial"/>
              </a:rPr>
              <a:t>to</a:t>
            </a:r>
            <a:r>
              <a:rPr lang="es-ES" sz="2400" b="1" dirty="0">
                <a:latin typeface="Arial"/>
                <a:cs typeface="Arial"/>
              </a:rPr>
              <a:t> decide:</a:t>
            </a:r>
          </a:p>
          <a:p>
            <a:endParaRPr lang="es-ES" sz="2400" dirty="0">
              <a:latin typeface="Arial"/>
              <a:cs typeface="Arial"/>
            </a:endParaRPr>
          </a:p>
          <a:p>
            <a:pPr marL="342900" indent="-342900">
              <a:buFont typeface="Arial"/>
              <a:buChar char="•"/>
            </a:pPr>
            <a:r>
              <a:rPr lang="es-ES" sz="2400" dirty="0" err="1">
                <a:latin typeface="Arial"/>
                <a:cs typeface="Arial"/>
              </a:rPr>
              <a:t>why</a:t>
            </a:r>
            <a:r>
              <a:rPr lang="es-ES" sz="2400" dirty="0">
                <a:latin typeface="Arial"/>
                <a:cs typeface="Arial"/>
              </a:rPr>
              <a:t> </a:t>
            </a:r>
            <a:r>
              <a:rPr lang="es-ES" sz="2400" dirty="0" err="1">
                <a:latin typeface="Arial"/>
                <a:cs typeface="Arial"/>
              </a:rPr>
              <a:t>this</a:t>
            </a:r>
            <a:r>
              <a:rPr lang="es-ES" sz="2400" dirty="0">
                <a:latin typeface="Arial"/>
                <a:cs typeface="Arial"/>
              </a:rPr>
              <a:t> </a:t>
            </a:r>
            <a:r>
              <a:rPr lang="es-ES" sz="2400" dirty="0" err="1">
                <a:latin typeface="Arial"/>
                <a:cs typeface="Arial"/>
              </a:rPr>
              <a:t>is</a:t>
            </a:r>
            <a:r>
              <a:rPr lang="es-ES" sz="2400" dirty="0">
                <a:latin typeface="Arial"/>
                <a:cs typeface="Arial"/>
              </a:rPr>
              <a:t> happening</a:t>
            </a:r>
          </a:p>
          <a:p>
            <a:pPr marL="342900" indent="-342900">
              <a:buFont typeface="Arial"/>
              <a:buChar char="•"/>
            </a:pPr>
            <a:r>
              <a:rPr lang="es-ES" sz="2400" dirty="0" err="1">
                <a:latin typeface="Arial"/>
                <a:cs typeface="Arial"/>
              </a:rPr>
              <a:t>what</a:t>
            </a:r>
            <a:r>
              <a:rPr lang="es-ES" sz="2400" dirty="0">
                <a:latin typeface="Arial"/>
                <a:cs typeface="Arial"/>
              </a:rPr>
              <a:t> </a:t>
            </a:r>
            <a:r>
              <a:rPr lang="es-ES" sz="2400" dirty="0" err="1">
                <a:latin typeface="Arial"/>
                <a:cs typeface="Arial"/>
              </a:rPr>
              <a:t>the</a:t>
            </a:r>
            <a:r>
              <a:rPr lang="es-ES" sz="2400" dirty="0">
                <a:latin typeface="Arial"/>
                <a:cs typeface="Arial"/>
              </a:rPr>
              <a:t> </a:t>
            </a:r>
            <a:r>
              <a:rPr lang="es-ES" sz="2400" dirty="0" err="1">
                <a:latin typeface="Arial"/>
                <a:cs typeface="Arial"/>
              </a:rPr>
              <a:t>possible</a:t>
            </a:r>
            <a:r>
              <a:rPr lang="es-ES" sz="2400" dirty="0">
                <a:latin typeface="Arial"/>
                <a:cs typeface="Arial"/>
              </a:rPr>
              <a:t> </a:t>
            </a:r>
            <a:r>
              <a:rPr lang="es-ES" sz="2400" dirty="0" err="1">
                <a:latin typeface="Arial"/>
                <a:cs typeface="Arial"/>
              </a:rPr>
              <a:t>consequences</a:t>
            </a:r>
            <a:r>
              <a:rPr lang="es-ES" sz="2400" dirty="0">
                <a:latin typeface="Arial"/>
                <a:cs typeface="Arial"/>
              </a:rPr>
              <a:t> are</a:t>
            </a:r>
          </a:p>
          <a:p>
            <a:pPr marL="342900" indent="-342900">
              <a:buFont typeface="Arial"/>
              <a:buChar char="•"/>
            </a:pPr>
            <a:r>
              <a:rPr lang="es-ES" sz="2400" dirty="0" err="1">
                <a:latin typeface="Arial"/>
                <a:cs typeface="Arial"/>
              </a:rPr>
              <a:t>what</a:t>
            </a:r>
            <a:r>
              <a:rPr lang="es-ES" sz="2400" dirty="0">
                <a:latin typeface="Arial"/>
                <a:cs typeface="Arial"/>
              </a:rPr>
              <a:t> </a:t>
            </a:r>
            <a:r>
              <a:rPr lang="es-ES" sz="2400" dirty="0" err="1">
                <a:latin typeface="Arial"/>
                <a:cs typeface="Arial"/>
              </a:rPr>
              <a:t>the</a:t>
            </a:r>
            <a:r>
              <a:rPr lang="es-ES" sz="2400" dirty="0">
                <a:latin typeface="Arial"/>
                <a:cs typeface="Arial"/>
              </a:rPr>
              <a:t> </a:t>
            </a:r>
            <a:r>
              <a:rPr lang="es-ES" sz="2400" dirty="0" err="1">
                <a:latin typeface="Arial"/>
                <a:cs typeface="Arial"/>
              </a:rPr>
              <a:t>possible</a:t>
            </a:r>
            <a:r>
              <a:rPr lang="es-ES" sz="2400" dirty="0">
                <a:latin typeface="Arial"/>
                <a:cs typeface="Arial"/>
              </a:rPr>
              <a:t> </a:t>
            </a:r>
            <a:r>
              <a:rPr lang="es-ES" sz="2400" dirty="0" err="1">
                <a:latin typeface="Arial"/>
                <a:cs typeface="Arial"/>
              </a:rPr>
              <a:t>solutions</a:t>
            </a:r>
            <a:r>
              <a:rPr lang="es-ES" sz="2400" dirty="0">
                <a:latin typeface="Arial"/>
                <a:cs typeface="Arial"/>
              </a:rPr>
              <a:t> are.</a:t>
            </a:r>
          </a:p>
          <a:p>
            <a:endParaRPr lang="es-ES" sz="2400" dirty="0">
              <a:latin typeface="Arial"/>
              <a:cs typeface="Arial"/>
            </a:endParaRPr>
          </a:p>
          <a:p>
            <a:r>
              <a:rPr lang="es-ES" sz="2400" b="1" dirty="0" err="1">
                <a:latin typeface="Arial"/>
                <a:cs typeface="Arial"/>
              </a:rPr>
              <a:t>Then</a:t>
            </a:r>
            <a:r>
              <a:rPr lang="es-ES" sz="2400" b="1" dirty="0">
                <a:latin typeface="Arial"/>
                <a:cs typeface="Arial"/>
              </a:rPr>
              <a:t> role </a:t>
            </a:r>
            <a:r>
              <a:rPr lang="es-ES" sz="2400" b="1" dirty="0" err="1">
                <a:latin typeface="Arial"/>
                <a:cs typeface="Arial"/>
              </a:rPr>
              <a:t>play</a:t>
            </a:r>
            <a:r>
              <a:rPr lang="es-ES" sz="2400" b="1" dirty="0">
                <a:latin typeface="Arial"/>
                <a:cs typeface="Arial"/>
              </a:rPr>
              <a:t> </a:t>
            </a:r>
            <a:r>
              <a:rPr lang="es-ES" sz="2400" b="1" dirty="0" err="1">
                <a:latin typeface="Arial"/>
                <a:cs typeface="Arial"/>
              </a:rPr>
              <a:t>the</a:t>
            </a:r>
            <a:r>
              <a:rPr lang="es-ES" sz="2400" b="1" dirty="0">
                <a:latin typeface="Arial"/>
                <a:cs typeface="Arial"/>
              </a:rPr>
              <a:t> </a:t>
            </a:r>
            <a:r>
              <a:rPr lang="es-ES" sz="2400" b="1" dirty="0" err="1">
                <a:latin typeface="Arial"/>
                <a:cs typeface="Arial"/>
              </a:rPr>
              <a:t>situation</a:t>
            </a:r>
            <a:r>
              <a:rPr lang="es-ES" sz="2400" b="1" dirty="0">
                <a:latin typeface="Arial"/>
                <a:cs typeface="Arial"/>
              </a:rPr>
              <a:t>.</a:t>
            </a:r>
          </a:p>
        </p:txBody>
      </p:sp>
    </p:spTree>
    <p:extLst>
      <p:ext uri="{BB962C8B-B14F-4D97-AF65-F5344CB8AC3E}">
        <p14:creationId xmlns:p14="http://schemas.microsoft.com/office/powerpoint/2010/main" val="367280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5A613-2F04-C4D7-7AC4-94D7D1C0A17D}"/>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1F0068DA-2536-0AAE-F097-9D8E70619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2D34DDAC-CDA3-C3F4-F349-01BEFA7C10C7}"/>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B9DC34C1-728C-FF57-02DC-4D8FD4A59958}"/>
              </a:ext>
            </a:extLst>
          </p:cNvPr>
          <p:cNvSpPr txBox="1"/>
          <p:nvPr/>
        </p:nvSpPr>
        <p:spPr>
          <a:xfrm>
            <a:off x="176339" y="901254"/>
            <a:ext cx="11839322" cy="52322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Reflection – Roll the dice and answer the question with your partner.</a:t>
            </a:r>
            <a:endParaRPr lang="en-PT" sz="28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A966539-B5CC-A8B2-32DD-012043B2B763}"/>
              </a:ext>
            </a:extLst>
          </p:cNvPr>
          <p:cNvSpPr txBox="1"/>
          <p:nvPr/>
        </p:nvSpPr>
        <p:spPr>
          <a:xfrm>
            <a:off x="176339" y="1528764"/>
            <a:ext cx="8336442" cy="5170646"/>
          </a:xfrm>
          <a:prstGeom prst="rect">
            <a:avLst/>
          </a:prstGeom>
          <a:noFill/>
        </p:spPr>
        <p:txBody>
          <a:bodyPr wrap="square" lIns="91440" tIns="45720" rIns="91440" bIns="45720" rtlCol="0" anchor="t">
            <a:spAutoFit/>
          </a:bodyPr>
          <a:lstStyle/>
          <a:p>
            <a:r>
              <a:rPr lang="en-GB" sz="2200" b="1" dirty="0">
                <a:solidFill>
                  <a:schemeClr val="accent5">
                    <a:lumMod val="50000"/>
                  </a:schemeClr>
                </a:solidFill>
                <a:latin typeface="Arial"/>
                <a:cs typeface="Arial"/>
              </a:rPr>
              <a:t>1. What did you learn about ADHD?</a:t>
            </a:r>
          </a:p>
          <a:p>
            <a:endParaRPr lang="en-GB" sz="2200" b="1" dirty="0">
              <a:solidFill>
                <a:schemeClr val="accent5">
                  <a:lumMod val="50000"/>
                </a:schemeClr>
              </a:solidFill>
              <a:latin typeface="Arial" panose="020B0604020202020204" pitchFamily="34" charset="0"/>
              <a:cs typeface="Arial" panose="020B0604020202020204" pitchFamily="34" charset="0"/>
            </a:endParaRPr>
          </a:p>
          <a:p>
            <a:r>
              <a:rPr lang="en-GB" sz="2200" b="1" dirty="0">
                <a:solidFill>
                  <a:schemeClr val="accent5">
                    <a:lumMod val="50000"/>
                  </a:schemeClr>
                </a:solidFill>
                <a:latin typeface="Arial"/>
                <a:cs typeface="Arial"/>
              </a:rPr>
              <a:t>2. How do you think Emma and Jay felt during their conversation?</a:t>
            </a:r>
          </a:p>
          <a:p>
            <a:endParaRPr lang="en-GB" sz="2200" b="1" dirty="0">
              <a:solidFill>
                <a:schemeClr val="accent5">
                  <a:lumMod val="50000"/>
                </a:schemeClr>
              </a:solidFill>
              <a:latin typeface="Arial" panose="020B0604020202020204" pitchFamily="34" charset="0"/>
              <a:cs typeface="Arial" panose="020B0604020202020204" pitchFamily="34" charset="0"/>
            </a:endParaRPr>
          </a:p>
          <a:p>
            <a:r>
              <a:rPr lang="en-GB" sz="2200" b="1" dirty="0">
                <a:solidFill>
                  <a:schemeClr val="accent5">
                    <a:lumMod val="50000"/>
                  </a:schemeClr>
                </a:solidFill>
                <a:latin typeface="Arial"/>
                <a:cs typeface="Arial"/>
              </a:rPr>
              <a:t>3. Have you ever had challenges at school? What helped you?</a:t>
            </a:r>
          </a:p>
          <a:p>
            <a:endParaRPr lang="en-GB" sz="2200" b="1" dirty="0">
              <a:solidFill>
                <a:schemeClr val="accent5">
                  <a:lumMod val="50000"/>
                </a:schemeClr>
              </a:solidFill>
              <a:latin typeface="Arial" panose="020B0604020202020204" pitchFamily="34" charset="0"/>
              <a:cs typeface="Arial" panose="020B0604020202020204" pitchFamily="34" charset="0"/>
            </a:endParaRPr>
          </a:p>
          <a:p>
            <a:r>
              <a:rPr lang="en-GB" sz="2200" b="1" dirty="0">
                <a:solidFill>
                  <a:schemeClr val="accent5">
                    <a:lumMod val="50000"/>
                  </a:schemeClr>
                </a:solidFill>
                <a:latin typeface="Arial"/>
                <a:cs typeface="Arial"/>
              </a:rPr>
              <a:t>4. Will you try any of the ideas from the conversation?</a:t>
            </a:r>
          </a:p>
          <a:p>
            <a:endParaRPr lang="en-GB" sz="2200" b="1" dirty="0">
              <a:solidFill>
                <a:schemeClr val="accent5">
                  <a:lumMod val="50000"/>
                </a:schemeClr>
              </a:solidFill>
              <a:latin typeface="Arial" panose="020B0604020202020204" pitchFamily="34" charset="0"/>
              <a:cs typeface="Arial" panose="020B0604020202020204" pitchFamily="34" charset="0"/>
            </a:endParaRPr>
          </a:p>
          <a:p>
            <a:r>
              <a:rPr lang="en-GB" sz="2200" b="1" dirty="0">
                <a:solidFill>
                  <a:schemeClr val="accent5">
                    <a:lumMod val="50000"/>
                  </a:schemeClr>
                </a:solidFill>
                <a:latin typeface="Arial"/>
                <a:cs typeface="Arial"/>
              </a:rPr>
              <a:t>5. How can we make our classroom a better place for everyone?</a:t>
            </a:r>
          </a:p>
          <a:p>
            <a:endParaRPr lang="en-GB" sz="2200" b="1" dirty="0">
              <a:solidFill>
                <a:schemeClr val="accent5">
                  <a:lumMod val="50000"/>
                </a:schemeClr>
              </a:solidFill>
              <a:latin typeface="Arial" panose="020B0604020202020204" pitchFamily="34" charset="0"/>
              <a:cs typeface="Arial" panose="020B0604020202020204" pitchFamily="34" charset="0"/>
            </a:endParaRPr>
          </a:p>
          <a:p>
            <a:r>
              <a:rPr lang="en-GB" sz="2200" b="1" dirty="0">
                <a:solidFill>
                  <a:schemeClr val="accent5">
                    <a:lumMod val="50000"/>
                  </a:schemeClr>
                </a:solidFill>
                <a:latin typeface="Arial"/>
                <a:cs typeface="Arial"/>
              </a:rPr>
              <a:t>6. How easy/difficult or interesting/useful did you find this lesson?</a:t>
            </a:r>
            <a:endParaRPr lang="en-GB" sz="2200" b="1" dirty="0">
              <a:solidFill>
                <a:schemeClr val="accent5">
                  <a:lumMod val="50000"/>
                </a:schemeClr>
              </a:solidFill>
              <a:latin typeface="Arial" panose="020B0604020202020204" pitchFamily="34" charset="0"/>
              <a:cs typeface="Arial" panose="020B0604020202020204" pitchFamily="34" charset="0"/>
            </a:endParaRPr>
          </a:p>
        </p:txBody>
      </p:sp>
      <mc:AlternateContent xmlns:mc="http://schemas.openxmlformats.org/markup-compatibility/2006">
        <mc:Choice xmlns:am3d="http://schemas.microsoft.com/office/drawing/2017/model3d" Requires="am3d">
          <p:graphicFrame>
            <p:nvGraphicFramePr>
              <p:cNvPr id="3" name="3D Model 2" descr="Die 6-Sided 16 mm">
                <a:extLst>
                  <a:ext uri="{FF2B5EF4-FFF2-40B4-BE49-F238E27FC236}">
                    <a16:creationId xmlns:a16="http://schemas.microsoft.com/office/drawing/2014/main" id="{19D2C1C7-2D20-9AD5-0BCC-BAA101A9AA4D}"/>
                  </a:ext>
                </a:extLst>
              </p:cNvPr>
              <p:cNvGraphicFramePr>
                <a:graphicFrameLocks noChangeAspect="1"/>
              </p:cNvGraphicFramePr>
              <p:nvPr>
                <p:extLst>
                  <p:ext uri="{D42A27DB-BD31-4B8C-83A1-F6EECF244321}">
                    <p14:modId xmlns:p14="http://schemas.microsoft.com/office/powerpoint/2010/main" val="3964156365"/>
                  </p:ext>
                </p:extLst>
              </p:nvPr>
            </p:nvGraphicFramePr>
            <p:xfrm>
              <a:off x="8605150" y="2491676"/>
              <a:ext cx="3318138" cy="3337153"/>
            </p:xfrm>
            <a:graphic>
              <a:graphicData uri="http://schemas.microsoft.com/office/drawing/2017/model3d">
                <am3d:model3d r:embed="rId4">
                  <am3d:spPr>
                    <a:xfrm>
                      <a:off x="0" y="0"/>
                      <a:ext cx="3318138" cy="3337153"/>
                    </a:xfrm>
                    <a:prstGeom prst="rect">
                      <a:avLst/>
                    </a:prstGeom>
                  </am3d:spPr>
                  <am3d:camera>
                    <am3d:pos x="0" y="0" z="81469193"/>
                    <am3d:up dx="0" dy="36000000" dz="0"/>
                    <am3d:lookAt x="0" y="0" z="0"/>
                    <am3d:perspective fov="2700000"/>
                  </am3d:camera>
                  <am3d:trans>
                    <am3d:meterPerModelUnit n="6265663" d="1000000"/>
                    <am3d:preTrans dx="-34" dy="-17999946" dz="55"/>
                    <am3d:scale>
                      <am3d:sx n="1000000" d="1000000"/>
                      <am3d:sy n="1000000" d="1000000"/>
                      <am3d:sz n="1000000" d="1000000"/>
                    </am3d:scale>
                    <am3d:rot ax="8573962" ay="-4843869" az="2204413"/>
                    <am3d:postTrans dx="0" dy="0" dz="0"/>
                  </am3d:trans>
                  <am3d:raster rName="Office3DRenderer" rVer="16.0.8326">
                    <am3d:blip r:embed="rId5"/>
                  </am3d:raster>
                  <am3d:objViewport viewportSz="4440030"/>
                  <am3d:ambientLight>
                    <am3d:clr>
                      <a:scrgbClr r="50000" g="50000" b="50000"/>
                    </am3d:clr>
                    <am3d:illuminance n="500000" d="1000000"/>
                  </am3d:ambientLight>
                  <am3d:ptLight rad="0">
                    <am3d:clr>
                      <a:scrgbClr r="100000" g="75000" b="50000"/>
                    </am3d:clr>
                    <am3d:intensity n="9765625" d="1000000"/>
                    <am3d:pos x="21959998" y="70920001" z="16344003"/>
                  </am3d:ptLight>
                  <am3d:ptLight rad="0">
                    <am3d:clr>
                      <a:scrgbClr r="40000" g="60000" b="95000"/>
                    </am3d:clr>
                    <am3d:intensity n="12250000" d="1000000"/>
                    <am3d:pos x="-37964106" y="51130435" z="57631972"/>
                  </am3d:ptLight>
                  <am3d:ptLight rad="0">
                    <am3d:clr>
                      <a:scrgbClr r="86837" g="72700" b="100000"/>
                    </am3d:clr>
                    <am3d:intensity n="3125000" d="1000000"/>
                    <am3d:pos x="-37739122" y="58056624" z="-34769649"/>
                  </am3d:ptLight>
                </am3d:model3d>
              </a:graphicData>
            </a:graphic>
          </p:graphicFrame>
        </mc:Choice>
        <mc:Fallback>
          <p:pic>
            <p:nvPicPr>
              <p:cNvPr id="3" name="3D Model 2" descr="Die 6-Sided 16 mm">
                <a:extLst>
                  <a:ext uri="{FF2B5EF4-FFF2-40B4-BE49-F238E27FC236}">
                    <a16:creationId xmlns:a16="http://schemas.microsoft.com/office/drawing/2014/main" id="{19D2C1C7-2D20-9AD5-0BCC-BAA101A9AA4D}"/>
                  </a:ext>
                </a:extLst>
              </p:cNvPr>
              <p:cNvPicPr>
                <a:picLocks noGrp="1" noRot="1" noChangeAspect="1" noMove="1" noResize="1" noEditPoints="1" noAdjustHandles="1" noChangeArrowheads="1" noChangeShapeType="1" noCrop="1"/>
              </p:cNvPicPr>
              <p:nvPr/>
            </p:nvPicPr>
            <p:blipFill>
              <a:blip r:embed="rId5"/>
              <a:stretch>
                <a:fillRect/>
              </a:stretch>
            </p:blipFill>
            <p:spPr>
              <a:xfrm>
                <a:off x="8605150" y="2491676"/>
                <a:ext cx="3318138" cy="3337153"/>
              </a:xfrm>
              <a:prstGeom prst="rect">
                <a:avLst/>
              </a:prstGeom>
            </p:spPr>
          </p:pic>
        </mc:Fallback>
      </mc:AlternateContent>
    </p:spTree>
    <p:extLst>
      <p:ext uri="{BB962C8B-B14F-4D97-AF65-F5344CB8AC3E}">
        <p14:creationId xmlns:p14="http://schemas.microsoft.com/office/powerpoint/2010/main" val="2620929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mph" presetSubtype="128" fill="hold" nodeType="clickEffect">
                                  <p:stCondLst>
                                    <p:cond delay="0"/>
                                  </p:stCondLst>
                                  <p:childTnLst>
                                    <p:animRot by="5400000">
                                      <p:cBhvr>
                                        <p:cTn id="6" dur="2000" fill="hold"/>
                                        <p:tgtEl>
                                          <p:spTgt spid="3"/>
                                        </p:tgtEl>
                                        <p:attrNameLst>
                                          <p:attrName>3d.view.rotation.y</p:attrName>
                                        </p:attrNameLst>
                                      </p:cBhvr>
                                    </p:animRot>
                                  </p:childTnLst>
                                </p:cTn>
                              </p:par>
                            </p:childTnLst>
                          </p:cTn>
                        </p:par>
                      </p:childTnLst>
                    </p:cTn>
                  </p:par>
                  <p:par>
                    <p:cTn id="7" fill="hold">
                      <p:stCondLst>
                        <p:cond delay="indefinite"/>
                      </p:stCondLst>
                      <p:childTnLst>
                        <p:par>
                          <p:cTn id="8" fill="hold">
                            <p:stCondLst>
                              <p:cond delay="0"/>
                            </p:stCondLst>
                            <p:childTnLst>
                              <p:par>
                                <p:cTn id="9" presetID="37" presetClass="emph" presetSubtype="2" fill="hold" nodeType="clickEffect">
                                  <p:stCondLst>
                                    <p:cond delay="0"/>
                                  </p:stCondLst>
                                  <p:childTnLst>
                                    <p:animRot by="5400000">
                                      <p:cBhvr>
                                        <p:cTn id="10" dur="2000" fill="hold"/>
                                        <p:tgtEl>
                                          <p:spTgt spid="3"/>
                                        </p:tgtEl>
                                        <p:attrNameLst>
                                          <p:attrName>3d.object.rotation.y</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7" presetClass="emph" presetSubtype="2" fill="hold" nodeType="clickEffect">
                                  <p:stCondLst>
                                    <p:cond delay="0"/>
                                  </p:stCondLst>
                                  <p:childTnLst>
                                    <p:animRot by="21600000">
                                      <p:cBhvr>
                                        <p:cTn id="14" dur="2000" fill="hold"/>
                                        <p:tgtEl>
                                          <p:spTgt spid="3"/>
                                        </p:tgtEl>
                                        <p:attrNameLst>
                                          <p:attrName>3d.object.rotation.y</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7" presetClass="emph" presetSubtype="4" fill="hold" nodeType="clickEffect">
                                  <p:stCondLst>
                                    <p:cond delay="0"/>
                                  </p:stCondLst>
                                  <p:childTnLst>
                                    <p:animRot by="-10800000">
                                      <p:cBhvr>
                                        <p:cTn id="18" dur="2000" fill="hold"/>
                                        <p:tgtEl>
                                          <p:spTgt spid="3"/>
                                        </p:tgtEl>
                                        <p:attrNameLst>
                                          <p:attrName>3d.object.rotation.y</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7" presetClass="emph" presetSubtype="1024" fill="hold" nodeType="clickEffect">
                                  <p:stCondLst>
                                    <p:cond delay="0"/>
                                  </p:stCondLst>
                                  <p:childTnLst>
                                    <p:animRot by="5400000">
                                      <p:cBhvr>
                                        <p:cTn id="22" dur="2000" fill="hold"/>
                                        <p:tgtEl>
                                          <p:spTgt spid="3"/>
                                        </p:tgtEl>
                                        <p:attrNameLst>
                                          <p:attrName>3d.view.rotation.x</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9140D3F7-5D70-3245-AC03-F79D7D6407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EAB903E3-6A59-7FC9-4BAD-D3D5760CAD32}"/>
              </a:ext>
            </a:extLst>
          </p:cNvPr>
          <p:cNvPicPr>
            <a:picLocks noChangeAspect="1"/>
          </p:cNvPicPr>
          <p:nvPr/>
        </p:nvPicPr>
        <p:blipFill>
          <a:blip r:embed="rId3"/>
          <a:stretch>
            <a:fillRect/>
          </a:stretch>
        </p:blipFill>
        <p:spPr>
          <a:xfrm>
            <a:off x="9035161" y="372855"/>
            <a:ext cx="2780458" cy="507636"/>
          </a:xfrm>
          <a:prstGeom prst="rect">
            <a:avLst/>
          </a:prstGeom>
        </p:spPr>
      </p:pic>
      <p:sp>
        <p:nvSpPr>
          <p:cNvPr id="2" name="Oval 1">
            <a:extLst>
              <a:ext uri="{FF2B5EF4-FFF2-40B4-BE49-F238E27FC236}">
                <a16:creationId xmlns:a16="http://schemas.microsoft.com/office/drawing/2014/main" id="{D41C492D-985B-694D-2636-71C7DDFE3C2C}"/>
              </a:ext>
            </a:extLst>
          </p:cNvPr>
          <p:cNvSpPr/>
          <p:nvPr/>
        </p:nvSpPr>
        <p:spPr>
          <a:xfrm>
            <a:off x="854439" y="1861275"/>
            <a:ext cx="4607538" cy="4422102"/>
          </a:xfrm>
          <a:prstGeom prst="ellipse">
            <a:avLst/>
          </a:prstGeom>
          <a:noFill/>
          <a:ln w="76200">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Oval 2">
            <a:extLst>
              <a:ext uri="{FF2B5EF4-FFF2-40B4-BE49-F238E27FC236}">
                <a16:creationId xmlns:a16="http://schemas.microsoft.com/office/drawing/2014/main" id="{0FB0D9CA-DBF4-BC81-D497-CE03E006AAE7}"/>
              </a:ext>
            </a:extLst>
          </p:cNvPr>
          <p:cNvSpPr/>
          <p:nvPr/>
        </p:nvSpPr>
        <p:spPr>
          <a:xfrm>
            <a:off x="6208425" y="1861275"/>
            <a:ext cx="4607537" cy="4422102"/>
          </a:xfrm>
          <a:prstGeom prst="ellipse">
            <a:avLst/>
          </a:prstGeom>
          <a:noFill/>
          <a:ln w="76200">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244345C7-B386-5B29-93CB-F7F406278827}"/>
              </a:ext>
            </a:extLst>
          </p:cNvPr>
          <p:cNvSpPr txBox="1"/>
          <p:nvPr/>
        </p:nvSpPr>
        <p:spPr>
          <a:xfrm>
            <a:off x="1228079" y="1109273"/>
            <a:ext cx="10794032" cy="523220"/>
          </a:xfrm>
          <a:prstGeom prst="rect">
            <a:avLst/>
          </a:prstGeom>
          <a:noFill/>
        </p:spPr>
        <p:txBody>
          <a:bodyPr wrap="square" rtlCol="0">
            <a:spAutoFit/>
          </a:bodyPr>
          <a:lstStyle/>
          <a:p>
            <a:r>
              <a:rPr lang="en-GB" sz="2800" b="1" dirty="0"/>
              <a:t>When _______________________, I feel ________________________.</a:t>
            </a:r>
          </a:p>
        </p:txBody>
      </p:sp>
      <p:sp>
        <p:nvSpPr>
          <p:cNvPr id="7" name="TextBox 6">
            <a:extLst>
              <a:ext uri="{FF2B5EF4-FFF2-40B4-BE49-F238E27FC236}">
                <a16:creationId xmlns:a16="http://schemas.microsoft.com/office/drawing/2014/main" id="{927A1FCE-855B-40B5-FBF7-A9208A0A668A}"/>
              </a:ext>
            </a:extLst>
          </p:cNvPr>
          <p:cNvSpPr txBox="1"/>
          <p:nvPr/>
        </p:nvSpPr>
        <p:spPr>
          <a:xfrm>
            <a:off x="6433425" y="2896414"/>
            <a:ext cx="4286626" cy="2120581"/>
          </a:xfrm>
          <a:prstGeom prst="rect">
            <a:avLst/>
          </a:prstGeom>
          <a:noFill/>
        </p:spPr>
        <p:txBody>
          <a:bodyPr wrap="square" lIns="91440" tIns="45720" rIns="91440" bIns="45720" rtlCol="0" anchor="t">
            <a:spAutoFit/>
          </a:bodyPr>
          <a:lstStyle/>
          <a:p>
            <a:pPr>
              <a:lnSpc>
                <a:spcPct val="115000"/>
              </a:lnSpc>
              <a:spcAft>
                <a:spcPts val="1000"/>
              </a:spcAft>
            </a:pPr>
            <a:r>
              <a:rPr lang="en-GB" sz="2400" dirty="0">
                <a:solidFill>
                  <a:srgbClr val="000000"/>
                </a:solidFill>
                <a:latin typeface="Arial"/>
                <a:ea typeface="Arial" panose="020B0604020202020204" pitchFamily="34" charset="0"/>
                <a:cs typeface="Arial"/>
              </a:rPr>
              <a:t> </a:t>
            </a:r>
            <a:r>
              <a:rPr lang="en-GB" sz="2400" dirty="0">
                <a:solidFill>
                  <a:srgbClr val="000000"/>
                </a:solidFill>
                <a:effectLst/>
                <a:latin typeface="Arial"/>
                <a:ea typeface="Arial" panose="020B0604020202020204" pitchFamily="34" charset="0"/>
                <a:cs typeface="Arial"/>
              </a:rPr>
              <a:t>excited      happy     </a:t>
            </a:r>
            <a:endParaRPr lang="en-GB" sz="2400" dirty="0">
              <a:effectLst/>
              <a:latin typeface="Arial"/>
              <a:ea typeface="Arial" panose="020B0604020202020204" pitchFamily="34" charset="0"/>
              <a:cs typeface="Arial"/>
            </a:endParaRPr>
          </a:p>
          <a:p>
            <a:pPr>
              <a:lnSpc>
                <a:spcPct val="115000"/>
              </a:lnSpc>
              <a:spcAft>
                <a:spcPts val="1000"/>
              </a:spcAft>
            </a:pPr>
            <a:r>
              <a:rPr lang="en-GB" sz="2400" dirty="0">
                <a:solidFill>
                  <a:srgbClr val="000000"/>
                </a:solidFill>
                <a:effectLst/>
                <a:latin typeface="Arial" panose="020B0604020202020204" pitchFamily="34" charset="0"/>
                <a:ea typeface="Arial" panose="020B0604020202020204" pitchFamily="34" charset="0"/>
              </a:rPr>
              <a:t>nervous     stressed      proud</a:t>
            </a:r>
            <a:endParaRPr lang="en-GB" sz="2400" dirty="0">
              <a:effectLst/>
              <a:latin typeface="Arial" panose="020B0604020202020204" pitchFamily="34" charset="0"/>
              <a:ea typeface="Arial" panose="020B0604020202020204" pitchFamily="34" charset="0"/>
            </a:endParaRPr>
          </a:p>
          <a:p>
            <a:pPr>
              <a:lnSpc>
                <a:spcPct val="115000"/>
              </a:lnSpc>
              <a:spcAft>
                <a:spcPts val="1000"/>
              </a:spcAft>
            </a:pPr>
            <a:r>
              <a:rPr lang="en-GB" sz="2400" dirty="0">
                <a:solidFill>
                  <a:srgbClr val="000000"/>
                </a:solidFill>
                <a:effectLst/>
                <a:latin typeface="Arial" panose="020B0604020202020204" pitchFamily="34" charset="0"/>
                <a:ea typeface="Arial" panose="020B0604020202020204" pitchFamily="34" charset="0"/>
              </a:rPr>
              <a:t>lonely        confused      tired</a:t>
            </a:r>
            <a:endParaRPr lang="en-GB" sz="2400" dirty="0">
              <a:effectLst/>
              <a:latin typeface="Arial" panose="020B0604020202020204" pitchFamily="34" charset="0"/>
              <a:ea typeface="Arial" panose="020B0604020202020204" pitchFamily="34" charset="0"/>
            </a:endParaRPr>
          </a:p>
          <a:p>
            <a:r>
              <a:rPr lang="en-GB" sz="2400" dirty="0">
                <a:latin typeface="Arial"/>
                <a:cs typeface="Arial"/>
              </a:rPr>
              <a:t> embarrassed</a:t>
            </a:r>
          </a:p>
        </p:txBody>
      </p:sp>
      <p:sp>
        <p:nvSpPr>
          <p:cNvPr id="8" name="TextBox 7">
            <a:extLst>
              <a:ext uri="{FF2B5EF4-FFF2-40B4-BE49-F238E27FC236}">
                <a16:creationId xmlns:a16="http://schemas.microsoft.com/office/drawing/2014/main" id="{2D883ACC-47CD-182D-8E8E-0F2DD9178D66}"/>
              </a:ext>
            </a:extLst>
          </p:cNvPr>
          <p:cNvSpPr txBox="1"/>
          <p:nvPr/>
        </p:nvSpPr>
        <p:spPr>
          <a:xfrm>
            <a:off x="673443" y="2896414"/>
            <a:ext cx="4898727" cy="2621230"/>
          </a:xfrm>
          <a:prstGeom prst="rect">
            <a:avLst/>
          </a:prstGeom>
          <a:noFill/>
        </p:spPr>
        <p:txBody>
          <a:bodyPr wrap="square" lIns="91440" tIns="45720" rIns="91440" bIns="45720" rtlCol="0" anchor="t">
            <a:spAutoFit/>
          </a:bodyPr>
          <a:lstStyle/>
          <a:p>
            <a:pPr algn="ctr">
              <a:lnSpc>
                <a:spcPct val="115000"/>
              </a:lnSpc>
              <a:spcAft>
                <a:spcPts val="1000"/>
              </a:spcAft>
            </a:pPr>
            <a:r>
              <a:rPr lang="en-GB" sz="2400" dirty="0">
                <a:solidFill>
                  <a:srgbClr val="7030A0"/>
                </a:solidFill>
                <a:effectLst/>
                <a:latin typeface="Arial"/>
                <a:ea typeface="Arial" panose="020B0604020202020204" pitchFamily="34" charset="0"/>
                <a:cs typeface="Arial"/>
              </a:rPr>
              <a:t>I don't know what to do</a:t>
            </a:r>
            <a:br>
              <a:rPr lang="en-GB" sz="2400" dirty="0">
                <a:effectLst/>
                <a:latin typeface="Arial" panose="020B0604020202020204" pitchFamily="34" charset="0"/>
                <a:ea typeface="Arial" panose="020B0604020202020204" pitchFamily="34" charset="0"/>
              </a:rPr>
            </a:br>
            <a:r>
              <a:rPr lang="en-GB" sz="2400" dirty="0">
                <a:solidFill>
                  <a:srgbClr val="000000"/>
                </a:solidFill>
                <a:latin typeface="Arial"/>
                <a:ea typeface="Arial" panose="020B0604020202020204" pitchFamily="34" charset="0"/>
                <a:cs typeface="Arial"/>
              </a:rPr>
              <a:t>my</a:t>
            </a:r>
            <a:r>
              <a:rPr lang="en-GB" sz="2400" dirty="0">
                <a:solidFill>
                  <a:srgbClr val="000000"/>
                </a:solidFill>
                <a:effectLst/>
                <a:latin typeface="Arial"/>
                <a:ea typeface="Arial" panose="020B0604020202020204" pitchFamily="34" charset="0"/>
                <a:cs typeface="Arial"/>
              </a:rPr>
              <a:t> teacher says I did well</a:t>
            </a:r>
            <a:br>
              <a:rPr lang="en-GB" sz="2400" dirty="0">
                <a:effectLst/>
                <a:latin typeface="Arial" panose="020B0604020202020204" pitchFamily="34" charset="0"/>
                <a:ea typeface="Arial" panose="020B0604020202020204" pitchFamily="34" charset="0"/>
              </a:rPr>
            </a:br>
            <a:r>
              <a:rPr lang="en-GB" sz="2400" dirty="0">
                <a:solidFill>
                  <a:srgbClr val="7030A0"/>
                </a:solidFill>
                <a:effectLst/>
                <a:latin typeface="Arial"/>
                <a:ea typeface="Arial" panose="020B0604020202020204" pitchFamily="34" charset="0"/>
                <a:cs typeface="Arial"/>
              </a:rPr>
              <a:t>I know the answer to a question</a:t>
            </a:r>
            <a:br>
              <a:rPr lang="en-GB" sz="2400" dirty="0">
                <a:effectLst/>
                <a:latin typeface="Arial" panose="020B0604020202020204" pitchFamily="34" charset="0"/>
                <a:ea typeface="Arial" panose="020B0604020202020204" pitchFamily="34" charset="0"/>
              </a:rPr>
            </a:br>
            <a:r>
              <a:rPr lang="en-GB" sz="2400" dirty="0">
                <a:solidFill>
                  <a:srgbClr val="000000"/>
                </a:solidFill>
                <a:effectLst/>
                <a:latin typeface="Arial"/>
                <a:ea typeface="Arial" panose="020B0604020202020204" pitchFamily="34" charset="0"/>
                <a:cs typeface="Arial"/>
              </a:rPr>
              <a:t> I have an exam</a:t>
            </a:r>
            <a:br>
              <a:rPr lang="en-GB" sz="2400" dirty="0">
                <a:effectLst/>
                <a:latin typeface="Arial" panose="020B0604020202020204" pitchFamily="34" charset="0"/>
                <a:ea typeface="Arial" panose="020B0604020202020204" pitchFamily="34" charset="0"/>
              </a:rPr>
            </a:br>
            <a:r>
              <a:rPr lang="en-GB" sz="2400" dirty="0">
                <a:solidFill>
                  <a:srgbClr val="7030A0"/>
                </a:solidFill>
                <a:latin typeface="Arial"/>
                <a:ea typeface="Arial" panose="020B0604020202020204" pitchFamily="34" charset="0"/>
                <a:cs typeface="Arial"/>
              </a:rPr>
              <a:t>my</a:t>
            </a:r>
            <a:r>
              <a:rPr lang="en-GB" sz="2400" dirty="0">
                <a:solidFill>
                  <a:srgbClr val="7030A0"/>
                </a:solidFill>
                <a:effectLst/>
                <a:latin typeface="Arial"/>
                <a:ea typeface="Arial" panose="020B0604020202020204" pitchFamily="34" charset="0"/>
                <a:cs typeface="Arial"/>
              </a:rPr>
              <a:t> friends are not at school</a:t>
            </a:r>
          </a:p>
        </p:txBody>
      </p:sp>
      <p:sp>
        <p:nvSpPr>
          <p:cNvPr id="9" name="TextBox 8">
            <a:extLst>
              <a:ext uri="{FF2B5EF4-FFF2-40B4-BE49-F238E27FC236}">
                <a16:creationId xmlns:a16="http://schemas.microsoft.com/office/drawing/2014/main" id="{6CDF6DFB-4054-6EA5-EBF6-7448D993DFD9}"/>
              </a:ext>
            </a:extLst>
          </p:cNvPr>
          <p:cNvSpPr txBox="1"/>
          <p:nvPr/>
        </p:nvSpPr>
        <p:spPr>
          <a:xfrm>
            <a:off x="2443397" y="1012715"/>
            <a:ext cx="3477718" cy="461665"/>
          </a:xfrm>
          <a:prstGeom prst="rect">
            <a:avLst/>
          </a:prstGeom>
          <a:noFill/>
        </p:spPr>
        <p:txBody>
          <a:bodyPr wrap="square" rtlCol="0">
            <a:spAutoFit/>
          </a:bodyPr>
          <a:lstStyle/>
          <a:p>
            <a:r>
              <a:rPr lang="en-GB" sz="2400" dirty="0">
                <a:solidFill>
                  <a:schemeClr val="accent5">
                    <a:lumMod val="50000"/>
                  </a:schemeClr>
                </a:solidFill>
                <a:effectLst/>
                <a:latin typeface="Arial" panose="020B0604020202020204" pitchFamily="34" charset="0"/>
                <a:ea typeface="Arial" panose="020B0604020202020204" pitchFamily="34" charset="0"/>
              </a:rPr>
              <a:t>I don't know what to do</a:t>
            </a:r>
            <a:endParaRPr lang="en-GB" sz="2400" dirty="0">
              <a:solidFill>
                <a:schemeClr val="accent5">
                  <a:lumMod val="50000"/>
                </a:schemeClr>
              </a:solidFill>
            </a:endParaRPr>
          </a:p>
        </p:txBody>
      </p:sp>
      <p:sp>
        <p:nvSpPr>
          <p:cNvPr id="10" name="TextBox 9">
            <a:extLst>
              <a:ext uri="{FF2B5EF4-FFF2-40B4-BE49-F238E27FC236}">
                <a16:creationId xmlns:a16="http://schemas.microsoft.com/office/drawing/2014/main" id="{C986D580-EEBD-67E4-F03F-4D0B4D172A74}"/>
              </a:ext>
            </a:extLst>
          </p:cNvPr>
          <p:cNvSpPr txBox="1"/>
          <p:nvPr/>
        </p:nvSpPr>
        <p:spPr>
          <a:xfrm>
            <a:off x="7391529" y="1012714"/>
            <a:ext cx="1281120" cy="461665"/>
          </a:xfrm>
          <a:prstGeom prst="rect">
            <a:avLst/>
          </a:prstGeom>
          <a:noFill/>
        </p:spPr>
        <p:txBody>
          <a:bodyPr wrap="none" rtlCol="0">
            <a:spAutoFit/>
          </a:bodyPr>
          <a:lstStyle/>
          <a:p>
            <a:r>
              <a:rPr lang="en-GB" sz="2400" dirty="0">
                <a:solidFill>
                  <a:schemeClr val="accent5">
                    <a:lumMod val="50000"/>
                  </a:schemeClr>
                </a:solidFill>
                <a:effectLst/>
                <a:latin typeface="Arial" panose="020B0604020202020204" pitchFamily="34" charset="0"/>
                <a:ea typeface="Arial" panose="020B0604020202020204" pitchFamily="34" charset="0"/>
              </a:rPr>
              <a:t>nervous</a:t>
            </a:r>
          </a:p>
        </p:txBody>
      </p:sp>
    </p:spTree>
    <p:extLst>
      <p:ext uri="{BB962C8B-B14F-4D97-AF65-F5344CB8AC3E}">
        <p14:creationId xmlns:p14="http://schemas.microsoft.com/office/powerpoint/2010/main" val="392157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EC437-CF04-E34B-9929-B2F391DEDCD5}"/>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0D934ED2-6266-6C2E-1F99-0315B151D2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5A1C60D5-4488-13FE-773E-50A5BB09C157}"/>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0DD5FA8E-BEF0-7058-3EA3-CCC078F9E4D9}"/>
              </a:ext>
            </a:extLst>
          </p:cNvPr>
          <p:cNvSpPr txBox="1"/>
          <p:nvPr/>
        </p:nvSpPr>
        <p:spPr>
          <a:xfrm>
            <a:off x="127825" y="847498"/>
            <a:ext cx="12418942" cy="830997"/>
          </a:xfrm>
          <a:prstGeom prst="rect">
            <a:avLst/>
          </a:prstGeom>
          <a:noFill/>
        </p:spPr>
        <p:txBody>
          <a:bodyPr wrap="square" rtlCol="0">
            <a:spAutoFit/>
          </a:bodyPr>
          <a:lstStyle/>
          <a:p>
            <a:r>
              <a:rPr lang="en-GB" sz="2400" b="1" dirty="0">
                <a:solidFill>
                  <a:schemeClr val="accent5">
                    <a:lumMod val="75000"/>
                  </a:schemeClr>
                </a:solidFill>
                <a:latin typeface="Arial" panose="020B0604020202020204" pitchFamily="34" charset="0"/>
                <a:cs typeface="Arial" panose="020B0604020202020204" pitchFamily="34" charset="0"/>
              </a:rPr>
              <a:t>Task 2: </a:t>
            </a:r>
            <a:r>
              <a:rPr lang="en-GB" sz="2400" b="1" dirty="0">
                <a:latin typeface="Arial" panose="020B0604020202020204" pitchFamily="34" charset="0"/>
                <a:cs typeface="Arial" panose="020B0604020202020204" pitchFamily="34" charset="0"/>
              </a:rPr>
              <a:t>Read what these students say about challenges that they have at school. Match the word or phrase in bold in Column A with the meaning in Column B. </a:t>
            </a:r>
            <a:endParaRPr lang="en-PT" sz="24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49D29CF8-09A6-02D4-872C-DAFDC3374E8F}"/>
              </a:ext>
            </a:extLst>
          </p:cNvPr>
          <p:cNvGraphicFramePr>
            <a:graphicFrameLocks noGrp="1"/>
          </p:cNvGraphicFramePr>
          <p:nvPr>
            <p:extLst>
              <p:ext uri="{D42A27DB-BD31-4B8C-83A1-F6EECF244321}">
                <p14:modId xmlns:p14="http://schemas.microsoft.com/office/powerpoint/2010/main" val="2918286250"/>
              </p:ext>
            </p:extLst>
          </p:nvPr>
        </p:nvGraphicFramePr>
        <p:xfrm>
          <a:off x="576289" y="1840793"/>
          <a:ext cx="11039422" cy="4626606"/>
        </p:xfrm>
        <a:graphic>
          <a:graphicData uri="http://schemas.openxmlformats.org/drawingml/2006/table">
            <a:tbl>
              <a:tblPr firstRow="1" bandRow="1">
                <a:tableStyleId>{7DF18680-E054-41AD-8BC1-D1AEF772440D}</a:tableStyleId>
              </a:tblPr>
              <a:tblGrid>
                <a:gridCol w="5519711">
                  <a:extLst>
                    <a:ext uri="{9D8B030D-6E8A-4147-A177-3AD203B41FA5}">
                      <a16:colId xmlns:a16="http://schemas.microsoft.com/office/drawing/2014/main" val="2426359437"/>
                    </a:ext>
                  </a:extLst>
                </a:gridCol>
                <a:gridCol w="5519711">
                  <a:extLst>
                    <a:ext uri="{9D8B030D-6E8A-4147-A177-3AD203B41FA5}">
                      <a16:colId xmlns:a16="http://schemas.microsoft.com/office/drawing/2014/main" val="1862939593"/>
                    </a:ext>
                  </a:extLst>
                </a:gridCol>
              </a:tblGrid>
              <a:tr h="603246">
                <a:tc>
                  <a:txBody>
                    <a:bodyPr/>
                    <a:lstStyle/>
                    <a:p>
                      <a:pPr algn="ctr"/>
                      <a:r>
                        <a:rPr lang="en-GB" sz="3200" dirty="0"/>
                        <a:t>A</a:t>
                      </a:r>
                    </a:p>
                  </a:txBody>
                  <a:tcPr/>
                </a:tc>
                <a:tc>
                  <a:txBody>
                    <a:bodyPr/>
                    <a:lstStyle/>
                    <a:p>
                      <a:pPr algn="ctr"/>
                      <a:r>
                        <a:rPr lang="en-GB" sz="3200" dirty="0"/>
                        <a:t>B</a:t>
                      </a:r>
                    </a:p>
                  </a:txBody>
                  <a:tcPr/>
                </a:tc>
                <a:extLst>
                  <a:ext uri="{0D108BD9-81ED-4DB2-BD59-A6C34878D82A}">
                    <a16:rowId xmlns:a16="http://schemas.microsoft.com/office/drawing/2014/main" val="1802691796"/>
                  </a:ext>
                </a:extLst>
              </a:tr>
              <a:tr h="860408">
                <a:tc>
                  <a:txBody>
                    <a:bodyPr/>
                    <a:lstStyle/>
                    <a:p>
                      <a:r>
                        <a:rPr lang="en-GB" sz="2000" b="1" kern="1200" dirty="0">
                          <a:solidFill>
                            <a:schemeClr val="dk1"/>
                          </a:solidFill>
                          <a:effectLst/>
                          <a:latin typeface="Arial" panose="020B0604020202020204" pitchFamily="34" charset="0"/>
                          <a:ea typeface="+mn-ea"/>
                          <a:cs typeface="Arial" panose="020B0604020202020204" pitchFamily="34" charset="0"/>
                        </a:rPr>
                        <a:t>1) Ali </a:t>
                      </a:r>
                      <a:r>
                        <a:rPr lang="en-GB" sz="2000" b="0" kern="1200" dirty="0">
                          <a:solidFill>
                            <a:schemeClr val="dk1"/>
                          </a:solidFill>
                          <a:effectLst/>
                          <a:latin typeface="Arial" panose="020B0604020202020204" pitchFamily="34" charset="0"/>
                          <a:ea typeface="+mn-ea"/>
                          <a:cs typeface="Arial" panose="020B0604020202020204" pitchFamily="34" charset="0"/>
                        </a:rPr>
                        <a:t>–</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kern="1200" dirty="0">
                          <a:solidFill>
                            <a:schemeClr val="dk1"/>
                          </a:solidFill>
                          <a:effectLst/>
                          <a:latin typeface="Arial" panose="020B0604020202020204" pitchFamily="34" charset="0"/>
                          <a:ea typeface="+mn-ea"/>
                          <a:cs typeface="Arial" panose="020B0604020202020204" pitchFamily="34" charset="0"/>
                        </a:rPr>
                        <a:t>'When I can't understand what to do in class, I get really </a:t>
                      </a:r>
                      <a:r>
                        <a:rPr lang="en-GB" sz="2000" b="1" kern="1200" dirty="0">
                          <a:solidFill>
                            <a:schemeClr val="dk1"/>
                          </a:solidFill>
                          <a:effectLst/>
                          <a:latin typeface="Arial" panose="020B0604020202020204" pitchFamily="34" charset="0"/>
                          <a:ea typeface="+mn-ea"/>
                          <a:cs typeface="Arial" panose="020B0604020202020204" pitchFamily="34" charset="0"/>
                        </a:rPr>
                        <a:t>frustrated</a:t>
                      </a:r>
                      <a:r>
                        <a:rPr lang="en-GB" sz="2000" b="0" kern="1200" dirty="0">
                          <a:solidFill>
                            <a:schemeClr val="dk1"/>
                          </a:solidFill>
                          <a:effectLst/>
                          <a:latin typeface="Arial" panose="020B0604020202020204" pitchFamily="34" charset="0"/>
                          <a:ea typeface="+mn-ea"/>
                          <a:cs typeface="Arial" panose="020B0604020202020204" pitchFamily="34" charset="0"/>
                        </a:rPr>
                        <a:t>.</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kern="1200" dirty="0">
                          <a:solidFill>
                            <a:schemeClr val="dk1"/>
                          </a:solidFill>
                          <a:effectLst/>
                          <a:latin typeface="Arial" panose="020B0604020202020204" pitchFamily="34" charset="0"/>
                          <a:ea typeface="+mn-ea"/>
                          <a:cs typeface="Arial" panose="020B0604020202020204" pitchFamily="34" charset="0"/>
                        </a:rPr>
                        <a:t>Sometimes, I feel like crying or shouting!' </a:t>
                      </a:r>
                      <a:endParaRPr lang="en-GB" sz="2000" dirty="0">
                        <a:latin typeface="Arial" panose="020B0604020202020204" pitchFamily="34" charset="0"/>
                        <a:cs typeface="Arial" panose="020B0604020202020204" pitchFamily="34" charset="0"/>
                      </a:endParaRPr>
                    </a:p>
                  </a:txBody>
                  <a:tcPr/>
                </a:tc>
                <a:tc>
                  <a:txBody>
                    <a:bodyPr/>
                    <a:lstStyle/>
                    <a:p>
                      <a:r>
                        <a:rPr lang="en-GB" sz="2000" kern="1200" dirty="0">
                          <a:solidFill>
                            <a:schemeClr val="dk1"/>
                          </a:solidFill>
                          <a:effectLst/>
                          <a:latin typeface="Arial" panose="020B0604020202020204" pitchFamily="34" charset="0"/>
                          <a:ea typeface="+mn-ea"/>
                          <a:cs typeface="Arial" panose="020B0604020202020204" pitchFamily="34" charset="0"/>
                        </a:rPr>
                        <a:t>a) unable to be still or relax because you are bored or nervous</a:t>
                      </a:r>
                      <a:endParaRPr lang="en-GB"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33119663"/>
                  </a:ext>
                </a:extLst>
              </a:tr>
              <a:tr h="860408">
                <a:tc>
                  <a:txBody>
                    <a:bodyPr/>
                    <a:lstStyle/>
                    <a:p>
                      <a:r>
                        <a:rPr lang="en-GB" sz="2000" b="1" dirty="0">
                          <a:latin typeface="Arial"/>
                          <a:cs typeface="Arial"/>
                        </a:rPr>
                        <a:t>2) Mira </a:t>
                      </a:r>
                      <a:r>
                        <a:rPr lang="en-GB" sz="2000" b="0" dirty="0">
                          <a:latin typeface="Arial"/>
                          <a:cs typeface="Arial"/>
                        </a:rPr>
                        <a:t>–</a:t>
                      </a:r>
                      <a:r>
                        <a:rPr lang="en-GB" sz="2000" b="1" dirty="0">
                          <a:latin typeface="Arial"/>
                          <a:cs typeface="Arial"/>
                        </a:rPr>
                        <a:t> </a:t>
                      </a:r>
                      <a:r>
                        <a:rPr lang="en-GB" sz="2000" dirty="0">
                          <a:latin typeface="Arial"/>
                          <a:cs typeface="Arial"/>
                        </a:rPr>
                        <a:t>'I get </a:t>
                      </a:r>
                      <a:r>
                        <a:rPr lang="en-GB" sz="2000" b="1" dirty="0">
                          <a:latin typeface="Arial"/>
                          <a:cs typeface="Arial"/>
                        </a:rPr>
                        <a:t>confused </a:t>
                      </a:r>
                      <a:r>
                        <a:rPr lang="en-GB" sz="2000" dirty="0">
                          <a:latin typeface="Arial"/>
                          <a:cs typeface="Arial"/>
                        </a:rPr>
                        <a:t>when my maths teacher talks a lot. I have no idea what she wants me to do.' </a:t>
                      </a:r>
                    </a:p>
                  </a:txBody>
                  <a:tcPr/>
                </a:tc>
                <a:tc>
                  <a:txBody>
                    <a:bodyPr/>
                    <a:lstStyle/>
                    <a:p>
                      <a:r>
                        <a:rPr lang="en-GB" sz="2000" dirty="0">
                          <a:latin typeface="Arial"/>
                          <a:cs typeface="Arial"/>
                        </a:rPr>
                        <a:t>b) </a:t>
                      </a:r>
                      <a:r>
                        <a:rPr lang="en-GB" sz="2000" kern="1200" dirty="0">
                          <a:solidFill>
                            <a:schemeClr val="dk1"/>
                          </a:solidFill>
                          <a:effectLst/>
                          <a:latin typeface="Arial"/>
                          <a:ea typeface="+mn-ea"/>
                          <a:cs typeface="Arial"/>
                        </a:rPr>
                        <a:t>a sudden feeling that you must do something, without thinking about the results,</a:t>
                      </a:r>
                      <a:r>
                        <a:rPr lang="en-GB" sz="2000" b="1" kern="1200" dirty="0">
                          <a:solidFill>
                            <a:schemeClr val="dk1"/>
                          </a:solidFill>
                          <a:effectLst/>
                          <a:latin typeface="Arial"/>
                          <a:ea typeface="+mn-ea"/>
                          <a:cs typeface="Arial"/>
                        </a:rPr>
                        <a:t> </a:t>
                      </a:r>
                      <a:r>
                        <a:rPr lang="en-GB" sz="2000" b="0" kern="1200" dirty="0">
                          <a:solidFill>
                            <a:schemeClr val="dk1"/>
                          </a:solidFill>
                          <a:effectLst/>
                          <a:latin typeface="Arial"/>
                          <a:ea typeface="+mn-ea"/>
                          <a:cs typeface="Arial"/>
                        </a:rPr>
                        <a:t>and you can't stop it</a:t>
                      </a:r>
                      <a:endParaRPr lang="en-GB" sz="2000" b="0" dirty="0">
                        <a:latin typeface="Arial"/>
                        <a:cs typeface="Arial"/>
                      </a:endParaRPr>
                    </a:p>
                  </a:txBody>
                  <a:tcPr/>
                </a:tc>
                <a:extLst>
                  <a:ext uri="{0D108BD9-81ED-4DB2-BD59-A6C34878D82A}">
                    <a16:rowId xmlns:a16="http://schemas.microsoft.com/office/drawing/2014/main" val="3988609843"/>
                  </a:ext>
                </a:extLst>
              </a:tr>
              <a:tr h="860408">
                <a:tc>
                  <a:txBody>
                    <a:bodyPr/>
                    <a:lstStyle/>
                    <a:p>
                      <a:r>
                        <a:rPr lang="en-GB" sz="2000" b="1" kern="1200" dirty="0">
                          <a:solidFill>
                            <a:schemeClr val="dk1"/>
                          </a:solidFill>
                          <a:effectLst/>
                          <a:latin typeface="Arial"/>
                          <a:ea typeface="+mn-ea"/>
                          <a:cs typeface="Arial"/>
                        </a:rPr>
                        <a:t>3) Paola </a:t>
                      </a:r>
                      <a:r>
                        <a:rPr lang="en-GB" sz="2000" b="0" kern="1200" dirty="0">
                          <a:solidFill>
                            <a:schemeClr val="dk1"/>
                          </a:solidFill>
                          <a:effectLst/>
                          <a:latin typeface="Arial"/>
                          <a:ea typeface="+mn-ea"/>
                          <a:cs typeface="Arial"/>
                        </a:rPr>
                        <a:t>–</a:t>
                      </a:r>
                      <a:r>
                        <a:rPr lang="en-GB" sz="2000" b="1" kern="1200" dirty="0">
                          <a:solidFill>
                            <a:schemeClr val="dk1"/>
                          </a:solidFill>
                          <a:effectLst/>
                          <a:latin typeface="Arial"/>
                          <a:ea typeface="+mn-ea"/>
                          <a:cs typeface="Arial"/>
                        </a:rPr>
                        <a:t> </a:t>
                      </a:r>
                      <a:r>
                        <a:rPr lang="en-GB" sz="2000" kern="1200" dirty="0">
                          <a:solidFill>
                            <a:schemeClr val="dk1"/>
                          </a:solidFill>
                          <a:effectLst/>
                          <a:latin typeface="Arial"/>
                          <a:ea typeface="+mn-ea"/>
                          <a:cs typeface="Arial"/>
                        </a:rPr>
                        <a:t>'When the teacher asks a question and I know the answer, I shout it out. He gets annoyed, but I can't </a:t>
                      </a:r>
                      <a:r>
                        <a:rPr lang="en-GB" sz="2000" b="1" kern="1200" dirty="0">
                          <a:solidFill>
                            <a:schemeClr val="dk1"/>
                          </a:solidFill>
                          <a:effectLst/>
                          <a:latin typeface="Arial"/>
                          <a:ea typeface="+mn-ea"/>
                          <a:cs typeface="Arial"/>
                        </a:rPr>
                        <a:t>control my impulses</a:t>
                      </a:r>
                      <a:r>
                        <a:rPr lang="en-GB" sz="2000" kern="1200" dirty="0">
                          <a:solidFill>
                            <a:schemeClr val="dk1"/>
                          </a:solidFill>
                          <a:effectLst/>
                          <a:latin typeface="Arial"/>
                          <a:ea typeface="+mn-ea"/>
                          <a:cs typeface="Arial"/>
                        </a:rPr>
                        <a:t>.' </a:t>
                      </a:r>
                      <a:endParaRPr lang="en-GB" sz="2000" dirty="0">
                        <a:latin typeface="Arial"/>
                        <a:cs typeface="Arial"/>
                      </a:endParaRPr>
                    </a:p>
                  </a:txBody>
                  <a:tcPr/>
                </a:tc>
                <a:tc>
                  <a:txBody>
                    <a:bodyPr/>
                    <a:lstStyle/>
                    <a:p>
                      <a:r>
                        <a:rPr lang="en-GB" sz="2000" dirty="0">
                          <a:latin typeface="Arial" panose="020B0604020202020204" pitchFamily="34" charset="0"/>
                          <a:cs typeface="Arial" panose="020B0604020202020204" pitchFamily="34" charset="0"/>
                        </a:rPr>
                        <a:t>c) </a:t>
                      </a:r>
                      <a:r>
                        <a:rPr lang="en-GB" sz="2000" kern="1200" dirty="0">
                          <a:solidFill>
                            <a:schemeClr val="dk1"/>
                          </a:solidFill>
                          <a:effectLst/>
                          <a:latin typeface="Arial" panose="020B0604020202020204" pitchFamily="34" charset="0"/>
                          <a:ea typeface="+mn-ea"/>
                          <a:cs typeface="Arial" panose="020B0604020202020204" pitchFamily="34" charset="0"/>
                        </a:rPr>
                        <a:t>unable to think clearly or to understand something</a:t>
                      </a:r>
                      <a:endParaRPr lang="en-GB"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96331957"/>
                  </a:ext>
                </a:extLst>
              </a:tr>
              <a:tr h="860408">
                <a:tc>
                  <a:txBody>
                    <a:bodyPr/>
                    <a:lstStyle/>
                    <a:p>
                      <a:r>
                        <a:rPr lang="en-GB" sz="2000" b="1" kern="1200" dirty="0">
                          <a:solidFill>
                            <a:schemeClr val="dk1"/>
                          </a:solidFill>
                          <a:effectLst/>
                          <a:latin typeface="Arial"/>
                          <a:ea typeface="+mn-ea"/>
                          <a:cs typeface="Arial"/>
                        </a:rPr>
                        <a:t>4) Andrii </a:t>
                      </a:r>
                      <a:r>
                        <a:rPr lang="en-GB" sz="2000" b="0" kern="1200" dirty="0">
                          <a:solidFill>
                            <a:schemeClr val="dk1"/>
                          </a:solidFill>
                          <a:effectLst/>
                          <a:latin typeface="Arial"/>
                          <a:ea typeface="+mn-ea"/>
                          <a:cs typeface="Arial"/>
                        </a:rPr>
                        <a:t>–</a:t>
                      </a:r>
                      <a:r>
                        <a:rPr lang="en-GB" sz="2000" b="1" kern="1200" dirty="0">
                          <a:solidFill>
                            <a:schemeClr val="dk1"/>
                          </a:solidFill>
                          <a:effectLst/>
                          <a:latin typeface="Arial"/>
                          <a:ea typeface="+mn-ea"/>
                          <a:cs typeface="Arial"/>
                        </a:rPr>
                        <a:t> </a:t>
                      </a:r>
                      <a:r>
                        <a:rPr lang="en-GB" sz="2000" kern="1200" dirty="0">
                          <a:solidFill>
                            <a:schemeClr val="dk1"/>
                          </a:solidFill>
                          <a:effectLst/>
                          <a:latin typeface="Arial"/>
                          <a:ea typeface="+mn-ea"/>
                          <a:cs typeface="Arial"/>
                        </a:rPr>
                        <a:t>'I get really </a:t>
                      </a:r>
                      <a:r>
                        <a:rPr lang="en-GB" sz="2000" b="1" kern="1200" dirty="0">
                          <a:solidFill>
                            <a:schemeClr val="dk1"/>
                          </a:solidFill>
                          <a:effectLst/>
                          <a:latin typeface="Arial"/>
                          <a:ea typeface="+mn-ea"/>
                          <a:cs typeface="Arial"/>
                        </a:rPr>
                        <a:t>restless</a:t>
                      </a:r>
                      <a:r>
                        <a:rPr lang="en-GB" sz="2000" kern="1200" dirty="0">
                          <a:solidFill>
                            <a:schemeClr val="dk1"/>
                          </a:solidFill>
                          <a:effectLst/>
                          <a:latin typeface="Arial"/>
                          <a:ea typeface="+mn-ea"/>
                          <a:cs typeface="Arial"/>
                        </a:rPr>
                        <a:t> in class when we sit down for too long. I start to move my arms and legs, and it's difficult to stay still.'</a:t>
                      </a:r>
                      <a:endParaRPr lang="en-GB" sz="2000" dirty="0">
                        <a:latin typeface="Arial"/>
                        <a:cs typeface="Arial"/>
                      </a:endParaRPr>
                    </a:p>
                  </a:txBody>
                  <a:tcPr/>
                </a:tc>
                <a:tc>
                  <a:txBody>
                    <a:bodyPr/>
                    <a:lstStyle/>
                    <a:p>
                      <a:r>
                        <a:rPr lang="en-GB" sz="2000" dirty="0">
                          <a:latin typeface="Arial" panose="020B0604020202020204" pitchFamily="34" charset="0"/>
                          <a:cs typeface="Arial" panose="020B0604020202020204" pitchFamily="34" charset="0"/>
                        </a:rPr>
                        <a:t>d) </a:t>
                      </a:r>
                      <a:r>
                        <a:rPr lang="en-GB" sz="2000" kern="1200" dirty="0">
                          <a:solidFill>
                            <a:schemeClr val="dk1"/>
                          </a:solidFill>
                          <a:effectLst/>
                          <a:latin typeface="Arial" panose="020B0604020202020204" pitchFamily="34" charset="0"/>
                          <a:ea typeface="+mn-ea"/>
                          <a:cs typeface="Arial" panose="020B0604020202020204" pitchFamily="34" charset="0"/>
                        </a:rPr>
                        <a:t>annoyed because things are not happening in the way that you want, or in the way that they should</a:t>
                      </a:r>
                      <a:endParaRPr lang="en-GB"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92879641"/>
                  </a:ext>
                </a:extLst>
              </a:tr>
            </a:tbl>
          </a:graphicData>
        </a:graphic>
      </p:graphicFrame>
      <p:sp>
        <p:nvSpPr>
          <p:cNvPr id="32" name="TextBox 31">
            <a:extLst>
              <a:ext uri="{FF2B5EF4-FFF2-40B4-BE49-F238E27FC236}">
                <a16:creationId xmlns:a16="http://schemas.microsoft.com/office/drawing/2014/main" id="{4D2AA231-65FA-6439-6522-337517F8E59F}"/>
              </a:ext>
            </a:extLst>
          </p:cNvPr>
          <p:cNvSpPr txBox="1"/>
          <p:nvPr/>
        </p:nvSpPr>
        <p:spPr>
          <a:xfrm>
            <a:off x="5608820" y="2968052"/>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d)</a:t>
            </a:r>
          </a:p>
        </p:txBody>
      </p:sp>
      <p:sp>
        <p:nvSpPr>
          <p:cNvPr id="34" name="TextBox 33">
            <a:extLst>
              <a:ext uri="{FF2B5EF4-FFF2-40B4-BE49-F238E27FC236}">
                <a16:creationId xmlns:a16="http://schemas.microsoft.com/office/drawing/2014/main" id="{092CC143-3D41-FA41-2F63-3F580D1F265F}"/>
              </a:ext>
            </a:extLst>
          </p:cNvPr>
          <p:cNvSpPr txBox="1"/>
          <p:nvPr/>
        </p:nvSpPr>
        <p:spPr>
          <a:xfrm>
            <a:off x="5608820" y="3861708"/>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c)</a:t>
            </a:r>
          </a:p>
        </p:txBody>
      </p:sp>
      <p:sp>
        <p:nvSpPr>
          <p:cNvPr id="35" name="TextBox 34">
            <a:extLst>
              <a:ext uri="{FF2B5EF4-FFF2-40B4-BE49-F238E27FC236}">
                <a16:creationId xmlns:a16="http://schemas.microsoft.com/office/drawing/2014/main" id="{92DCE6D7-C2E6-599A-63E2-BD5ED6ADF995}"/>
              </a:ext>
            </a:extLst>
          </p:cNvPr>
          <p:cNvSpPr txBox="1"/>
          <p:nvPr/>
        </p:nvSpPr>
        <p:spPr>
          <a:xfrm>
            <a:off x="5608820" y="4988468"/>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b)</a:t>
            </a:r>
          </a:p>
        </p:txBody>
      </p:sp>
      <p:sp>
        <p:nvSpPr>
          <p:cNvPr id="36" name="TextBox 35">
            <a:extLst>
              <a:ext uri="{FF2B5EF4-FFF2-40B4-BE49-F238E27FC236}">
                <a16:creationId xmlns:a16="http://schemas.microsoft.com/office/drawing/2014/main" id="{309A0581-1279-53E9-CBCC-363193F6A1C4}"/>
              </a:ext>
            </a:extLst>
          </p:cNvPr>
          <p:cNvSpPr txBox="1"/>
          <p:nvPr/>
        </p:nvSpPr>
        <p:spPr>
          <a:xfrm>
            <a:off x="5608820" y="6010502"/>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361135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5"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0A0325-152C-D75A-EC28-64FD0106BA45}"/>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20E205E4-E2E1-D072-8614-64DC3F9579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DD4814A5-CC36-C25E-59D8-9AB83A169C1B}"/>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8DA4C4ED-24A5-D1BD-9E13-41B35DDF38E9}"/>
              </a:ext>
            </a:extLst>
          </p:cNvPr>
          <p:cNvSpPr txBox="1"/>
          <p:nvPr/>
        </p:nvSpPr>
        <p:spPr>
          <a:xfrm>
            <a:off x="352678" y="898406"/>
            <a:ext cx="11839322" cy="830997"/>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Read what these students say about the challenges that they have at school. Match the word or phrase in bold in Column A with the meaning in Column B. </a:t>
            </a:r>
            <a:endParaRPr lang="en-PT" sz="24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ED2309BF-A480-421E-D180-436158D6768E}"/>
              </a:ext>
            </a:extLst>
          </p:cNvPr>
          <p:cNvGraphicFramePr>
            <a:graphicFrameLocks noGrp="1"/>
          </p:cNvGraphicFramePr>
          <p:nvPr>
            <p:extLst>
              <p:ext uri="{D42A27DB-BD31-4B8C-83A1-F6EECF244321}">
                <p14:modId xmlns:p14="http://schemas.microsoft.com/office/powerpoint/2010/main" val="2816517264"/>
              </p:ext>
            </p:extLst>
          </p:nvPr>
        </p:nvGraphicFramePr>
        <p:xfrm>
          <a:off x="576289" y="1840793"/>
          <a:ext cx="11039422" cy="4335742"/>
        </p:xfrm>
        <a:graphic>
          <a:graphicData uri="http://schemas.openxmlformats.org/drawingml/2006/table">
            <a:tbl>
              <a:tblPr firstRow="1" bandRow="1">
                <a:tableStyleId>{7DF18680-E054-41AD-8BC1-D1AEF772440D}</a:tableStyleId>
              </a:tblPr>
              <a:tblGrid>
                <a:gridCol w="5519711">
                  <a:extLst>
                    <a:ext uri="{9D8B030D-6E8A-4147-A177-3AD203B41FA5}">
                      <a16:colId xmlns:a16="http://schemas.microsoft.com/office/drawing/2014/main" val="2426359437"/>
                    </a:ext>
                  </a:extLst>
                </a:gridCol>
                <a:gridCol w="5519711">
                  <a:extLst>
                    <a:ext uri="{9D8B030D-6E8A-4147-A177-3AD203B41FA5}">
                      <a16:colId xmlns:a16="http://schemas.microsoft.com/office/drawing/2014/main" val="1862939593"/>
                    </a:ext>
                  </a:extLst>
                </a:gridCol>
              </a:tblGrid>
              <a:tr h="603246">
                <a:tc>
                  <a:txBody>
                    <a:bodyPr/>
                    <a:lstStyle/>
                    <a:p>
                      <a:pPr algn="ctr"/>
                      <a:r>
                        <a:rPr lang="en-GB" sz="3200" dirty="0"/>
                        <a:t>A</a:t>
                      </a:r>
                    </a:p>
                  </a:txBody>
                  <a:tcPr/>
                </a:tc>
                <a:tc>
                  <a:txBody>
                    <a:bodyPr/>
                    <a:lstStyle/>
                    <a:p>
                      <a:pPr algn="ctr"/>
                      <a:r>
                        <a:rPr lang="en-GB" sz="3200" dirty="0"/>
                        <a:t>B</a:t>
                      </a:r>
                    </a:p>
                  </a:txBody>
                  <a:tcPr/>
                </a:tc>
                <a:extLst>
                  <a:ext uri="{0D108BD9-81ED-4DB2-BD59-A6C34878D82A}">
                    <a16:rowId xmlns:a16="http://schemas.microsoft.com/office/drawing/2014/main" val="1802691796"/>
                  </a:ext>
                </a:extLst>
              </a:tr>
              <a:tr h="860408">
                <a:tc>
                  <a:txBody>
                    <a:bodyPr/>
                    <a:lstStyle/>
                    <a:p>
                      <a:r>
                        <a:rPr lang="en-GB" sz="2000" b="1" kern="1200" dirty="0">
                          <a:solidFill>
                            <a:schemeClr val="dk1"/>
                          </a:solidFill>
                          <a:effectLst/>
                          <a:latin typeface="Arial"/>
                          <a:ea typeface="+mn-ea"/>
                          <a:cs typeface="Arial"/>
                        </a:rPr>
                        <a:t>5) Chen </a:t>
                      </a:r>
                      <a:r>
                        <a:rPr lang="en-GB" sz="2000" kern="1200" dirty="0">
                          <a:solidFill>
                            <a:schemeClr val="dk1"/>
                          </a:solidFill>
                          <a:effectLst/>
                          <a:latin typeface="Arial"/>
                          <a:ea typeface="+mn-ea"/>
                          <a:cs typeface="Arial"/>
                        </a:rPr>
                        <a:t>– 'I </a:t>
                      </a:r>
                      <a:r>
                        <a:rPr lang="en-GB" sz="2000" b="1" kern="1200" dirty="0">
                          <a:solidFill>
                            <a:schemeClr val="dk1"/>
                          </a:solidFill>
                          <a:effectLst/>
                          <a:latin typeface="Arial"/>
                          <a:ea typeface="+mn-ea"/>
                          <a:cs typeface="Arial"/>
                        </a:rPr>
                        <a:t>struggle with </a:t>
                      </a:r>
                      <a:r>
                        <a:rPr lang="en-GB" sz="2000" b="0" kern="1200" dirty="0">
                          <a:solidFill>
                            <a:schemeClr val="dk1"/>
                          </a:solidFill>
                          <a:effectLst/>
                          <a:latin typeface="Arial"/>
                          <a:ea typeface="+mn-ea"/>
                          <a:cs typeface="Arial"/>
                        </a:rPr>
                        <a:t>two-</a:t>
                      </a:r>
                      <a:r>
                        <a:rPr lang="en-GB" sz="2000" kern="1200" dirty="0">
                          <a:solidFill>
                            <a:schemeClr val="dk1"/>
                          </a:solidFill>
                          <a:effectLst/>
                          <a:latin typeface="Arial"/>
                          <a:ea typeface="+mn-ea"/>
                          <a:cs typeface="Arial"/>
                        </a:rPr>
                        <a:t>hour lessons. They're too long for me!'</a:t>
                      </a:r>
                      <a:endParaRPr lang="en-GB" sz="2400" dirty="0">
                        <a:latin typeface="Arial"/>
                        <a:cs typeface="Arial"/>
                      </a:endParaRPr>
                    </a:p>
                  </a:txBody>
                  <a:tcPr/>
                </a:tc>
                <a:tc>
                  <a:txBody>
                    <a:bodyPr/>
                    <a:lstStyle/>
                    <a:p>
                      <a:r>
                        <a:rPr lang="en-GB" sz="2000" kern="1200" dirty="0">
                          <a:solidFill>
                            <a:schemeClr val="dk1"/>
                          </a:solidFill>
                          <a:effectLst/>
                          <a:latin typeface="Arial"/>
                          <a:ea typeface="+mn-ea"/>
                          <a:cs typeface="Arial"/>
                        </a:rPr>
                        <a:t>e) Someone who works at the same time as you online or in the same room. You work together, but maybe you do different things.</a:t>
                      </a:r>
                      <a:endParaRPr lang="en-GB" sz="2000" dirty="0">
                        <a:latin typeface="Arial"/>
                        <a:cs typeface="Arial"/>
                      </a:endParaRPr>
                    </a:p>
                  </a:txBody>
                  <a:tcPr/>
                </a:tc>
                <a:extLst>
                  <a:ext uri="{0D108BD9-81ED-4DB2-BD59-A6C34878D82A}">
                    <a16:rowId xmlns:a16="http://schemas.microsoft.com/office/drawing/2014/main" val="2033119663"/>
                  </a:ext>
                </a:extLst>
              </a:tr>
              <a:tr h="860408">
                <a:tc>
                  <a:txBody>
                    <a:bodyPr/>
                    <a:lstStyle/>
                    <a:p>
                      <a:r>
                        <a:rPr lang="en-GB" sz="2000" b="1" dirty="0">
                          <a:latin typeface="Arial" panose="020B0604020202020204" pitchFamily="34" charset="0"/>
                          <a:cs typeface="Arial" panose="020B0604020202020204" pitchFamily="34" charset="0"/>
                        </a:rPr>
                        <a:t>6) Remi </a:t>
                      </a:r>
                      <a:r>
                        <a:rPr lang="en-GB" sz="2000" dirty="0">
                          <a:latin typeface="Arial" panose="020B0604020202020204" pitchFamily="34" charset="0"/>
                          <a:cs typeface="Arial" panose="020B0604020202020204" pitchFamily="34" charset="0"/>
                        </a:rPr>
                        <a:t>– 'My </a:t>
                      </a:r>
                      <a:r>
                        <a:rPr lang="en-GB" sz="2000" b="1" dirty="0">
                          <a:latin typeface="Arial" panose="020B0604020202020204" pitchFamily="34" charset="0"/>
                          <a:cs typeface="Arial" panose="020B0604020202020204" pitchFamily="34" charset="0"/>
                        </a:rPr>
                        <a:t>brain gets blocked </a:t>
                      </a:r>
                      <a:r>
                        <a:rPr lang="en-GB" sz="2000" dirty="0">
                          <a:latin typeface="Arial" panose="020B0604020202020204" pitchFamily="34" charset="0"/>
                          <a:cs typeface="Arial" panose="020B0604020202020204" pitchFamily="34" charset="0"/>
                        </a:rPr>
                        <a:t>at home because my family are so noisy. Sometimes, I can't do my homework.' </a:t>
                      </a:r>
                    </a:p>
                  </a:txBody>
                  <a:tcPr/>
                </a:tc>
                <a:tc>
                  <a:txBody>
                    <a:bodyPr/>
                    <a:lstStyle/>
                    <a:p>
                      <a:r>
                        <a:rPr lang="en-GB" sz="2000" dirty="0">
                          <a:latin typeface="Arial" panose="020B0604020202020204" pitchFamily="34" charset="0"/>
                          <a:cs typeface="Arial" panose="020B0604020202020204" pitchFamily="34" charset="0"/>
                        </a:rPr>
                        <a:t>f) to look through posts on social media</a:t>
                      </a:r>
                      <a:endParaRPr lang="en-GB" sz="20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88609843"/>
                  </a:ext>
                </a:extLst>
              </a:tr>
              <a:tr h="860408">
                <a:tc>
                  <a:txBody>
                    <a:bodyPr/>
                    <a:lstStyle/>
                    <a:p>
                      <a:r>
                        <a:rPr lang="en-GB" sz="2000" b="1" kern="1200" dirty="0">
                          <a:solidFill>
                            <a:schemeClr val="dk1"/>
                          </a:solidFill>
                          <a:effectLst/>
                          <a:latin typeface="Arial" panose="020B0604020202020204" pitchFamily="34" charset="0"/>
                          <a:ea typeface="+mn-ea"/>
                          <a:cs typeface="Arial" panose="020B0604020202020204" pitchFamily="34" charset="0"/>
                        </a:rPr>
                        <a:t>7) Pape </a:t>
                      </a:r>
                      <a:r>
                        <a:rPr lang="en-GB" sz="2000" b="0" kern="1200" dirty="0">
                          <a:solidFill>
                            <a:schemeClr val="dk1"/>
                          </a:solidFill>
                          <a:effectLst/>
                          <a:latin typeface="Arial" panose="020B0604020202020204" pitchFamily="34" charset="0"/>
                          <a:ea typeface="+mn-ea"/>
                          <a:cs typeface="Arial" panose="020B0604020202020204" pitchFamily="34" charset="0"/>
                        </a:rPr>
                        <a:t>–</a:t>
                      </a:r>
                      <a:r>
                        <a:rPr lang="en-GB" sz="2000" b="1" kern="1200" dirty="0">
                          <a:solidFill>
                            <a:schemeClr val="dk1"/>
                          </a:solidFill>
                          <a:effectLst/>
                          <a:latin typeface="Arial" panose="020B0604020202020204" pitchFamily="34" charset="0"/>
                          <a:ea typeface="+mn-ea"/>
                          <a:cs typeface="Arial" panose="020B0604020202020204" pitchFamily="34" charset="0"/>
                        </a:rPr>
                        <a:t> </a:t>
                      </a:r>
                      <a:r>
                        <a:rPr lang="en-GB" sz="2000" b="0" kern="1200" dirty="0">
                          <a:solidFill>
                            <a:schemeClr val="dk1"/>
                          </a:solidFill>
                          <a:effectLst/>
                          <a:latin typeface="Arial" panose="020B0604020202020204" pitchFamily="34" charset="0"/>
                          <a:ea typeface="+mn-ea"/>
                          <a:cs typeface="Arial" panose="020B0604020202020204" pitchFamily="34" charset="0"/>
                        </a:rPr>
                        <a:t>'When I try and study for exams, I often stop and </a:t>
                      </a:r>
                      <a:r>
                        <a:rPr lang="en-GB" sz="2000" b="1" kern="1200" dirty="0">
                          <a:solidFill>
                            <a:schemeClr val="dk1"/>
                          </a:solidFill>
                          <a:effectLst/>
                          <a:latin typeface="Arial" panose="020B0604020202020204" pitchFamily="34" charset="0"/>
                          <a:ea typeface="+mn-ea"/>
                          <a:cs typeface="Arial" panose="020B0604020202020204" pitchFamily="34" charset="0"/>
                        </a:rPr>
                        <a:t>scroll</a:t>
                      </a:r>
                      <a:r>
                        <a:rPr lang="en-GB" sz="2000" b="0" kern="1200" dirty="0">
                          <a:solidFill>
                            <a:schemeClr val="dk1"/>
                          </a:solidFill>
                          <a:effectLst/>
                          <a:latin typeface="Arial" panose="020B0604020202020204" pitchFamily="34" charset="0"/>
                          <a:ea typeface="+mn-ea"/>
                          <a:cs typeface="Arial" panose="020B0604020202020204" pitchFamily="34" charset="0"/>
                        </a:rPr>
                        <a:t> on my phone for hours.'</a:t>
                      </a:r>
                      <a:endParaRPr lang="en-GB" sz="2000" b="0" dirty="0">
                        <a:latin typeface="Arial" panose="020B0604020202020204" pitchFamily="34" charset="0"/>
                        <a:cs typeface="Arial" panose="020B0604020202020204" pitchFamily="34" charset="0"/>
                      </a:endParaRPr>
                    </a:p>
                  </a:txBody>
                  <a:tcPr/>
                </a:tc>
                <a:tc>
                  <a:txBody>
                    <a:bodyPr/>
                    <a:lstStyle/>
                    <a:p>
                      <a:r>
                        <a:rPr lang="en-GB" sz="2000" dirty="0">
                          <a:latin typeface="Arial" panose="020B0604020202020204" pitchFamily="34" charset="0"/>
                          <a:cs typeface="Arial" panose="020B0604020202020204" pitchFamily="34" charset="0"/>
                        </a:rPr>
                        <a:t>g) to use a lot of effort to do something or to find something difficult</a:t>
                      </a:r>
                    </a:p>
                  </a:txBody>
                  <a:tcPr/>
                </a:tc>
                <a:extLst>
                  <a:ext uri="{0D108BD9-81ED-4DB2-BD59-A6C34878D82A}">
                    <a16:rowId xmlns:a16="http://schemas.microsoft.com/office/drawing/2014/main" val="2096331957"/>
                  </a:ext>
                </a:extLst>
              </a:tr>
              <a:tr h="860408">
                <a:tc>
                  <a:txBody>
                    <a:bodyPr/>
                    <a:lstStyle/>
                    <a:p>
                      <a:r>
                        <a:rPr lang="en-GB" sz="2000" b="1" kern="1200" dirty="0">
                          <a:solidFill>
                            <a:schemeClr val="dk1"/>
                          </a:solidFill>
                          <a:effectLst/>
                          <a:latin typeface="Arial"/>
                          <a:ea typeface="+mn-ea"/>
                          <a:cs typeface="Arial"/>
                        </a:rPr>
                        <a:t>8) Bee </a:t>
                      </a:r>
                      <a:r>
                        <a:rPr lang="en-GB" sz="2000" b="0" kern="1200" dirty="0">
                          <a:solidFill>
                            <a:schemeClr val="dk1"/>
                          </a:solidFill>
                          <a:effectLst/>
                          <a:latin typeface="Arial"/>
                          <a:ea typeface="+mn-ea"/>
                          <a:cs typeface="Arial"/>
                        </a:rPr>
                        <a:t>–</a:t>
                      </a:r>
                      <a:r>
                        <a:rPr lang="en-GB" sz="2000" b="1" kern="1200" dirty="0">
                          <a:solidFill>
                            <a:schemeClr val="dk1"/>
                          </a:solidFill>
                          <a:effectLst/>
                          <a:latin typeface="Arial"/>
                          <a:ea typeface="+mn-ea"/>
                          <a:cs typeface="Arial"/>
                        </a:rPr>
                        <a:t> </a:t>
                      </a:r>
                      <a:r>
                        <a:rPr lang="en-GB" sz="2000" kern="1200" dirty="0">
                          <a:solidFill>
                            <a:schemeClr val="dk1"/>
                          </a:solidFill>
                          <a:effectLst/>
                          <a:latin typeface="Arial"/>
                          <a:ea typeface="+mn-ea"/>
                          <a:cs typeface="Arial"/>
                        </a:rPr>
                        <a:t>'I can only study for exams if I have a </a:t>
                      </a:r>
                      <a:r>
                        <a:rPr lang="en-GB" sz="2000" b="1" kern="1200" dirty="0">
                          <a:solidFill>
                            <a:schemeClr val="dk1"/>
                          </a:solidFill>
                          <a:effectLst/>
                          <a:latin typeface="Arial"/>
                          <a:ea typeface="+mn-ea"/>
                          <a:cs typeface="Arial"/>
                        </a:rPr>
                        <a:t>study buddy</a:t>
                      </a:r>
                      <a:r>
                        <a:rPr lang="en-GB" sz="2000" kern="1200" dirty="0">
                          <a:solidFill>
                            <a:schemeClr val="dk1"/>
                          </a:solidFill>
                          <a:effectLst/>
                          <a:latin typeface="Arial"/>
                          <a:ea typeface="+mn-ea"/>
                          <a:cs typeface="Arial"/>
                        </a:rPr>
                        <a:t>.' </a:t>
                      </a:r>
                      <a:endParaRPr lang="en-GB" sz="2000" dirty="0">
                        <a:latin typeface="Arial"/>
                        <a:cs typeface="Arial"/>
                      </a:endParaRPr>
                    </a:p>
                  </a:txBody>
                  <a:tcPr/>
                </a:tc>
                <a:tc>
                  <a:txBody>
                    <a:bodyPr/>
                    <a:lstStyle/>
                    <a:p>
                      <a:r>
                        <a:rPr lang="en-GB" sz="2000" dirty="0">
                          <a:latin typeface="Arial" panose="020B0604020202020204" pitchFamily="34" charset="0"/>
                          <a:cs typeface="Arial" panose="020B0604020202020204" pitchFamily="34" charset="0"/>
                        </a:rPr>
                        <a:t>h) to be unable to think</a:t>
                      </a:r>
                    </a:p>
                  </a:txBody>
                  <a:tcPr/>
                </a:tc>
                <a:extLst>
                  <a:ext uri="{0D108BD9-81ED-4DB2-BD59-A6C34878D82A}">
                    <a16:rowId xmlns:a16="http://schemas.microsoft.com/office/drawing/2014/main" val="3192879641"/>
                  </a:ext>
                </a:extLst>
              </a:tr>
            </a:tbl>
          </a:graphicData>
        </a:graphic>
      </p:graphicFrame>
      <p:sp>
        <p:nvSpPr>
          <p:cNvPr id="6" name="TextBox 5">
            <a:extLst>
              <a:ext uri="{FF2B5EF4-FFF2-40B4-BE49-F238E27FC236}">
                <a16:creationId xmlns:a16="http://schemas.microsoft.com/office/drawing/2014/main" id="{7C7652C0-3011-B212-50B4-3CFD6B46C4D8}"/>
              </a:ext>
            </a:extLst>
          </p:cNvPr>
          <p:cNvSpPr txBox="1"/>
          <p:nvPr/>
        </p:nvSpPr>
        <p:spPr>
          <a:xfrm>
            <a:off x="5503889" y="2844225"/>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g)</a:t>
            </a:r>
          </a:p>
        </p:txBody>
      </p:sp>
      <p:sp>
        <p:nvSpPr>
          <p:cNvPr id="7" name="TextBox 6">
            <a:extLst>
              <a:ext uri="{FF2B5EF4-FFF2-40B4-BE49-F238E27FC236}">
                <a16:creationId xmlns:a16="http://schemas.microsoft.com/office/drawing/2014/main" id="{0321635B-F9E0-BC4F-3BFD-380F4B3B400D}"/>
              </a:ext>
            </a:extLst>
          </p:cNvPr>
          <p:cNvSpPr txBox="1"/>
          <p:nvPr/>
        </p:nvSpPr>
        <p:spPr>
          <a:xfrm>
            <a:off x="5558853" y="3960914"/>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h)</a:t>
            </a:r>
          </a:p>
        </p:txBody>
      </p:sp>
      <p:sp>
        <p:nvSpPr>
          <p:cNvPr id="8" name="TextBox 7">
            <a:extLst>
              <a:ext uri="{FF2B5EF4-FFF2-40B4-BE49-F238E27FC236}">
                <a16:creationId xmlns:a16="http://schemas.microsoft.com/office/drawing/2014/main" id="{0D0B9E64-3149-2181-DD29-4F7F825608CA}"/>
              </a:ext>
            </a:extLst>
          </p:cNvPr>
          <p:cNvSpPr txBox="1"/>
          <p:nvPr/>
        </p:nvSpPr>
        <p:spPr>
          <a:xfrm>
            <a:off x="5608820" y="4867756"/>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f)</a:t>
            </a:r>
          </a:p>
        </p:txBody>
      </p:sp>
      <p:sp>
        <p:nvSpPr>
          <p:cNvPr id="10" name="TextBox 9">
            <a:extLst>
              <a:ext uri="{FF2B5EF4-FFF2-40B4-BE49-F238E27FC236}">
                <a16:creationId xmlns:a16="http://schemas.microsoft.com/office/drawing/2014/main" id="{FD52C84C-2EEA-0C52-EC7F-6DF2B6785FEC}"/>
              </a:ext>
            </a:extLst>
          </p:cNvPr>
          <p:cNvSpPr txBox="1"/>
          <p:nvPr/>
        </p:nvSpPr>
        <p:spPr>
          <a:xfrm>
            <a:off x="5558853" y="5703150"/>
            <a:ext cx="974360" cy="584775"/>
          </a:xfrm>
          <a:prstGeom prst="rect">
            <a:avLst/>
          </a:prstGeom>
          <a:noFill/>
        </p:spPr>
        <p:txBody>
          <a:bodyPr wrap="square" rtlCol="0">
            <a:spAutoFit/>
          </a:bodyPr>
          <a:lstStyle/>
          <a:p>
            <a:r>
              <a:rPr lang="en-GB" sz="3200" b="1" dirty="0">
                <a:solidFill>
                  <a:schemeClr val="accent5">
                    <a:lumMod val="75000"/>
                  </a:schemeClr>
                </a:solidFill>
                <a:latin typeface="Arial" panose="020B0604020202020204" pitchFamily="34" charset="0"/>
                <a:cs typeface="Arial" panose="020B0604020202020204" pitchFamily="34" charset="0"/>
              </a:rPr>
              <a:t>e)</a:t>
            </a:r>
          </a:p>
        </p:txBody>
      </p:sp>
    </p:spTree>
    <p:extLst>
      <p:ext uri="{BB962C8B-B14F-4D97-AF65-F5344CB8AC3E}">
        <p14:creationId xmlns:p14="http://schemas.microsoft.com/office/powerpoint/2010/main" val="2237452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C9974-1FB2-0BE9-9D84-B7CD768D30DA}"/>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DEE2B598-203D-0299-00AD-9777DB5819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24764ECA-06E0-1A9C-69E4-0987D41C5184}"/>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E5EEEA7E-0E47-0AFC-585B-3AB486EE553C}"/>
              </a:ext>
            </a:extLst>
          </p:cNvPr>
          <p:cNvSpPr txBox="1"/>
          <p:nvPr/>
        </p:nvSpPr>
        <p:spPr>
          <a:xfrm>
            <a:off x="551093" y="996023"/>
            <a:ext cx="11839322"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Listen and repeat. Which syllables are stressed?</a:t>
            </a:r>
            <a:endParaRPr lang="en-PT" sz="2400" b="1"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72B6868-7B4A-60D5-3CD1-180556B91A3C}"/>
              </a:ext>
            </a:extLst>
          </p:cNvPr>
          <p:cNvSpPr txBox="1"/>
          <p:nvPr/>
        </p:nvSpPr>
        <p:spPr>
          <a:xfrm>
            <a:off x="1054869" y="2158583"/>
            <a:ext cx="4155818"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frustrated</a:t>
            </a:r>
          </a:p>
        </p:txBody>
      </p:sp>
      <p:sp>
        <p:nvSpPr>
          <p:cNvPr id="3" name="TextBox 2">
            <a:extLst>
              <a:ext uri="{FF2B5EF4-FFF2-40B4-BE49-F238E27FC236}">
                <a16:creationId xmlns:a16="http://schemas.microsoft.com/office/drawing/2014/main" id="{A4D4E47A-AAC4-F490-C0F7-2AC37A1904BE}"/>
              </a:ext>
            </a:extLst>
          </p:cNvPr>
          <p:cNvSpPr txBox="1"/>
          <p:nvPr/>
        </p:nvSpPr>
        <p:spPr>
          <a:xfrm>
            <a:off x="1054869" y="3167390"/>
            <a:ext cx="4155818"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confused</a:t>
            </a:r>
          </a:p>
        </p:txBody>
      </p:sp>
      <p:sp>
        <p:nvSpPr>
          <p:cNvPr id="6" name="TextBox 5">
            <a:extLst>
              <a:ext uri="{FF2B5EF4-FFF2-40B4-BE49-F238E27FC236}">
                <a16:creationId xmlns:a16="http://schemas.microsoft.com/office/drawing/2014/main" id="{AE42603D-08E8-DA03-5978-AE925D357BEE}"/>
              </a:ext>
            </a:extLst>
          </p:cNvPr>
          <p:cNvSpPr txBox="1"/>
          <p:nvPr/>
        </p:nvSpPr>
        <p:spPr>
          <a:xfrm>
            <a:off x="1054869" y="4294150"/>
            <a:ext cx="4155818"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impulse</a:t>
            </a:r>
          </a:p>
        </p:txBody>
      </p:sp>
      <p:sp>
        <p:nvSpPr>
          <p:cNvPr id="7" name="TextBox 6">
            <a:extLst>
              <a:ext uri="{FF2B5EF4-FFF2-40B4-BE49-F238E27FC236}">
                <a16:creationId xmlns:a16="http://schemas.microsoft.com/office/drawing/2014/main" id="{F6BFBF47-A352-3104-1612-578D4AA0360B}"/>
              </a:ext>
            </a:extLst>
          </p:cNvPr>
          <p:cNvSpPr txBox="1"/>
          <p:nvPr/>
        </p:nvSpPr>
        <p:spPr>
          <a:xfrm>
            <a:off x="6981313" y="1991911"/>
            <a:ext cx="4155818"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restless</a:t>
            </a:r>
          </a:p>
        </p:txBody>
      </p:sp>
      <p:sp>
        <p:nvSpPr>
          <p:cNvPr id="8" name="TextBox 7">
            <a:extLst>
              <a:ext uri="{FF2B5EF4-FFF2-40B4-BE49-F238E27FC236}">
                <a16:creationId xmlns:a16="http://schemas.microsoft.com/office/drawing/2014/main" id="{F6996208-4CDA-94D0-915C-A7FE8C6565E9}"/>
              </a:ext>
            </a:extLst>
          </p:cNvPr>
          <p:cNvSpPr txBox="1"/>
          <p:nvPr/>
        </p:nvSpPr>
        <p:spPr>
          <a:xfrm>
            <a:off x="6981313" y="3005807"/>
            <a:ext cx="4155818"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struggle</a:t>
            </a:r>
          </a:p>
        </p:txBody>
      </p:sp>
      <p:sp>
        <p:nvSpPr>
          <p:cNvPr id="12" name="TextBox 11">
            <a:extLst>
              <a:ext uri="{FF2B5EF4-FFF2-40B4-BE49-F238E27FC236}">
                <a16:creationId xmlns:a16="http://schemas.microsoft.com/office/drawing/2014/main" id="{C07DBD81-16D1-D0C1-C625-66B4CC284455}"/>
              </a:ext>
            </a:extLst>
          </p:cNvPr>
          <p:cNvSpPr txBox="1"/>
          <p:nvPr/>
        </p:nvSpPr>
        <p:spPr>
          <a:xfrm>
            <a:off x="7101235" y="4286123"/>
            <a:ext cx="4155818"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buddy</a:t>
            </a:r>
          </a:p>
        </p:txBody>
      </p:sp>
      <p:sp>
        <p:nvSpPr>
          <p:cNvPr id="13" name="Oval 12">
            <a:extLst>
              <a:ext uri="{FF2B5EF4-FFF2-40B4-BE49-F238E27FC236}">
                <a16:creationId xmlns:a16="http://schemas.microsoft.com/office/drawing/2014/main" id="{D7BEB95B-B143-3F6C-53BC-4CBE3F399EB7}"/>
              </a:ext>
            </a:extLst>
          </p:cNvPr>
          <p:cNvSpPr/>
          <p:nvPr/>
        </p:nvSpPr>
        <p:spPr>
          <a:xfrm>
            <a:off x="1856020" y="1878569"/>
            <a:ext cx="359764" cy="324004"/>
          </a:xfrm>
          <a:prstGeom prst="ellipse">
            <a:avLst/>
          </a:prstGeom>
          <a:solidFill>
            <a:schemeClr val="accent5">
              <a:lumMod val="60000"/>
              <a:lumOff val="4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51D9FF75-0D27-9358-09AC-F4E7DDB61783}"/>
              </a:ext>
            </a:extLst>
          </p:cNvPr>
          <p:cNvSpPr/>
          <p:nvPr/>
        </p:nvSpPr>
        <p:spPr>
          <a:xfrm>
            <a:off x="1688368" y="2945368"/>
            <a:ext cx="359764" cy="324004"/>
          </a:xfrm>
          <a:prstGeom prst="ellipse">
            <a:avLst/>
          </a:prstGeom>
          <a:solidFill>
            <a:schemeClr val="accent5">
              <a:lumMod val="60000"/>
              <a:lumOff val="4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39F58601-C513-38AB-1AFE-7D7FF79EA3C2}"/>
              </a:ext>
            </a:extLst>
          </p:cNvPr>
          <p:cNvSpPr/>
          <p:nvPr/>
        </p:nvSpPr>
        <p:spPr>
          <a:xfrm>
            <a:off x="1019368" y="4014195"/>
            <a:ext cx="359764" cy="324004"/>
          </a:xfrm>
          <a:prstGeom prst="ellipse">
            <a:avLst/>
          </a:prstGeom>
          <a:solidFill>
            <a:schemeClr val="accent5">
              <a:lumMod val="60000"/>
              <a:lumOff val="4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a:extLst>
              <a:ext uri="{FF2B5EF4-FFF2-40B4-BE49-F238E27FC236}">
                <a16:creationId xmlns:a16="http://schemas.microsoft.com/office/drawing/2014/main" id="{0882325D-44EF-2E80-3679-10905D59E40C}"/>
              </a:ext>
            </a:extLst>
          </p:cNvPr>
          <p:cNvSpPr/>
          <p:nvPr/>
        </p:nvSpPr>
        <p:spPr>
          <a:xfrm>
            <a:off x="7128455" y="1748238"/>
            <a:ext cx="359764" cy="324004"/>
          </a:xfrm>
          <a:prstGeom prst="ellipse">
            <a:avLst/>
          </a:prstGeom>
          <a:solidFill>
            <a:schemeClr val="accent5">
              <a:lumMod val="60000"/>
              <a:lumOff val="4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a:extLst>
              <a:ext uri="{FF2B5EF4-FFF2-40B4-BE49-F238E27FC236}">
                <a16:creationId xmlns:a16="http://schemas.microsoft.com/office/drawing/2014/main" id="{F6EA82A9-6797-1B61-9909-7A9EB2E443BF}"/>
              </a:ext>
            </a:extLst>
          </p:cNvPr>
          <p:cNvSpPr/>
          <p:nvPr/>
        </p:nvSpPr>
        <p:spPr>
          <a:xfrm>
            <a:off x="7308337" y="2785863"/>
            <a:ext cx="359764" cy="324004"/>
          </a:xfrm>
          <a:prstGeom prst="ellipse">
            <a:avLst/>
          </a:prstGeom>
          <a:solidFill>
            <a:schemeClr val="accent5">
              <a:lumMod val="60000"/>
              <a:lumOff val="4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a:extLst>
              <a:ext uri="{FF2B5EF4-FFF2-40B4-BE49-F238E27FC236}">
                <a16:creationId xmlns:a16="http://schemas.microsoft.com/office/drawing/2014/main" id="{6C5C6BC0-5FA5-9972-4CB8-47C2E741A6CA}"/>
              </a:ext>
            </a:extLst>
          </p:cNvPr>
          <p:cNvSpPr/>
          <p:nvPr/>
        </p:nvSpPr>
        <p:spPr>
          <a:xfrm>
            <a:off x="7305577" y="4014678"/>
            <a:ext cx="359764" cy="324004"/>
          </a:xfrm>
          <a:prstGeom prst="ellipse">
            <a:avLst/>
          </a:prstGeom>
          <a:solidFill>
            <a:schemeClr val="accent5">
              <a:lumMod val="60000"/>
              <a:lumOff val="40000"/>
            </a:schemeClr>
          </a:solidFill>
          <a:ln>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0446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12" grpId="0"/>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3A399C-1462-93B3-83E8-59022C12E0DE}"/>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56FBCD14-4F0D-E7D2-04F5-2295BBEF0D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02630C3B-B04A-D6D2-FF2D-38A6A778DAB0}"/>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5D9411BE-A422-7846-491F-C2606A60F07A}"/>
              </a:ext>
            </a:extLst>
          </p:cNvPr>
          <p:cNvSpPr txBox="1"/>
          <p:nvPr/>
        </p:nvSpPr>
        <p:spPr>
          <a:xfrm>
            <a:off x="350150" y="1059899"/>
            <a:ext cx="11839322"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Read what the students say again. Which statements are true for you?</a:t>
            </a:r>
            <a:endParaRPr lang="en-PT" sz="2400" b="1" dirty="0">
              <a:latin typeface="Arial" panose="020B0604020202020204" pitchFamily="34" charset="0"/>
              <a:cs typeface="Arial" panose="020B0604020202020204" pitchFamily="34" charset="0"/>
            </a:endParaRPr>
          </a:p>
        </p:txBody>
      </p:sp>
      <p:graphicFrame>
        <p:nvGraphicFramePr>
          <p:cNvPr id="2" name="Tabla 1">
            <a:extLst>
              <a:ext uri="{FF2B5EF4-FFF2-40B4-BE49-F238E27FC236}">
                <a16:creationId xmlns:a16="http://schemas.microsoft.com/office/drawing/2014/main" id="{21A6E50A-C8E7-B810-7E94-CE6DCA31B26A}"/>
              </a:ext>
            </a:extLst>
          </p:cNvPr>
          <p:cNvGraphicFramePr>
            <a:graphicFrameLocks noGrp="1"/>
          </p:cNvGraphicFramePr>
          <p:nvPr>
            <p:extLst>
              <p:ext uri="{D42A27DB-BD31-4B8C-83A1-F6EECF244321}">
                <p14:modId xmlns:p14="http://schemas.microsoft.com/office/powerpoint/2010/main" val="1258942012"/>
              </p:ext>
            </p:extLst>
          </p:nvPr>
        </p:nvGraphicFramePr>
        <p:xfrm>
          <a:off x="1121493" y="1947273"/>
          <a:ext cx="8168640" cy="2422651"/>
        </p:xfrm>
        <a:graphic>
          <a:graphicData uri="http://schemas.openxmlformats.org/drawingml/2006/table">
            <a:tbl>
              <a:tblPr firstRow="1" bandRow="1">
                <a:tableStyleId>{7DF18680-E054-41AD-8BC1-D1AEF772440D}</a:tableStyleId>
              </a:tblPr>
              <a:tblGrid>
                <a:gridCol w="4084320">
                  <a:extLst>
                    <a:ext uri="{9D8B030D-6E8A-4147-A177-3AD203B41FA5}">
                      <a16:colId xmlns:a16="http://schemas.microsoft.com/office/drawing/2014/main" val="1591520342"/>
                    </a:ext>
                  </a:extLst>
                </a:gridCol>
                <a:gridCol w="4084320">
                  <a:extLst>
                    <a:ext uri="{9D8B030D-6E8A-4147-A177-3AD203B41FA5}">
                      <a16:colId xmlns:a16="http://schemas.microsoft.com/office/drawing/2014/main" val="1942920619"/>
                    </a:ext>
                  </a:extLst>
                </a:gridCol>
              </a:tblGrid>
              <a:tr h="370331">
                <a:tc>
                  <a:txBody>
                    <a:bodyPr/>
                    <a:lstStyle/>
                    <a:p>
                      <a:endParaRPr lang="es-ES"/>
                    </a:p>
                  </a:txBody>
                  <a:tcPr/>
                </a:tc>
                <a:tc>
                  <a:txBody>
                    <a:bodyPr/>
                    <a:lstStyle/>
                    <a:p>
                      <a:endParaRPr lang="es-ES"/>
                    </a:p>
                  </a:txBody>
                  <a:tcPr/>
                </a:tc>
                <a:extLst>
                  <a:ext uri="{0D108BD9-81ED-4DB2-BD59-A6C34878D82A}">
                    <a16:rowId xmlns:a16="http://schemas.microsoft.com/office/drawing/2014/main" val="602980094"/>
                  </a:ext>
                </a:extLst>
              </a:tr>
              <a:tr h="370840">
                <a:tc>
                  <a:txBody>
                    <a:bodyPr/>
                    <a:lstStyle/>
                    <a:p>
                      <a:pPr lvl="0">
                        <a:buNone/>
                      </a:pPr>
                      <a:r>
                        <a:rPr lang="en-GB" sz="2000" b="1" i="0" u="none" strike="noStrike" noProof="0" dirty="0">
                          <a:solidFill>
                            <a:schemeClr val="dk1"/>
                          </a:solidFill>
                          <a:latin typeface="Arial"/>
                        </a:rPr>
                        <a:t>1) Ali – </a:t>
                      </a:r>
                      <a:r>
                        <a:rPr lang="en-GB" sz="2000" b="0" i="0" u="none" strike="noStrike" noProof="0" dirty="0">
                          <a:solidFill>
                            <a:schemeClr val="dk1"/>
                          </a:solidFill>
                          <a:latin typeface="Arial"/>
                        </a:rPr>
                        <a:t>'When I can't understand what to do in class, I get really </a:t>
                      </a:r>
                      <a:r>
                        <a:rPr lang="en-GB" sz="2000" b="1" i="0" u="none" strike="noStrike" noProof="0" dirty="0">
                          <a:solidFill>
                            <a:schemeClr val="dk1"/>
                          </a:solidFill>
                          <a:latin typeface="Arial"/>
                        </a:rPr>
                        <a:t>frustrated. </a:t>
                      </a:r>
                      <a:r>
                        <a:rPr lang="en-GB" sz="2000" b="0" i="0" u="none" strike="noStrike" noProof="0" dirty="0">
                          <a:solidFill>
                            <a:schemeClr val="dk1"/>
                          </a:solidFill>
                          <a:latin typeface="Arial"/>
                        </a:rPr>
                        <a:t>Sometimes, I feel like crying or shouting!' </a:t>
                      </a:r>
                      <a:endParaRPr lang="es-ES" dirty="0"/>
                    </a:p>
                  </a:txBody>
                  <a:tcPr/>
                </a:tc>
                <a:tc>
                  <a:txBody>
                    <a:bodyPr/>
                    <a:lstStyle/>
                    <a:p>
                      <a:endParaRPr lang="es-ES"/>
                    </a:p>
                  </a:txBody>
                  <a:tcPr/>
                </a:tc>
                <a:extLst>
                  <a:ext uri="{0D108BD9-81ED-4DB2-BD59-A6C34878D82A}">
                    <a16:rowId xmlns:a16="http://schemas.microsoft.com/office/drawing/2014/main" val="198634780"/>
                  </a:ext>
                </a:extLst>
              </a:tr>
              <a:tr h="370840">
                <a:tc>
                  <a:txBody>
                    <a:bodyPr/>
                    <a:lstStyle/>
                    <a:p>
                      <a:endParaRPr lang="es-ES"/>
                    </a:p>
                  </a:txBody>
                  <a:tcPr/>
                </a:tc>
                <a:tc>
                  <a:txBody>
                    <a:bodyPr/>
                    <a:lstStyle/>
                    <a:p>
                      <a:endParaRPr lang="es-ES"/>
                    </a:p>
                  </a:txBody>
                  <a:tcPr/>
                </a:tc>
                <a:extLst>
                  <a:ext uri="{0D108BD9-81ED-4DB2-BD59-A6C34878D82A}">
                    <a16:rowId xmlns:a16="http://schemas.microsoft.com/office/drawing/2014/main" val="542749566"/>
                  </a:ext>
                </a:extLst>
              </a:tr>
              <a:tr h="370840">
                <a:tc>
                  <a:txBody>
                    <a:bodyPr/>
                    <a:lstStyle/>
                    <a:p>
                      <a:endParaRPr lang="es-ES"/>
                    </a:p>
                  </a:txBody>
                  <a:tcPr/>
                </a:tc>
                <a:tc>
                  <a:txBody>
                    <a:bodyPr/>
                    <a:lstStyle/>
                    <a:p>
                      <a:endParaRPr lang="es-ES"/>
                    </a:p>
                  </a:txBody>
                  <a:tcPr/>
                </a:tc>
                <a:extLst>
                  <a:ext uri="{0D108BD9-81ED-4DB2-BD59-A6C34878D82A}">
                    <a16:rowId xmlns:a16="http://schemas.microsoft.com/office/drawing/2014/main" val="1819730106"/>
                  </a:ext>
                </a:extLst>
              </a:tr>
            </a:tbl>
          </a:graphicData>
        </a:graphic>
      </p:graphicFrame>
      <p:graphicFrame>
        <p:nvGraphicFramePr>
          <p:cNvPr id="6" name="Tabla 5">
            <a:extLst>
              <a:ext uri="{FF2B5EF4-FFF2-40B4-BE49-F238E27FC236}">
                <a16:creationId xmlns:a16="http://schemas.microsoft.com/office/drawing/2014/main" id="{09C16571-2357-DBD8-CD74-CAD9033AF1CC}"/>
              </a:ext>
            </a:extLst>
          </p:cNvPr>
          <p:cNvGraphicFramePr>
            <a:graphicFrameLocks noGrp="1"/>
          </p:cNvGraphicFramePr>
          <p:nvPr>
            <p:extLst>
              <p:ext uri="{D42A27DB-BD31-4B8C-83A1-F6EECF244321}">
                <p14:modId xmlns:p14="http://schemas.microsoft.com/office/powerpoint/2010/main" val="4278312982"/>
              </p:ext>
            </p:extLst>
          </p:nvPr>
        </p:nvGraphicFramePr>
        <p:xfrm>
          <a:off x="583962" y="1523999"/>
          <a:ext cx="11029950" cy="4328160"/>
        </p:xfrm>
        <a:graphic>
          <a:graphicData uri="http://schemas.openxmlformats.org/drawingml/2006/table">
            <a:tbl>
              <a:tblPr bandRow="1">
                <a:tableStyleId>{5C22544A-7EE6-4342-B048-85BDC9FD1C3A}</a:tableStyleId>
              </a:tblPr>
              <a:tblGrid>
                <a:gridCol w="5514975">
                  <a:extLst>
                    <a:ext uri="{9D8B030D-6E8A-4147-A177-3AD203B41FA5}">
                      <a16:colId xmlns:a16="http://schemas.microsoft.com/office/drawing/2014/main" val="966065889"/>
                    </a:ext>
                  </a:extLst>
                </a:gridCol>
                <a:gridCol w="5514975">
                  <a:extLst>
                    <a:ext uri="{9D8B030D-6E8A-4147-A177-3AD203B41FA5}">
                      <a16:colId xmlns:a16="http://schemas.microsoft.com/office/drawing/2014/main" val="4037976524"/>
                    </a:ext>
                  </a:extLst>
                </a:gridCol>
              </a:tblGrid>
              <a:tr h="857250">
                <a:tc>
                  <a:txBody>
                    <a:bodyPr/>
                    <a:lstStyle/>
                    <a:p>
                      <a:pPr algn="l" fontAlgn="base">
                        <a:lnSpc>
                          <a:spcPts val="2400"/>
                        </a:lnSpc>
                      </a:pPr>
                      <a:r>
                        <a:rPr lang="en-GB" sz="2000" b="1" i="0" dirty="0">
                          <a:solidFill>
                            <a:srgbClr val="000000"/>
                          </a:solidFill>
                          <a:effectLst/>
                          <a:latin typeface="Arial"/>
                        </a:rPr>
                        <a:t>1) Ali </a:t>
                      </a:r>
                      <a:r>
                        <a:rPr lang="en-GB" sz="2000" b="0" i="0" dirty="0">
                          <a:solidFill>
                            <a:srgbClr val="000000"/>
                          </a:solidFill>
                          <a:effectLst/>
                          <a:latin typeface="Arial"/>
                        </a:rPr>
                        <a:t>–</a:t>
                      </a:r>
                      <a:r>
                        <a:rPr lang="en-GB" sz="2000" b="1" i="0" dirty="0">
                          <a:solidFill>
                            <a:srgbClr val="000000"/>
                          </a:solidFill>
                          <a:effectLst/>
                          <a:latin typeface="Arial"/>
                        </a:rPr>
                        <a:t> </a:t>
                      </a:r>
                      <a:r>
                        <a:rPr lang="en-GB" sz="2000" b="0" i="0" dirty="0">
                          <a:solidFill>
                            <a:srgbClr val="000000"/>
                          </a:solidFill>
                          <a:effectLst/>
                          <a:latin typeface="Arial"/>
                        </a:rPr>
                        <a:t>'When I can't understand what to do in class, I get really </a:t>
                      </a:r>
                      <a:r>
                        <a:rPr lang="en-GB" sz="2000" b="1" i="0" dirty="0">
                          <a:solidFill>
                            <a:srgbClr val="000000"/>
                          </a:solidFill>
                          <a:effectLst/>
                          <a:latin typeface="Arial"/>
                        </a:rPr>
                        <a:t>frustrated</a:t>
                      </a:r>
                      <a:r>
                        <a:rPr lang="en-GB" sz="2000" b="0" i="0" dirty="0">
                          <a:solidFill>
                            <a:srgbClr val="000000"/>
                          </a:solidFill>
                          <a:effectLst/>
                          <a:latin typeface="Arial"/>
                        </a:rPr>
                        <a:t>.</a:t>
                      </a:r>
                      <a:r>
                        <a:rPr lang="en-GB" sz="2000" b="1" i="0" dirty="0">
                          <a:solidFill>
                            <a:srgbClr val="000000"/>
                          </a:solidFill>
                          <a:effectLst/>
                          <a:latin typeface="Arial"/>
                        </a:rPr>
                        <a:t> </a:t>
                      </a:r>
                      <a:r>
                        <a:rPr lang="en-GB" sz="2000" b="0" i="0" dirty="0">
                          <a:solidFill>
                            <a:srgbClr val="000000"/>
                          </a:solidFill>
                          <a:effectLst/>
                          <a:latin typeface="Arial"/>
                        </a:rPr>
                        <a:t>Sometimes, I feel like crying or shouting!'</a:t>
                      </a:r>
                      <a:endParaRPr lang="en-GB" b="0" i="0" dirty="0">
                        <a:solidFill>
                          <a:srgbClr val="000000"/>
                        </a:solidFill>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645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FCDDC"/>
                    </a:solidFill>
                  </a:tcPr>
                </a:tc>
                <a:tc>
                  <a:txBody>
                    <a:bodyPr/>
                    <a:lstStyle/>
                    <a:p>
                      <a:pPr lvl="0" algn="l">
                        <a:lnSpc>
                          <a:spcPts val="2400"/>
                        </a:lnSpc>
                        <a:buNone/>
                      </a:pPr>
                      <a:r>
                        <a:rPr lang="en-GB" sz="2000" b="1" i="0" u="none" strike="noStrike" noProof="0" dirty="0">
                          <a:solidFill>
                            <a:schemeClr val="dk1"/>
                          </a:solidFill>
                          <a:effectLst/>
                          <a:latin typeface="Arial"/>
                        </a:rPr>
                        <a:t>5) Chen </a:t>
                      </a:r>
                      <a:r>
                        <a:rPr lang="en-GB" sz="2000" b="0" i="0" u="none" strike="noStrike" noProof="0" dirty="0">
                          <a:solidFill>
                            <a:schemeClr val="dk1"/>
                          </a:solidFill>
                          <a:effectLst/>
                          <a:latin typeface="Arial"/>
                        </a:rPr>
                        <a:t>– 'I </a:t>
                      </a:r>
                      <a:r>
                        <a:rPr lang="en-GB" sz="2000" b="1" i="0" u="none" strike="noStrike" noProof="0" dirty="0">
                          <a:solidFill>
                            <a:schemeClr val="dk1"/>
                          </a:solidFill>
                          <a:effectLst/>
                          <a:latin typeface="Arial"/>
                        </a:rPr>
                        <a:t>struggle with </a:t>
                      </a:r>
                      <a:r>
                        <a:rPr lang="en-GB" sz="2000" b="0" i="0" u="none" strike="noStrike" noProof="0" dirty="0">
                          <a:solidFill>
                            <a:schemeClr val="dk1"/>
                          </a:solidFill>
                          <a:effectLst/>
                          <a:latin typeface="Arial"/>
                        </a:rPr>
                        <a:t>two</a:t>
                      </a:r>
                      <a:r>
                        <a:rPr lang="en-GB" sz="2000" b="1" i="0" u="none" strike="noStrike" noProof="0" dirty="0">
                          <a:solidFill>
                            <a:schemeClr val="dk1"/>
                          </a:solidFill>
                          <a:effectLst/>
                          <a:latin typeface="Arial"/>
                        </a:rPr>
                        <a:t>-</a:t>
                      </a:r>
                      <a:r>
                        <a:rPr lang="en-GB" sz="2000" b="0" i="0" u="none" strike="noStrike" noProof="0" dirty="0">
                          <a:solidFill>
                            <a:schemeClr val="dk1"/>
                          </a:solidFill>
                          <a:effectLst/>
                          <a:latin typeface="Arial"/>
                        </a:rPr>
                        <a:t>hour lessons. They're too long for me</a:t>
                      </a: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6451"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FCDDC"/>
                    </a:solidFill>
                  </a:tcPr>
                </a:tc>
                <a:extLst>
                  <a:ext uri="{0D108BD9-81ED-4DB2-BD59-A6C34878D82A}">
                    <a16:rowId xmlns:a16="http://schemas.microsoft.com/office/drawing/2014/main" val="113736122"/>
                  </a:ext>
                </a:extLst>
              </a:tr>
              <a:tr h="857250">
                <a:tc>
                  <a:txBody>
                    <a:bodyPr/>
                    <a:lstStyle/>
                    <a:p>
                      <a:pPr algn="l" fontAlgn="base">
                        <a:lnSpc>
                          <a:spcPts val="2400"/>
                        </a:lnSpc>
                      </a:pPr>
                      <a:r>
                        <a:rPr lang="en-GB" sz="2000" b="1" i="0" dirty="0">
                          <a:solidFill>
                            <a:srgbClr val="000000"/>
                          </a:solidFill>
                          <a:effectLst/>
                          <a:latin typeface="Arial"/>
                        </a:rPr>
                        <a:t>2) Mira </a:t>
                      </a:r>
                      <a:r>
                        <a:rPr lang="en-GB" sz="2000" b="0" i="0" dirty="0">
                          <a:solidFill>
                            <a:srgbClr val="000000"/>
                          </a:solidFill>
                          <a:effectLst/>
                          <a:latin typeface="Arial"/>
                        </a:rPr>
                        <a:t>–</a:t>
                      </a:r>
                      <a:r>
                        <a:rPr lang="en-GB" sz="2000" b="1" i="0" dirty="0">
                          <a:solidFill>
                            <a:srgbClr val="000000"/>
                          </a:solidFill>
                          <a:effectLst/>
                          <a:latin typeface="Arial"/>
                        </a:rPr>
                        <a:t> </a:t>
                      </a:r>
                      <a:r>
                        <a:rPr lang="en-GB" sz="2000" b="0" i="0" dirty="0">
                          <a:solidFill>
                            <a:srgbClr val="000000"/>
                          </a:solidFill>
                          <a:effectLst/>
                          <a:latin typeface="Arial"/>
                        </a:rPr>
                        <a:t>'I get </a:t>
                      </a:r>
                      <a:r>
                        <a:rPr lang="en-GB" sz="2000" b="1" i="0" dirty="0">
                          <a:solidFill>
                            <a:srgbClr val="000000"/>
                          </a:solidFill>
                          <a:effectLst/>
                          <a:latin typeface="Arial"/>
                        </a:rPr>
                        <a:t>confused </a:t>
                      </a:r>
                      <a:r>
                        <a:rPr lang="en-GB" sz="2000" b="0" i="0" dirty="0">
                          <a:solidFill>
                            <a:srgbClr val="000000"/>
                          </a:solidFill>
                          <a:effectLst/>
                          <a:latin typeface="Arial"/>
                        </a:rPr>
                        <a:t>when my maths teacher talks a lot. I have no idea what she wants me to do.'</a:t>
                      </a:r>
                      <a:endParaRPr lang="en-GB" b="0" i="0" dirty="0">
                        <a:solidFill>
                          <a:srgbClr val="000000"/>
                        </a:solidFill>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0E8EE"/>
                    </a:solidFill>
                  </a:tcPr>
                </a:tc>
                <a:tc>
                  <a:txBody>
                    <a:bodyPr/>
                    <a:lstStyle/>
                    <a:p>
                      <a:pPr lvl="0" algn="l">
                        <a:lnSpc>
                          <a:spcPts val="2400"/>
                        </a:lnSpc>
                        <a:buNone/>
                      </a:pPr>
                      <a:r>
                        <a:rPr lang="en-GB" sz="2000" b="1" i="0" u="none" strike="noStrike" noProof="0" dirty="0">
                          <a:solidFill>
                            <a:srgbClr val="000000"/>
                          </a:solidFill>
                          <a:effectLst/>
                          <a:latin typeface="Arial"/>
                        </a:rPr>
                        <a:t>6) Remi </a:t>
                      </a:r>
                      <a:r>
                        <a:rPr lang="en-GB" sz="2000" b="0" i="0" u="none" strike="noStrike" noProof="0" dirty="0">
                          <a:solidFill>
                            <a:srgbClr val="000000"/>
                          </a:solidFill>
                          <a:effectLst/>
                          <a:latin typeface="Arial"/>
                        </a:rPr>
                        <a:t>– 'My </a:t>
                      </a:r>
                      <a:r>
                        <a:rPr lang="en-GB" sz="2000" b="1" i="0" u="none" strike="noStrike" noProof="0" dirty="0">
                          <a:solidFill>
                            <a:srgbClr val="000000"/>
                          </a:solidFill>
                          <a:effectLst/>
                          <a:latin typeface="Arial"/>
                        </a:rPr>
                        <a:t>brain gets blocked </a:t>
                      </a:r>
                      <a:r>
                        <a:rPr lang="en-GB" sz="2000" b="0" i="0" u="none" strike="noStrike" noProof="0" dirty="0">
                          <a:solidFill>
                            <a:srgbClr val="000000"/>
                          </a:solidFill>
                          <a:effectLst/>
                          <a:latin typeface="Arial"/>
                        </a:rPr>
                        <a:t>at home because my family are so noisy. Sometimes, I can't do my homework.'</a:t>
                      </a:r>
                      <a:endParaRPr lang="es-E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0E8EE"/>
                    </a:solidFill>
                  </a:tcPr>
                </a:tc>
                <a:extLst>
                  <a:ext uri="{0D108BD9-81ED-4DB2-BD59-A6C34878D82A}">
                    <a16:rowId xmlns:a16="http://schemas.microsoft.com/office/drawing/2014/main" val="3777662366"/>
                  </a:ext>
                </a:extLst>
              </a:tr>
              <a:tr h="857250">
                <a:tc>
                  <a:txBody>
                    <a:bodyPr/>
                    <a:lstStyle/>
                    <a:p>
                      <a:pPr algn="l" fontAlgn="base">
                        <a:lnSpc>
                          <a:spcPts val="2400"/>
                        </a:lnSpc>
                      </a:pPr>
                      <a:r>
                        <a:rPr lang="en-GB" sz="2000" b="1" i="0" dirty="0">
                          <a:solidFill>
                            <a:srgbClr val="000000"/>
                          </a:solidFill>
                          <a:effectLst/>
                          <a:latin typeface="Arial"/>
                        </a:rPr>
                        <a:t>3) Paola </a:t>
                      </a:r>
                      <a:r>
                        <a:rPr lang="en-GB" sz="2000" b="0" i="0" dirty="0">
                          <a:solidFill>
                            <a:srgbClr val="000000"/>
                          </a:solidFill>
                          <a:effectLst/>
                          <a:latin typeface="Arial"/>
                        </a:rPr>
                        <a:t>–</a:t>
                      </a:r>
                      <a:r>
                        <a:rPr lang="en-GB" sz="2000" b="1" i="0" dirty="0">
                          <a:solidFill>
                            <a:srgbClr val="000000"/>
                          </a:solidFill>
                          <a:effectLst/>
                          <a:latin typeface="Arial"/>
                        </a:rPr>
                        <a:t> </a:t>
                      </a:r>
                      <a:r>
                        <a:rPr lang="en-GB" sz="2000" b="0" i="0" dirty="0">
                          <a:solidFill>
                            <a:srgbClr val="000000"/>
                          </a:solidFill>
                          <a:effectLst/>
                          <a:latin typeface="Arial"/>
                        </a:rPr>
                        <a:t>'When the teacher asks a question and I know the answer, I shout it out. He gets annoyed, but I can't </a:t>
                      </a:r>
                      <a:r>
                        <a:rPr lang="en-GB" sz="2000" b="1" i="0" dirty="0">
                          <a:solidFill>
                            <a:srgbClr val="000000"/>
                          </a:solidFill>
                          <a:effectLst/>
                          <a:latin typeface="Arial"/>
                        </a:rPr>
                        <a:t>control my impulses</a:t>
                      </a:r>
                      <a:r>
                        <a:rPr lang="en-GB" sz="2000" b="0" i="0" dirty="0">
                          <a:solidFill>
                            <a:srgbClr val="000000"/>
                          </a:solidFill>
                          <a:effectLst/>
                          <a:latin typeface="Arial"/>
                        </a:rPr>
                        <a:t>.'</a:t>
                      </a:r>
                      <a:endParaRPr lang="en-GB" b="0" i="0" dirty="0">
                        <a:solidFill>
                          <a:srgbClr val="000000"/>
                        </a:solidFill>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FCDDC"/>
                    </a:solidFill>
                  </a:tcPr>
                </a:tc>
                <a:tc>
                  <a:txBody>
                    <a:bodyPr/>
                    <a:lstStyle/>
                    <a:p>
                      <a:pPr lvl="0" algn="l">
                        <a:lnSpc>
                          <a:spcPts val="2400"/>
                        </a:lnSpc>
                        <a:buNone/>
                      </a:pPr>
                      <a:r>
                        <a:rPr lang="en-GB" sz="2000" b="1" i="0" u="none" strike="noStrike" noProof="0" dirty="0">
                          <a:solidFill>
                            <a:schemeClr val="dk1"/>
                          </a:solidFill>
                          <a:effectLst/>
                          <a:latin typeface="Arial"/>
                        </a:rPr>
                        <a:t>7) Pape </a:t>
                      </a:r>
                      <a:r>
                        <a:rPr lang="en-GB" sz="2000" b="0" i="0" u="none" strike="noStrike" noProof="0" dirty="0">
                          <a:solidFill>
                            <a:schemeClr val="dk1"/>
                          </a:solidFill>
                          <a:effectLst/>
                          <a:latin typeface="Arial"/>
                        </a:rPr>
                        <a:t>–</a:t>
                      </a:r>
                      <a:r>
                        <a:rPr lang="en-GB" sz="2000" b="1" i="0" u="none" strike="noStrike" noProof="0" dirty="0">
                          <a:solidFill>
                            <a:schemeClr val="dk1"/>
                          </a:solidFill>
                          <a:effectLst/>
                          <a:latin typeface="Arial"/>
                        </a:rPr>
                        <a:t> </a:t>
                      </a:r>
                      <a:r>
                        <a:rPr lang="en-GB" sz="2000" b="0" i="0" u="none" strike="noStrike" noProof="0" dirty="0">
                          <a:solidFill>
                            <a:schemeClr val="dk1"/>
                          </a:solidFill>
                          <a:effectLst/>
                          <a:latin typeface="Arial"/>
                        </a:rPr>
                        <a:t>'When I try and study for exams, I often stop and </a:t>
                      </a:r>
                      <a:r>
                        <a:rPr lang="en-GB" sz="2000" b="1" i="0" u="none" strike="noStrike" noProof="0" dirty="0">
                          <a:solidFill>
                            <a:schemeClr val="dk1"/>
                          </a:solidFill>
                          <a:effectLst/>
                          <a:latin typeface="Arial"/>
                        </a:rPr>
                        <a:t>scroll</a:t>
                      </a:r>
                      <a:r>
                        <a:rPr lang="en-GB" sz="2000" b="0" i="0" u="none" strike="noStrike" noProof="0" dirty="0">
                          <a:solidFill>
                            <a:schemeClr val="dk1"/>
                          </a:solidFill>
                          <a:effectLst/>
                          <a:latin typeface="Arial"/>
                        </a:rPr>
                        <a:t> on my phone for hours.'</a:t>
                      </a:r>
                      <a:endParaRPr lang="es-E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DFCDDC"/>
                    </a:solidFill>
                  </a:tcPr>
                </a:tc>
                <a:extLst>
                  <a:ext uri="{0D108BD9-81ED-4DB2-BD59-A6C34878D82A}">
                    <a16:rowId xmlns:a16="http://schemas.microsoft.com/office/drawing/2014/main" val="53401495"/>
                  </a:ext>
                </a:extLst>
              </a:tr>
              <a:tr h="857250">
                <a:tc>
                  <a:txBody>
                    <a:bodyPr/>
                    <a:lstStyle/>
                    <a:p>
                      <a:pPr algn="l" fontAlgn="base">
                        <a:lnSpc>
                          <a:spcPts val="2400"/>
                        </a:lnSpc>
                      </a:pPr>
                      <a:r>
                        <a:rPr lang="en-GB" sz="2000" b="1" i="0" dirty="0">
                          <a:solidFill>
                            <a:srgbClr val="000000"/>
                          </a:solidFill>
                          <a:effectLst/>
                          <a:latin typeface="Arial"/>
                        </a:rPr>
                        <a:t>4) Andrii </a:t>
                      </a:r>
                      <a:r>
                        <a:rPr lang="en-GB" sz="2000" b="0" i="0" dirty="0">
                          <a:solidFill>
                            <a:srgbClr val="000000"/>
                          </a:solidFill>
                          <a:effectLst/>
                          <a:latin typeface="Arial"/>
                        </a:rPr>
                        <a:t>–</a:t>
                      </a:r>
                      <a:r>
                        <a:rPr lang="en-GB" sz="2000" b="1" i="0" dirty="0">
                          <a:solidFill>
                            <a:srgbClr val="000000"/>
                          </a:solidFill>
                          <a:effectLst/>
                          <a:latin typeface="Arial"/>
                        </a:rPr>
                        <a:t> </a:t>
                      </a:r>
                      <a:r>
                        <a:rPr lang="en-GB" sz="2000" b="0" i="0" dirty="0">
                          <a:solidFill>
                            <a:srgbClr val="000000"/>
                          </a:solidFill>
                          <a:effectLst/>
                          <a:latin typeface="Arial"/>
                        </a:rPr>
                        <a:t>'I get really </a:t>
                      </a:r>
                      <a:r>
                        <a:rPr lang="en-GB" sz="2000" b="1" i="0" dirty="0">
                          <a:solidFill>
                            <a:srgbClr val="000000"/>
                          </a:solidFill>
                          <a:effectLst/>
                          <a:latin typeface="Arial"/>
                        </a:rPr>
                        <a:t>restless</a:t>
                      </a:r>
                      <a:r>
                        <a:rPr lang="en-GB" sz="2000" b="0" i="0" dirty="0">
                          <a:solidFill>
                            <a:srgbClr val="000000"/>
                          </a:solidFill>
                          <a:effectLst/>
                          <a:latin typeface="Arial"/>
                        </a:rPr>
                        <a:t> in class when we sit down for too long. I start to move my arms and legs, and it's difficult to stay still.'</a:t>
                      </a:r>
                      <a:endParaRPr lang="en-GB" b="0" i="0" dirty="0">
                        <a:solidFill>
                          <a:srgbClr val="000000"/>
                        </a:solidFill>
                        <a:effectLst/>
                        <a:latin typeface="Arial"/>
                      </a:endParaRPr>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0E8EE"/>
                    </a:solidFill>
                  </a:tcPr>
                </a:tc>
                <a:tc>
                  <a:txBody>
                    <a:bodyPr/>
                    <a:lstStyle/>
                    <a:p>
                      <a:pPr lvl="0" algn="l">
                        <a:lnSpc>
                          <a:spcPts val="2400"/>
                        </a:lnSpc>
                        <a:buNone/>
                      </a:pPr>
                      <a:r>
                        <a:rPr lang="en-GB" sz="2000" b="1" i="0" u="none" strike="noStrike" noProof="0" dirty="0">
                          <a:solidFill>
                            <a:schemeClr val="dk1"/>
                          </a:solidFill>
                          <a:effectLst/>
                          <a:latin typeface="Arial"/>
                        </a:rPr>
                        <a:t>8) Bee </a:t>
                      </a:r>
                      <a:r>
                        <a:rPr lang="en-GB" sz="2000" b="0" i="0" u="none" strike="noStrike" noProof="0" dirty="0">
                          <a:solidFill>
                            <a:schemeClr val="dk1"/>
                          </a:solidFill>
                          <a:effectLst/>
                          <a:latin typeface="Arial"/>
                        </a:rPr>
                        <a:t>–</a:t>
                      </a:r>
                      <a:r>
                        <a:rPr lang="en-GB" sz="2000" b="1" i="0" u="none" strike="noStrike" noProof="0" dirty="0">
                          <a:solidFill>
                            <a:schemeClr val="dk1"/>
                          </a:solidFill>
                          <a:effectLst/>
                          <a:latin typeface="Arial"/>
                        </a:rPr>
                        <a:t> </a:t>
                      </a:r>
                      <a:r>
                        <a:rPr lang="en-GB" sz="2000" b="0" i="0" u="none" strike="noStrike" noProof="0" dirty="0">
                          <a:solidFill>
                            <a:schemeClr val="dk1"/>
                          </a:solidFill>
                          <a:effectLst/>
                          <a:latin typeface="Arial"/>
                        </a:rPr>
                        <a:t>'I can only study for exams if I have a study buddy.' </a:t>
                      </a:r>
                      <a:endParaRPr lang="es-ES" dirty="0"/>
                    </a:p>
                  </a:txBody>
                  <a:tcP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rgbClr val="F0E8EE"/>
                    </a:solidFill>
                  </a:tcPr>
                </a:tc>
                <a:extLst>
                  <a:ext uri="{0D108BD9-81ED-4DB2-BD59-A6C34878D82A}">
                    <a16:rowId xmlns:a16="http://schemas.microsoft.com/office/drawing/2014/main" val="934648836"/>
                  </a:ext>
                </a:extLst>
              </a:tr>
            </a:tbl>
          </a:graphicData>
        </a:graphic>
      </p:graphicFrame>
    </p:spTree>
    <p:extLst>
      <p:ext uri="{BB962C8B-B14F-4D97-AF65-F5344CB8AC3E}">
        <p14:creationId xmlns:p14="http://schemas.microsoft.com/office/powerpoint/2010/main" val="372946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400CF-B377-B845-96CA-AC4ECB1F27F2}"/>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91658E91-A756-6C8B-599F-BA6A637FD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5708D3D4-F892-C9B7-D599-FD8C86042465}"/>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6AE5D3E0-AB36-1D57-BDF5-F75BE352FD45}"/>
              </a:ext>
            </a:extLst>
          </p:cNvPr>
          <p:cNvSpPr txBox="1"/>
          <p:nvPr/>
        </p:nvSpPr>
        <p:spPr>
          <a:xfrm>
            <a:off x="553521" y="846011"/>
            <a:ext cx="11839322" cy="1015663"/>
          </a:xfrm>
          <a:prstGeom prst="rect">
            <a:avLst/>
          </a:prstGeom>
          <a:noFill/>
        </p:spPr>
        <p:txBody>
          <a:bodyPr wrap="square" rtlCol="0">
            <a:spAutoFit/>
          </a:bodyPr>
          <a:lstStyle/>
          <a:p>
            <a:r>
              <a:rPr lang="en-GB" sz="2000" b="1" dirty="0">
                <a:solidFill>
                  <a:schemeClr val="accent5">
                    <a:lumMod val="50000"/>
                  </a:schemeClr>
                </a:solidFill>
                <a:latin typeface="Arial" panose="020B0604020202020204" pitchFamily="34" charset="0"/>
                <a:cs typeface="Arial" panose="020B0604020202020204" pitchFamily="34" charset="0"/>
              </a:rPr>
              <a:t>Task 3: </a:t>
            </a:r>
            <a:r>
              <a:rPr lang="en-GB" sz="2000" b="1" dirty="0">
                <a:latin typeface="Arial" panose="020B0604020202020204" pitchFamily="34" charset="0"/>
                <a:cs typeface="Arial" panose="020B0604020202020204" pitchFamily="34" charset="0"/>
              </a:rPr>
              <a:t>Listen to Emma and Jay talking about problems at school. Which problems does Emma have, which problems does Jay have, and which problems do they both have? The first one has been done for you. </a:t>
            </a:r>
            <a:endParaRPr lang="en-PT" sz="20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5745227C-741F-FDAD-0D13-5979ABFC8CD8}"/>
              </a:ext>
            </a:extLst>
          </p:cNvPr>
          <p:cNvGraphicFramePr>
            <a:graphicFrameLocks noGrp="1"/>
          </p:cNvGraphicFramePr>
          <p:nvPr>
            <p:extLst>
              <p:ext uri="{D42A27DB-BD31-4B8C-83A1-F6EECF244321}">
                <p14:modId xmlns:p14="http://schemas.microsoft.com/office/powerpoint/2010/main" val="2851797361"/>
              </p:ext>
            </p:extLst>
          </p:nvPr>
        </p:nvGraphicFramePr>
        <p:xfrm>
          <a:off x="553521" y="1895631"/>
          <a:ext cx="10898964" cy="1484421"/>
        </p:xfrm>
        <a:graphic>
          <a:graphicData uri="http://schemas.openxmlformats.org/drawingml/2006/table">
            <a:tbl>
              <a:tblPr firstRow="1" bandRow="1">
                <a:tableStyleId>{7DF18680-E054-41AD-8BC1-D1AEF772440D}</a:tableStyleId>
              </a:tblPr>
              <a:tblGrid>
                <a:gridCol w="3632988">
                  <a:extLst>
                    <a:ext uri="{9D8B030D-6E8A-4147-A177-3AD203B41FA5}">
                      <a16:colId xmlns:a16="http://schemas.microsoft.com/office/drawing/2014/main" val="425710576"/>
                    </a:ext>
                  </a:extLst>
                </a:gridCol>
                <a:gridCol w="3632988">
                  <a:extLst>
                    <a:ext uri="{9D8B030D-6E8A-4147-A177-3AD203B41FA5}">
                      <a16:colId xmlns:a16="http://schemas.microsoft.com/office/drawing/2014/main" val="2779300373"/>
                    </a:ext>
                  </a:extLst>
                </a:gridCol>
                <a:gridCol w="3632988">
                  <a:extLst>
                    <a:ext uri="{9D8B030D-6E8A-4147-A177-3AD203B41FA5}">
                      <a16:colId xmlns:a16="http://schemas.microsoft.com/office/drawing/2014/main" val="1452096765"/>
                    </a:ext>
                  </a:extLst>
                </a:gridCol>
              </a:tblGrid>
              <a:tr h="570090">
                <a:tc>
                  <a:txBody>
                    <a:bodyPr/>
                    <a:lstStyle/>
                    <a:p>
                      <a:pPr algn="ctr"/>
                      <a:r>
                        <a:rPr lang="en-GB" sz="2800" dirty="0">
                          <a:solidFill>
                            <a:schemeClr val="tx1"/>
                          </a:solidFill>
                          <a:latin typeface="Arial" panose="020B0604020202020204" pitchFamily="34" charset="0"/>
                          <a:cs typeface="Arial" panose="020B0604020202020204" pitchFamily="34" charset="0"/>
                        </a:rPr>
                        <a:t>Emma</a:t>
                      </a:r>
                    </a:p>
                  </a:txBody>
                  <a:tcPr/>
                </a:tc>
                <a:tc>
                  <a:txBody>
                    <a:bodyPr/>
                    <a:lstStyle/>
                    <a:p>
                      <a:pPr algn="ctr"/>
                      <a:r>
                        <a:rPr lang="en-GB" sz="2800" dirty="0">
                          <a:solidFill>
                            <a:schemeClr val="tx1"/>
                          </a:solidFill>
                          <a:latin typeface="Arial" panose="020B0604020202020204" pitchFamily="34" charset="0"/>
                          <a:cs typeface="Arial" panose="020B0604020202020204" pitchFamily="34" charset="0"/>
                        </a:rPr>
                        <a:t>Jay</a:t>
                      </a:r>
                    </a:p>
                  </a:txBody>
                  <a:tcPr/>
                </a:tc>
                <a:tc>
                  <a:txBody>
                    <a:bodyPr/>
                    <a:lstStyle/>
                    <a:p>
                      <a:pPr algn="ctr"/>
                      <a:r>
                        <a:rPr lang="en-GB" sz="2800" dirty="0">
                          <a:solidFill>
                            <a:schemeClr val="tx1"/>
                          </a:solidFill>
                          <a:latin typeface="Arial" panose="020B0604020202020204" pitchFamily="34" charset="0"/>
                          <a:cs typeface="Arial" panose="020B0604020202020204" pitchFamily="34" charset="0"/>
                        </a:rPr>
                        <a:t>Both</a:t>
                      </a:r>
                    </a:p>
                  </a:txBody>
                  <a:tcPr/>
                </a:tc>
                <a:extLst>
                  <a:ext uri="{0D108BD9-81ED-4DB2-BD59-A6C34878D82A}">
                    <a16:rowId xmlns:a16="http://schemas.microsoft.com/office/drawing/2014/main" val="3612449805"/>
                  </a:ext>
                </a:extLst>
              </a:tr>
              <a:tr h="914331">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047013372"/>
                  </a:ext>
                </a:extLst>
              </a:tr>
            </a:tbl>
          </a:graphicData>
        </a:graphic>
      </p:graphicFrame>
      <p:sp>
        <p:nvSpPr>
          <p:cNvPr id="6" name="TextBox 5">
            <a:extLst>
              <a:ext uri="{FF2B5EF4-FFF2-40B4-BE49-F238E27FC236}">
                <a16:creationId xmlns:a16="http://schemas.microsoft.com/office/drawing/2014/main" id="{75B69EC4-0E69-15F7-B815-77EF93AF345B}"/>
              </a:ext>
            </a:extLst>
          </p:cNvPr>
          <p:cNvSpPr txBox="1"/>
          <p:nvPr/>
        </p:nvSpPr>
        <p:spPr>
          <a:xfrm>
            <a:off x="448590" y="3414009"/>
            <a:ext cx="10839003" cy="3416320"/>
          </a:xfrm>
          <a:prstGeom prst="rect">
            <a:avLst/>
          </a:prstGeom>
          <a:noFill/>
        </p:spPr>
        <p:txBody>
          <a:bodyPr wrap="square" lIns="91440" tIns="45720" rIns="91440" bIns="45720" rtlCol="0" anchor="t">
            <a:spAutoFit/>
          </a:bodyPr>
          <a:lstStyle/>
          <a:p>
            <a:r>
              <a:rPr lang="en-GB" sz="2400" dirty="0">
                <a:latin typeface="Arial"/>
                <a:cs typeface="Arial"/>
              </a:rPr>
              <a:t>a)	It's difficult for me to concentrate.</a:t>
            </a:r>
          </a:p>
          <a:p>
            <a:r>
              <a:rPr lang="en-GB" sz="2400" dirty="0">
                <a:latin typeface="Arial"/>
                <a:cs typeface="Arial"/>
              </a:rPr>
              <a:t>b)	It's hard to understand everything when my teacher talks a lot. </a:t>
            </a:r>
          </a:p>
          <a:p>
            <a:r>
              <a:rPr lang="en-GB" sz="2400" dirty="0">
                <a:latin typeface="Arial" panose="020B0604020202020204" pitchFamily="34" charset="0"/>
                <a:cs typeface="Arial" panose="020B0604020202020204" pitchFamily="34" charset="0"/>
              </a:rPr>
              <a:t>c)	I have a condition called ADHD. </a:t>
            </a:r>
          </a:p>
          <a:p>
            <a:r>
              <a:rPr lang="en-GB" sz="2400" dirty="0">
                <a:latin typeface="Arial"/>
                <a:cs typeface="Arial"/>
              </a:rPr>
              <a:t>d)	Some teachers think I'm not trying. </a:t>
            </a:r>
          </a:p>
          <a:p>
            <a:r>
              <a:rPr lang="en-GB" sz="2400" dirty="0">
                <a:latin typeface="Arial"/>
                <a:cs typeface="Arial"/>
              </a:rPr>
              <a:t>e)	I think it's normal that people don't all learn in the same way.</a:t>
            </a:r>
          </a:p>
          <a:p>
            <a:r>
              <a:rPr lang="en-GB" sz="2400" dirty="0">
                <a:latin typeface="Arial"/>
                <a:cs typeface="Arial"/>
              </a:rPr>
              <a:t>f)	I don't share the problems I have at school with anyone.</a:t>
            </a:r>
            <a:endParaRPr lang="en-GB" sz="2400" dirty="0">
              <a:latin typeface="Arial" panose="020B0604020202020204" pitchFamily="34" charset="0"/>
              <a:cs typeface="Arial" panose="020B0604020202020204" pitchFamily="34" charset="0"/>
            </a:endParaRPr>
          </a:p>
          <a:p>
            <a:r>
              <a:rPr lang="en-GB" sz="2400" dirty="0">
                <a:latin typeface="Arial"/>
                <a:cs typeface="Arial"/>
              </a:rPr>
              <a:t>g)	I get really anxious before exams. </a:t>
            </a:r>
          </a:p>
          <a:p>
            <a:r>
              <a:rPr lang="en-GB" sz="2400" dirty="0">
                <a:latin typeface="Arial"/>
                <a:cs typeface="Arial"/>
              </a:rPr>
              <a:t>h)	Studying at home is really tough.</a:t>
            </a:r>
          </a:p>
          <a:p>
            <a:r>
              <a:rPr lang="en-GB" sz="2400" dirty="0" err="1">
                <a:latin typeface="Arial"/>
                <a:cs typeface="Arial"/>
              </a:rPr>
              <a:t>i</a:t>
            </a:r>
            <a:r>
              <a:rPr lang="en-GB" sz="2400" dirty="0">
                <a:latin typeface="Arial"/>
                <a:cs typeface="Arial"/>
              </a:rPr>
              <a:t>)	I should take fewer breaks when I study. </a:t>
            </a:r>
          </a:p>
        </p:txBody>
      </p:sp>
      <p:sp>
        <p:nvSpPr>
          <p:cNvPr id="7" name="TextBox 6">
            <a:extLst>
              <a:ext uri="{FF2B5EF4-FFF2-40B4-BE49-F238E27FC236}">
                <a16:creationId xmlns:a16="http://schemas.microsoft.com/office/drawing/2014/main" id="{332AB512-E1DF-691C-641E-48CAF4046C95}"/>
              </a:ext>
            </a:extLst>
          </p:cNvPr>
          <p:cNvSpPr txBox="1"/>
          <p:nvPr/>
        </p:nvSpPr>
        <p:spPr>
          <a:xfrm>
            <a:off x="7914807" y="2487939"/>
            <a:ext cx="644577"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a:t>
            </a:r>
          </a:p>
        </p:txBody>
      </p:sp>
      <p:cxnSp>
        <p:nvCxnSpPr>
          <p:cNvPr id="10" name="Straight Connector 9">
            <a:extLst>
              <a:ext uri="{FF2B5EF4-FFF2-40B4-BE49-F238E27FC236}">
                <a16:creationId xmlns:a16="http://schemas.microsoft.com/office/drawing/2014/main" id="{5976851C-B0A4-7C8B-0E66-527EE2CE045F}"/>
              </a:ext>
            </a:extLst>
          </p:cNvPr>
          <p:cNvCxnSpPr/>
          <p:nvPr/>
        </p:nvCxnSpPr>
        <p:spPr>
          <a:xfrm flipH="1">
            <a:off x="574885" y="3672590"/>
            <a:ext cx="5386204" cy="0"/>
          </a:xfrm>
          <a:prstGeom prst="line">
            <a:avLst/>
          </a:prstGeom>
          <a:ln w="381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0253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400CF-B377-B845-96CA-AC4ECB1F27F2}"/>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91658E91-A756-6C8B-599F-BA6A637FDF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5708D3D4-F892-C9B7-D599-FD8C86042465}"/>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6AE5D3E0-AB36-1D57-BDF5-F75BE352FD45}"/>
              </a:ext>
            </a:extLst>
          </p:cNvPr>
          <p:cNvSpPr txBox="1"/>
          <p:nvPr/>
        </p:nvSpPr>
        <p:spPr>
          <a:xfrm>
            <a:off x="553521" y="846011"/>
            <a:ext cx="11839322" cy="1015663"/>
          </a:xfrm>
          <a:prstGeom prst="rect">
            <a:avLst/>
          </a:prstGeom>
          <a:noFill/>
        </p:spPr>
        <p:txBody>
          <a:bodyPr wrap="square" rtlCol="0">
            <a:spAutoFit/>
          </a:bodyPr>
          <a:lstStyle/>
          <a:p>
            <a:r>
              <a:rPr lang="en-GB" sz="2000" b="1" dirty="0">
                <a:solidFill>
                  <a:schemeClr val="accent5">
                    <a:lumMod val="50000"/>
                  </a:schemeClr>
                </a:solidFill>
                <a:latin typeface="Arial" panose="020B0604020202020204" pitchFamily="34" charset="0"/>
                <a:cs typeface="Arial" panose="020B0604020202020204" pitchFamily="34" charset="0"/>
              </a:rPr>
              <a:t>Task 3: </a:t>
            </a:r>
            <a:r>
              <a:rPr lang="en-GB" sz="2000" b="1" dirty="0">
                <a:latin typeface="Arial" panose="020B0604020202020204" pitchFamily="34" charset="0"/>
                <a:cs typeface="Arial" panose="020B0604020202020204" pitchFamily="34" charset="0"/>
              </a:rPr>
              <a:t>Listen to Emma and Jay talking about problems at school. Which problems does Emma have, which problems does Jay have, and which problems do they both have? The first one has been done for you. </a:t>
            </a:r>
            <a:endParaRPr lang="en-PT" sz="20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5745227C-741F-FDAD-0D13-5979ABFC8CD8}"/>
              </a:ext>
            </a:extLst>
          </p:cNvPr>
          <p:cNvGraphicFramePr>
            <a:graphicFrameLocks noGrp="1"/>
          </p:cNvGraphicFramePr>
          <p:nvPr>
            <p:extLst>
              <p:ext uri="{D42A27DB-BD31-4B8C-83A1-F6EECF244321}">
                <p14:modId xmlns:p14="http://schemas.microsoft.com/office/powerpoint/2010/main" val="460586208"/>
              </p:ext>
            </p:extLst>
          </p:nvPr>
        </p:nvGraphicFramePr>
        <p:xfrm>
          <a:off x="553521" y="1895631"/>
          <a:ext cx="10898964" cy="1484421"/>
        </p:xfrm>
        <a:graphic>
          <a:graphicData uri="http://schemas.openxmlformats.org/drawingml/2006/table">
            <a:tbl>
              <a:tblPr firstRow="1" bandRow="1">
                <a:tableStyleId>{7DF18680-E054-41AD-8BC1-D1AEF772440D}</a:tableStyleId>
              </a:tblPr>
              <a:tblGrid>
                <a:gridCol w="3632988">
                  <a:extLst>
                    <a:ext uri="{9D8B030D-6E8A-4147-A177-3AD203B41FA5}">
                      <a16:colId xmlns:a16="http://schemas.microsoft.com/office/drawing/2014/main" val="425710576"/>
                    </a:ext>
                  </a:extLst>
                </a:gridCol>
                <a:gridCol w="3632988">
                  <a:extLst>
                    <a:ext uri="{9D8B030D-6E8A-4147-A177-3AD203B41FA5}">
                      <a16:colId xmlns:a16="http://schemas.microsoft.com/office/drawing/2014/main" val="2779300373"/>
                    </a:ext>
                  </a:extLst>
                </a:gridCol>
                <a:gridCol w="3632988">
                  <a:extLst>
                    <a:ext uri="{9D8B030D-6E8A-4147-A177-3AD203B41FA5}">
                      <a16:colId xmlns:a16="http://schemas.microsoft.com/office/drawing/2014/main" val="1452096765"/>
                    </a:ext>
                  </a:extLst>
                </a:gridCol>
              </a:tblGrid>
              <a:tr h="570090">
                <a:tc>
                  <a:txBody>
                    <a:bodyPr/>
                    <a:lstStyle/>
                    <a:p>
                      <a:pPr algn="ctr"/>
                      <a:r>
                        <a:rPr lang="en-GB" sz="2800" dirty="0">
                          <a:solidFill>
                            <a:schemeClr val="tx1"/>
                          </a:solidFill>
                          <a:latin typeface="Arial" panose="020B0604020202020204" pitchFamily="34" charset="0"/>
                          <a:cs typeface="Arial" panose="020B0604020202020204" pitchFamily="34" charset="0"/>
                        </a:rPr>
                        <a:t>Emma</a:t>
                      </a:r>
                    </a:p>
                  </a:txBody>
                  <a:tcPr/>
                </a:tc>
                <a:tc>
                  <a:txBody>
                    <a:bodyPr/>
                    <a:lstStyle/>
                    <a:p>
                      <a:pPr algn="ctr"/>
                      <a:r>
                        <a:rPr lang="en-GB" sz="2800" dirty="0">
                          <a:solidFill>
                            <a:schemeClr val="tx1"/>
                          </a:solidFill>
                          <a:latin typeface="Arial" panose="020B0604020202020204" pitchFamily="34" charset="0"/>
                          <a:cs typeface="Arial" panose="020B0604020202020204" pitchFamily="34" charset="0"/>
                        </a:rPr>
                        <a:t>Jay</a:t>
                      </a:r>
                    </a:p>
                  </a:txBody>
                  <a:tcPr/>
                </a:tc>
                <a:tc>
                  <a:txBody>
                    <a:bodyPr/>
                    <a:lstStyle/>
                    <a:p>
                      <a:pPr algn="ctr"/>
                      <a:r>
                        <a:rPr lang="en-GB" sz="2800" dirty="0">
                          <a:solidFill>
                            <a:schemeClr val="tx1"/>
                          </a:solidFill>
                          <a:latin typeface="Arial" panose="020B0604020202020204" pitchFamily="34" charset="0"/>
                          <a:cs typeface="Arial" panose="020B0604020202020204" pitchFamily="34" charset="0"/>
                        </a:rPr>
                        <a:t>Both</a:t>
                      </a:r>
                    </a:p>
                  </a:txBody>
                  <a:tcPr/>
                </a:tc>
                <a:extLst>
                  <a:ext uri="{0D108BD9-81ED-4DB2-BD59-A6C34878D82A}">
                    <a16:rowId xmlns:a16="http://schemas.microsoft.com/office/drawing/2014/main" val="3612449805"/>
                  </a:ext>
                </a:extLst>
              </a:tr>
              <a:tr h="914331">
                <a:tc>
                  <a:txBody>
                    <a:bodyPr/>
                    <a:lstStyle/>
                    <a:p>
                      <a:r>
                        <a:rPr lang="en-GB" sz="2800" b="0" dirty="0">
                          <a:latin typeface="Arial"/>
                        </a:rPr>
                        <a:t>b c d</a:t>
                      </a:r>
                      <a:r>
                        <a:rPr lang="en-GB" sz="2800" b="1" dirty="0">
                          <a:latin typeface="Arial"/>
                        </a:rPr>
                        <a:t> </a:t>
                      </a:r>
                    </a:p>
                  </a:txBody>
                  <a:tcPr/>
                </a:tc>
                <a:tc>
                  <a:txBody>
                    <a:bodyPr/>
                    <a:lstStyle/>
                    <a:p>
                      <a:r>
                        <a:rPr lang="en-GB" sz="2800" dirty="0">
                          <a:latin typeface="Arial"/>
                        </a:rPr>
                        <a:t>e f </a:t>
                      </a:r>
                      <a:r>
                        <a:rPr lang="en-GB" sz="2800" dirty="0" err="1">
                          <a:latin typeface="Arial"/>
                        </a:rPr>
                        <a:t>i</a:t>
                      </a:r>
                    </a:p>
                  </a:txBody>
                  <a:tcPr/>
                </a:tc>
                <a:tc>
                  <a:txBody>
                    <a:bodyPr/>
                    <a:lstStyle/>
                    <a:p>
                      <a:endParaRPr lang="en-GB" dirty="0"/>
                    </a:p>
                  </a:txBody>
                  <a:tcPr/>
                </a:tc>
                <a:extLst>
                  <a:ext uri="{0D108BD9-81ED-4DB2-BD59-A6C34878D82A}">
                    <a16:rowId xmlns:a16="http://schemas.microsoft.com/office/drawing/2014/main" val="2047013372"/>
                  </a:ext>
                </a:extLst>
              </a:tr>
            </a:tbl>
          </a:graphicData>
        </a:graphic>
      </p:graphicFrame>
      <p:sp>
        <p:nvSpPr>
          <p:cNvPr id="6" name="TextBox 5">
            <a:extLst>
              <a:ext uri="{FF2B5EF4-FFF2-40B4-BE49-F238E27FC236}">
                <a16:creationId xmlns:a16="http://schemas.microsoft.com/office/drawing/2014/main" id="{75B69EC4-0E69-15F7-B815-77EF93AF345B}"/>
              </a:ext>
            </a:extLst>
          </p:cNvPr>
          <p:cNvSpPr txBox="1"/>
          <p:nvPr/>
        </p:nvSpPr>
        <p:spPr>
          <a:xfrm>
            <a:off x="448590" y="3414009"/>
            <a:ext cx="10839003" cy="3416320"/>
          </a:xfrm>
          <a:prstGeom prst="rect">
            <a:avLst/>
          </a:prstGeom>
          <a:noFill/>
        </p:spPr>
        <p:txBody>
          <a:bodyPr wrap="square" lIns="91440" tIns="45720" rIns="91440" bIns="45720" rtlCol="0" anchor="t">
            <a:spAutoFit/>
          </a:bodyPr>
          <a:lstStyle/>
          <a:p>
            <a:r>
              <a:rPr lang="en-GB" sz="2400" dirty="0">
                <a:latin typeface="Arial"/>
                <a:cs typeface="Arial"/>
              </a:rPr>
              <a:t>a)	It's difficult for me to concentrate.</a:t>
            </a:r>
          </a:p>
          <a:p>
            <a:r>
              <a:rPr lang="en-GB" sz="2400" dirty="0">
                <a:latin typeface="Arial"/>
                <a:cs typeface="Arial"/>
              </a:rPr>
              <a:t>b)	It's hard to understand everything when my teacher talks a lot. </a:t>
            </a:r>
          </a:p>
          <a:p>
            <a:r>
              <a:rPr lang="en-GB" sz="2400" dirty="0">
                <a:latin typeface="Arial" panose="020B0604020202020204" pitchFamily="34" charset="0"/>
                <a:cs typeface="Arial" panose="020B0604020202020204" pitchFamily="34" charset="0"/>
              </a:rPr>
              <a:t>c)	I have a condition called ADHD. </a:t>
            </a:r>
          </a:p>
          <a:p>
            <a:r>
              <a:rPr lang="en-GB" sz="2400" dirty="0">
                <a:latin typeface="Arial"/>
                <a:cs typeface="Arial"/>
              </a:rPr>
              <a:t>d)	Some teachers think I'm not trying. </a:t>
            </a:r>
          </a:p>
          <a:p>
            <a:r>
              <a:rPr lang="en-GB" sz="2400" dirty="0">
                <a:latin typeface="Arial"/>
                <a:cs typeface="Arial"/>
              </a:rPr>
              <a:t>e)	I think it's normal that people don't all learn in the same way.</a:t>
            </a:r>
          </a:p>
          <a:p>
            <a:r>
              <a:rPr lang="en-GB" sz="2400" dirty="0">
                <a:latin typeface="Arial"/>
                <a:cs typeface="Arial"/>
              </a:rPr>
              <a:t>f)	I don't share the problems I have at school with anyone.</a:t>
            </a:r>
            <a:endParaRPr lang="en-GB" sz="2400" dirty="0">
              <a:latin typeface="Arial" panose="020B0604020202020204" pitchFamily="34" charset="0"/>
              <a:cs typeface="Arial" panose="020B0604020202020204" pitchFamily="34" charset="0"/>
            </a:endParaRPr>
          </a:p>
          <a:p>
            <a:r>
              <a:rPr lang="en-GB" sz="2400" dirty="0">
                <a:latin typeface="Arial"/>
                <a:cs typeface="Arial"/>
              </a:rPr>
              <a:t>g)	I get really anxious before exams. </a:t>
            </a:r>
          </a:p>
          <a:p>
            <a:r>
              <a:rPr lang="en-GB" sz="2400" dirty="0">
                <a:latin typeface="Arial"/>
                <a:cs typeface="Arial"/>
              </a:rPr>
              <a:t>h)	Studying at home is really tough.</a:t>
            </a:r>
          </a:p>
          <a:p>
            <a:r>
              <a:rPr lang="en-GB" sz="2400" dirty="0" err="1">
                <a:latin typeface="Arial"/>
                <a:cs typeface="Arial"/>
              </a:rPr>
              <a:t>i</a:t>
            </a:r>
            <a:r>
              <a:rPr lang="en-GB" sz="2400" dirty="0">
                <a:latin typeface="Arial"/>
                <a:cs typeface="Arial"/>
              </a:rPr>
              <a:t>)	I should take fewer breaks when I study. </a:t>
            </a:r>
          </a:p>
        </p:txBody>
      </p:sp>
      <p:sp>
        <p:nvSpPr>
          <p:cNvPr id="7" name="TextBox 6">
            <a:extLst>
              <a:ext uri="{FF2B5EF4-FFF2-40B4-BE49-F238E27FC236}">
                <a16:creationId xmlns:a16="http://schemas.microsoft.com/office/drawing/2014/main" id="{332AB512-E1DF-691C-641E-48CAF4046C95}"/>
              </a:ext>
            </a:extLst>
          </p:cNvPr>
          <p:cNvSpPr txBox="1"/>
          <p:nvPr/>
        </p:nvSpPr>
        <p:spPr>
          <a:xfrm>
            <a:off x="7914807" y="2487939"/>
            <a:ext cx="3073006" cy="523220"/>
          </a:xfrm>
          <a:prstGeom prst="rect">
            <a:avLst/>
          </a:prstGeom>
          <a:noFill/>
        </p:spPr>
        <p:txBody>
          <a:bodyPr wrap="square" lIns="91440" tIns="45720" rIns="91440" bIns="45720" rtlCol="0" anchor="t">
            <a:spAutoFit/>
          </a:bodyPr>
          <a:lstStyle/>
          <a:p>
            <a:r>
              <a:rPr lang="en-GB" sz="2800" dirty="0">
                <a:latin typeface="Arial"/>
                <a:cs typeface="Arial"/>
              </a:rPr>
              <a:t>a g h</a:t>
            </a:r>
            <a:endParaRPr lang="en-GB" sz="2800" dirty="0">
              <a:latin typeface="Arial" panose="020B0604020202020204" pitchFamily="34" charset="0"/>
              <a:cs typeface="Arial" panose="020B0604020202020204" pitchFamily="34" charset="0"/>
            </a:endParaRPr>
          </a:p>
        </p:txBody>
      </p:sp>
      <p:cxnSp>
        <p:nvCxnSpPr>
          <p:cNvPr id="10" name="Straight Connector 9">
            <a:extLst>
              <a:ext uri="{FF2B5EF4-FFF2-40B4-BE49-F238E27FC236}">
                <a16:creationId xmlns:a16="http://schemas.microsoft.com/office/drawing/2014/main" id="{5976851C-B0A4-7C8B-0E66-527EE2CE045F}"/>
              </a:ext>
            </a:extLst>
          </p:cNvPr>
          <p:cNvCxnSpPr/>
          <p:nvPr/>
        </p:nvCxnSpPr>
        <p:spPr>
          <a:xfrm flipH="1">
            <a:off x="574885" y="3672590"/>
            <a:ext cx="5386204" cy="0"/>
          </a:xfrm>
          <a:prstGeom prst="line">
            <a:avLst/>
          </a:prstGeom>
          <a:ln w="38100">
            <a:solidFill>
              <a:schemeClr val="accent5">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687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C51858-01C2-CAB5-4CC0-B316D1F90C76}"/>
            </a:ext>
          </a:extLst>
        </p:cNvPr>
        <p:cNvGrpSpPr/>
        <p:nvPr/>
      </p:nvGrpSpPr>
      <p:grpSpPr>
        <a:xfrm>
          <a:off x="0" y="0"/>
          <a:ext cx="0" cy="0"/>
          <a:chOff x="0" y="0"/>
          <a:chExt cx="0" cy="0"/>
        </a:xfrm>
      </p:grpSpPr>
      <p:pic>
        <p:nvPicPr>
          <p:cNvPr id="4" name="Picture 3" descr="A purple text on a black background&#10;&#10;Description automatically generated">
            <a:extLst>
              <a:ext uri="{FF2B5EF4-FFF2-40B4-BE49-F238E27FC236}">
                <a16:creationId xmlns:a16="http://schemas.microsoft.com/office/drawing/2014/main" id="{B1DE39BC-D359-FB16-4030-3044EAD9B6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443" y="365125"/>
            <a:ext cx="1362459" cy="391669"/>
          </a:xfrm>
          <a:prstGeom prst="rect">
            <a:avLst/>
          </a:prstGeom>
        </p:spPr>
      </p:pic>
      <p:pic>
        <p:nvPicPr>
          <p:cNvPr id="5" name="Picture 4">
            <a:extLst>
              <a:ext uri="{FF2B5EF4-FFF2-40B4-BE49-F238E27FC236}">
                <a16:creationId xmlns:a16="http://schemas.microsoft.com/office/drawing/2014/main" id="{637D730D-F628-7D5A-8368-1003F7643495}"/>
              </a:ext>
            </a:extLst>
          </p:cNvPr>
          <p:cNvPicPr>
            <a:picLocks noChangeAspect="1"/>
          </p:cNvPicPr>
          <p:nvPr/>
        </p:nvPicPr>
        <p:blipFill>
          <a:blip r:embed="rId3"/>
          <a:stretch>
            <a:fillRect/>
          </a:stretch>
        </p:blipFill>
        <p:spPr>
          <a:xfrm>
            <a:off x="9035161" y="372855"/>
            <a:ext cx="2780458" cy="507636"/>
          </a:xfrm>
          <a:prstGeom prst="rect">
            <a:avLst/>
          </a:prstGeom>
        </p:spPr>
      </p:pic>
      <p:sp>
        <p:nvSpPr>
          <p:cNvPr id="9" name="TextBox 8">
            <a:extLst>
              <a:ext uri="{FF2B5EF4-FFF2-40B4-BE49-F238E27FC236}">
                <a16:creationId xmlns:a16="http://schemas.microsoft.com/office/drawing/2014/main" id="{086AC238-D240-C8F9-3E83-AE0877457853}"/>
              </a:ext>
            </a:extLst>
          </p:cNvPr>
          <p:cNvSpPr txBox="1"/>
          <p:nvPr/>
        </p:nvSpPr>
        <p:spPr>
          <a:xfrm>
            <a:off x="523541" y="891552"/>
            <a:ext cx="11839322" cy="830997"/>
          </a:xfrm>
          <a:prstGeom prst="rect">
            <a:avLst/>
          </a:prstGeom>
          <a:noFill/>
        </p:spPr>
        <p:txBody>
          <a:bodyPr wrap="square" lIns="91440" tIns="45720" rIns="91440" bIns="45720" rtlCol="0" anchor="t">
            <a:spAutoFit/>
          </a:bodyPr>
          <a:lstStyle/>
          <a:p>
            <a:r>
              <a:rPr lang="en-GB" sz="2400" b="1" dirty="0">
                <a:solidFill>
                  <a:schemeClr val="accent5">
                    <a:lumMod val="75000"/>
                  </a:schemeClr>
                </a:solidFill>
                <a:latin typeface="Arial"/>
                <a:cs typeface="Arial"/>
              </a:rPr>
              <a:t>Task 4: </a:t>
            </a:r>
            <a:r>
              <a:rPr lang="en-GB" sz="2400" b="1" dirty="0">
                <a:latin typeface="Arial"/>
                <a:cs typeface="Arial"/>
              </a:rPr>
              <a:t>Emma gives Jay some advice. Tick what she says. (The first one has been done for you.)</a:t>
            </a:r>
            <a:endParaRPr lang="en-PT" sz="2400" b="1" dirty="0">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D525999E-9A6F-53E4-2FAE-1B81D8275F67}"/>
              </a:ext>
            </a:extLst>
          </p:cNvPr>
          <p:cNvGraphicFramePr>
            <a:graphicFrameLocks noGrp="1"/>
          </p:cNvGraphicFramePr>
          <p:nvPr>
            <p:extLst>
              <p:ext uri="{D42A27DB-BD31-4B8C-83A1-F6EECF244321}">
                <p14:modId xmlns:p14="http://schemas.microsoft.com/office/powerpoint/2010/main" val="1593895514"/>
              </p:ext>
            </p:extLst>
          </p:nvPr>
        </p:nvGraphicFramePr>
        <p:xfrm>
          <a:off x="523540" y="1945639"/>
          <a:ext cx="11033876" cy="4551186"/>
        </p:xfrm>
        <a:graphic>
          <a:graphicData uri="http://schemas.openxmlformats.org/drawingml/2006/table">
            <a:tbl>
              <a:tblPr firstRow="1" bandRow="1">
                <a:tableStyleId>{22838BEF-8BB2-4498-84A7-C5851F593DF1}</a:tableStyleId>
              </a:tblPr>
              <a:tblGrid>
                <a:gridCol w="9729732">
                  <a:extLst>
                    <a:ext uri="{9D8B030D-6E8A-4147-A177-3AD203B41FA5}">
                      <a16:colId xmlns:a16="http://schemas.microsoft.com/office/drawing/2014/main" val="4019154413"/>
                    </a:ext>
                  </a:extLst>
                </a:gridCol>
                <a:gridCol w="1304144">
                  <a:extLst>
                    <a:ext uri="{9D8B030D-6E8A-4147-A177-3AD203B41FA5}">
                      <a16:colId xmlns:a16="http://schemas.microsoft.com/office/drawing/2014/main" val="592733903"/>
                    </a:ext>
                  </a:extLst>
                </a:gridCol>
              </a:tblGrid>
              <a:tr h="567438">
                <a:tc>
                  <a:txBody>
                    <a:bodyPr/>
                    <a:lstStyle/>
                    <a:p>
                      <a:r>
                        <a:rPr lang="en-GB" sz="2400" b="0" dirty="0">
                          <a:latin typeface="Arial" panose="020B0604020202020204" pitchFamily="34" charset="0"/>
                          <a:cs typeface="Arial" panose="020B0604020202020204" pitchFamily="34" charset="0"/>
                        </a:rPr>
                        <a:t>a) Make lists to remember important things.</a:t>
                      </a:r>
                    </a:p>
                  </a:txBody>
                  <a:tcPr/>
                </a:tc>
                <a:tc>
                  <a:txBody>
                    <a:bodyPr/>
                    <a:lstStyle/>
                    <a:p>
                      <a:pPr algn="ctr"/>
                      <a:r>
                        <a:rPr lang="en-GB" sz="3200" dirty="0">
                          <a:sym typeface="Wingdings" panose="05000000000000000000" pitchFamily="2" charset="2"/>
                        </a:rPr>
                        <a:t></a:t>
                      </a:r>
                      <a:endParaRPr lang="en-GB" sz="3200" dirty="0"/>
                    </a:p>
                  </a:txBody>
                  <a:tcPr/>
                </a:tc>
                <a:extLst>
                  <a:ext uri="{0D108BD9-81ED-4DB2-BD59-A6C34878D82A}">
                    <a16:rowId xmlns:a16="http://schemas.microsoft.com/office/drawing/2014/main" val="2795979531"/>
                  </a:ext>
                </a:extLst>
              </a:tr>
              <a:tr h="567438">
                <a:tc>
                  <a:txBody>
                    <a:bodyPr/>
                    <a:lstStyle/>
                    <a:p>
                      <a:r>
                        <a:rPr lang="en-GB" sz="2400" dirty="0">
                          <a:latin typeface="Arial" panose="020B0604020202020204" pitchFamily="34" charset="0"/>
                          <a:cs typeface="Arial" panose="020B0604020202020204" pitchFamily="34" charset="0"/>
                        </a:rPr>
                        <a:t>b) Use a timer to let you know when to take a break from studying.</a:t>
                      </a:r>
                    </a:p>
                  </a:txBody>
                  <a:tcPr/>
                </a:tc>
                <a:tc>
                  <a:txBody>
                    <a:bodyPr/>
                    <a:lstStyle/>
                    <a:p>
                      <a:endParaRPr lang="en-GB"/>
                    </a:p>
                  </a:txBody>
                  <a:tcPr/>
                </a:tc>
                <a:extLst>
                  <a:ext uri="{0D108BD9-81ED-4DB2-BD59-A6C34878D82A}">
                    <a16:rowId xmlns:a16="http://schemas.microsoft.com/office/drawing/2014/main" val="4286340448"/>
                  </a:ext>
                </a:extLst>
              </a:tr>
              <a:tr h="567438">
                <a:tc>
                  <a:txBody>
                    <a:bodyPr/>
                    <a:lstStyle/>
                    <a:p>
                      <a:r>
                        <a:rPr lang="en-GB" sz="2400" dirty="0">
                          <a:latin typeface="Arial" panose="020B0604020202020204" pitchFamily="34" charset="0"/>
                          <a:cs typeface="Arial" panose="020B0604020202020204" pitchFamily="34" charset="0"/>
                        </a:rPr>
                        <a:t>c) Remember to eat and drink regularly.</a:t>
                      </a:r>
                    </a:p>
                  </a:txBody>
                  <a:tcPr/>
                </a:tc>
                <a:tc>
                  <a:txBody>
                    <a:bodyPr/>
                    <a:lstStyle/>
                    <a:p>
                      <a:endParaRPr lang="en-GB"/>
                    </a:p>
                  </a:txBody>
                  <a:tcPr/>
                </a:tc>
                <a:extLst>
                  <a:ext uri="{0D108BD9-81ED-4DB2-BD59-A6C34878D82A}">
                    <a16:rowId xmlns:a16="http://schemas.microsoft.com/office/drawing/2014/main" val="4023175247"/>
                  </a:ext>
                </a:extLst>
              </a:tr>
              <a:tr h="567438">
                <a:tc>
                  <a:txBody>
                    <a:bodyPr/>
                    <a:lstStyle/>
                    <a:p>
                      <a:r>
                        <a:rPr lang="en-GB" sz="2400" dirty="0">
                          <a:latin typeface="Arial" panose="020B0604020202020204" pitchFamily="34" charset="0"/>
                          <a:cs typeface="Arial" panose="020B0604020202020204" pitchFamily="34" charset="0"/>
                        </a:rPr>
                        <a:t>d) When you take a break, do something physical.</a:t>
                      </a:r>
                    </a:p>
                  </a:txBody>
                  <a:tcPr/>
                </a:tc>
                <a:tc>
                  <a:txBody>
                    <a:bodyPr/>
                    <a:lstStyle/>
                    <a:p>
                      <a:endParaRPr lang="en-GB"/>
                    </a:p>
                  </a:txBody>
                  <a:tcPr/>
                </a:tc>
                <a:extLst>
                  <a:ext uri="{0D108BD9-81ED-4DB2-BD59-A6C34878D82A}">
                    <a16:rowId xmlns:a16="http://schemas.microsoft.com/office/drawing/2014/main" val="4017782072"/>
                  </a:ext>
                </a:extLst>
              </a:tr>
              <a:tr h="567438">
                <a:tc>
                  <a:txBody>
                    <a:bodyPr/>
                    <a:lstStyle/>
                    <a:p>
                      <a:r>
                        <a:rPr lang="en-GB" sz="2400" dirty="0">
                          <a:latin typeface="Arial" panose="020B0604020202020204" pitchFamily="34" charset="0"/>
                          <a:cs typeface="Arial" panose="020B0604020202020204" pitchFamily="34" charset="0"/>
                        </a:rPr>
                        <a:t>e) When you start a task, identify the first small step you should take.</a:t>
                      </a:r>
                    </a:p>
                  </a:txBody>
                  <a:tcPr/>
                </a:tc>
                <a:tc>
                  <a:txBody>
                    <a:bodyPr/>
                    <a:lstStyle/>
                    <a:p>
                      <a:endParaRPr lang="en-GB"/>
                    </a:p>
                  </a:txBody>
                  <a:tcPr/>
                </a:tc>
                <a:extLst>
                  <a:ext uri="{0D108BD9-81ED-4DB2-BD59-A6C34878D82A}">
                    <a16:rowId xmlns:a16="http://schemas.microsoft.com/office/drawing/2014/main" val="3406257338"/>
                  </a:ext>
                </a:extLst>
              </a:tr>
              <a:tr h="567438">
                <a:tc>
                  <a:txBody>
                    <a:bodyPr/>
                    <a:lstStyle/>
                    <a:p>
                      <a:r>
                        <a:rPr lang="en-GB" sz="2400" dirty="0">
                          <a:latin typeface="Arial" panose="020B0604020202020204" pitchFamily="34" charset="0"/>
                          <a:cs typeface="Arial" panose="020B0604020202020204" pitchFamily="34" charset="0"/>
                        </a:rPr>
                        <a:t>f) Give yourself a reward when you complete a task.</a:t>
                      </a:r>
                    </a:p>
                  </a:txBody>
                  <a:tcPr/>
                </a:tc>
                <a:tc>
                  <a:txBody>
                    <a:bodyPr/>
                    <a:lstStyle/>
                    <a:p>
                      <a:endParaRPr lang="en-GB"/>
                    </a:p>
                  </a:txBody>
                  <a:tcPr/>
                </a:tc>
                <a:extLst>
                  <a:ext uri="{0D108BD9-81ED-4DB2-BD59-A6C34878D82A}">
                    <a16:rowId xmlns:a16="http://schemas.microsoft.com/office/drawing/2014/main" val="3584402575"/>
                  </a:ext>
                </a:extLst>
              </a:tr>
              <a:tr h="567438">
                <a:tc>
                  <a:txBody>
                    <a:bodyPr/>
                    <a:lstStyle/>
                    <a:p>
                      <a:r>
                        <a:rPr lang="en-GB" sz="2400" dirty="0">
                          <a:latin typeface="Arial" panose="020B0604020202020204" pitchFamily="34" charset="0"/>
                          <a:cs typeface="Arial" panose="020B0604020202020204" pitchFamily="34" charset="0"/>
                        </a:rPr>
                        <a:t>g) Work with a study buddy to help you focus.</a:t>
                      </a:r>
                    </a:p>
                  </a:txBody>
                  <a:tcPr/>
                </a:tc>
                <a:tc>
                  <a:txBody>
                    <a:bodyPr/>
                    <a:lstStyle/>
                    <a:p>
                      <a:endParaRPr lang="en-GB"/>
                    </a:p>
                  </a:txBody>
                  <a:tcPr/>
                </a:tc>
                <a:extLst>
                  <a:ext uri="{0D108BD9-81ED-4DB2-BD59-A6C34878D82A}">
                    <a16:rowId xmlns:a16="http://schemas.microsoft.com/office/drawing/2014/main" val="954400918"/>
                  </a:ext>
                </a:extLst>
              </a:tr>
              <a:tr h="567438">
                <a:tc>
                  <a:txBody>
                    <a:bodyPr/>
                    <a:lstStyle/>
                    <a:p>
                      <a:r>
                        <a:rPr lang="en-GB" sz="2400" dirty="0">
                          <a:latin typeface="Arial" panose="020B0604020202020204" pitchFamily="34" charset="0"/>
                          <a:cs typeface="Arial" panose="020B0604020202020204" pitchFamily="34" charset="0"/>
                        </a:rPr>
                        <a:t>h) Make sure your teachers know how you feel. </a:t>
                      </a:r>
                    </a:p>
                  </a:txBody>
                  <a:tcPr/>
                </a:tc>
                <a:tc>
                  <a:txBody>
                    <a:bodyPr/>
                    <a:lstStyle/>
                    <a:p>
                      <a:endParaRPr lang="en-GB" dirty="0"/>
                    </a:p>
                  </a:txBody>
                  <a:tcPr/>
                </a:tc>
                <a:extLst>
                  <a:ext uri="{0D108BD9-81ED-4DB2-BD59-A6C34878D82A}">
                    <a16:rowId xmlns:a16="http://schemas.microsoft.com/office/drawing/2014/main" val="3610274239"/>
                  </a:ext>
                </a:extLst>
              </a:tr>
            </a:tbl>
          </a:graphicData>
        </a:graphic>
      </p:graphicFrame>
    </p:spTree>
    <p:extLst>
      <p:ext uri="{BB962C8B-B14F-4D97-AF65-F5344CB8AC3E}">
        <p14:creationId xmlns:p14="http://schemas.microsoft.com/office/powerpoint/2010/main" val="821258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B653CAB6B1664EBDB8D6C7009189EF" ma:contentTypeVersion="20" ma:contentTypeDescription="Create a new document." ma:contentTypeScope="" ma:versionID="f59346fe1d4ad3207cf185b238c9e53a">
  <xsd:schema xmlns:xsd="http://www.w3.org/2001/XMLSchema" xmlns:xs="http://www.w3.org/2001/XMLSchema" xmlns:p="http://schemas.microsoft.com/office/2006/metadata/properties" xmlns:ns2="825b1d9c-2979-40d4-accd-eede4fa517a1" xmlns:ns3="6e2012f9-c1cf-4359-8d94-97f42df0ce84" targetNamespace="http://schemas.microsoft.com/office/2006/metadata/properties" ma:root="true" ma:fieldsID="fa0353e46ce74712d5c2252e42609ee0" ns2:_="" ns3:_="">
    <xsd:import namespace="825b1d9c-2979-40d4-accd-eede4fa517a1"/>
    <xsd:import namespace="6e2012f9-c1cf-4359-8d94-97f42df0ce8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DatePos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5b1d9c-2979-40d4-accd-eede4fa517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8b47c1-f241-41f3-8d01-b95036d9ee9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DatePosted" ma:index="26" nillable="true" ma:displayName="Date Posted" ma:description="Date posted on YT." ma:format="Dropdown" ma:internalName="DatePosted">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2012f9-c1cf-4359-8d94-97f42df0ce8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817e715-1740-47a8-a422-c98603db043b}" ma:internalName="TaxCatchAll" ma:showField="CatchAllData" ma:web="6e2012f9-c1cf-4359-8d94-97f42df0ce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e2012f9-c1cf-4359-8d94-97f42df0ce84" xsi:nil="true"/>
    <lcf76f155ced4ddcb4097134ff3c332f xmlns="825b1d9c-2979-40d4-accd-eede4fa517a1">
      <Terms xmlns="http://schemas.microsoft.com/office/infopath/2007/PartnerControls"/>
    </lcf76f155ced4ddcb4097134ff3c332f>
    <DatePosted xmlns="825b1d9c-2979-40d4-accd-eede4fa517a1" xsi:nil="true"/>
  </documentManagement>
</p:properties>
</file>

<file path=customXml/itemProps1.xml><?xml version="1.0" encoding="utf-8"?>
<ds:datastoreItem xmlns:ds="http://schemas.openxmlformats.org/officeDocument/2006/customXml" ds:itemID="{A52BE567-873F-49EF-97A0-32DCA193A3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5b1d9c-2979-40d4-accd-eede4fa517a1"/>
    <ds:schemaRef ds:uri="6e2012f9-c1cf-4359-8d94-97f42df0ce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713C31D-69EB-4259-8EE5-E651906DF1BB}">
  <ds:schemaRefs>
    <ds:schemaRef ds:uri="http://schemas.microsoft.com/sharepoint/v3/contenttype/forms"/>
  </ds:schemaRefs>
</ds:datastoreItem>
</file>

<file path=customXml/itemProps3.xml><?xml version="1.0" encoding="utf-8"?>
<ds:datastoreItem xmlns:ds="http://schemas.openxmlformats.org/officeDocument/2006/customXml" ds:itemID="{0D0772C1-C35C-4B52-83A3-0158BC5C8FC5}">
  <ds:schemaRefs>
    <ds:schemaRef ds:uri="http://schemas.openxmlformats.org/package/2006/metadata/core-properties"/>
    <ds:schemaRef ds:uri="http://purl.org/dc/dcmitype/"/>
    <ds:schemaRef ds:uri="http://schemas.microsoft.com/office/infopath/2007/PartnerControls"/>
    <ds:schemaRef ds:uri="http://purl.org/dc/elements/1.1/"/>
    <ds:schemaRef ds:uri="825b1d9c-2979-40d4-accd-eede4fa517a1"/>
    <ds:schemaRef ds:uri="http://schemas.microsoft.com/office/2006/metadata/properties"/>
    <ds:schemaRef ds:uri="http://schemas.microsoft.com/office/2006/documentManagement/types"/>
    <ds:schemaRef ds:uri="http://purl.org/dc/terms/"/>
    <ds:schemaRef ds:uri="6e2012f9-c1cf-4359-8d94-97f42df0ce8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3238</TotalTime>
  <Words>1441</Words>
  <Application>Microsoft Office PowerPoint</Application>
  <PresentationFormat>Widescreen</PresentationFormat>
  <Paragraphs>134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Aptos Display</vt:lpstr>
      <vt:lpstr>Arial</vt:lpstr>
      <vt:lpstr>Wingdings</vt:lpstr>
      <vt:lpstr>Office Theme</vt:lpstr>
      <vt:lpstr>Challenges at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at school</dc:title>
  <dc:creator>Sarah Smith</dc:creator>
  <cp:lastModifiedBy>McLellan, Catherine (Spain)</cp:lastModifiedBy>
  <cp:revision>205</cp:revision>
  <dcterms:created xsi:type="dcterms:W3CDTF">2024-11-15T13:09:45Z</dcterms:created>
  <dcterms:modified xsi:type="dcterms:W3CDTF">2025-01-08T11:14:05Z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0x0101008CB653CAB6B1664EBDB8D6C7009189EF</vt:lpwstr>
  </property>
  <property fmtid="{D5CDD505-2E9C-101B-9397-08002B2CF9AE}" pid="3" name="MediaServiceImageTags">
    <vt:lpwstr/>
  </property>
  <property fmtid="{D5CDD505-2E9C-101B-9397-08002B2CF9AE}" pid="4" name="_MarkAsFinal">
    <vt:bool>true</vt:bool>
  </property>
</Properties>
</file>