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58" r:id="rId6"/>
    <p:sldId id="274" r:id="rId7"/>
    <p:sldId id="275" r:id="rId8"/>
    <p:sldId id="289" r:id="rId9"/>
    <p:sldId id="290" r:id="rId10"/>
    <p:sldId id="264" r:id="rId11"/>
    <p:sldId id="278" r:id="rId12"/>
    <p:sldId id="279" r:id="rId13"/>
    <p:sldId id="280" r:id="rId14"/>
    <p:sldId id="281" r:id="rId15"/>
    <p:sldId id="291" r:id="rId16"/>
    <p:sldId id="282" r:id="rId17"/>
    <p:sldId id="283" r:id="rId18"/>
    <p:sldId id="284" r:id="rId19"/>
    <p:sldId id="267" r:id="rId20"/>
    <p:sldId id="268" r:id="rId21"/>
    <p:sldId id="285" r:id="rId22"/>
    <p:sldId id="286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91163-8C59-898E-D48F-6A894AF863A2}" name="Lesley Rhodes" initials="LR" userId="b9221c3d51ddc8a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7EB88-26E0-43F1-947D-3A8AA34D1FC7}" v="3" dt="2025-01-22T11:30:05.001"/>
    <p1510:client id="{6BCEB7B1-FC11-F661-5F62-D395203239D6}" v="57" dt="2025-01-22T10:36:34.267"/>
    <p1510:client id="{FD005677-149F-5863-A158-0FF2CC39C02C}" v="4" dt="2025-01-22T11:13:51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596D7-ABA7-48A9-BD0F-B1C04FDF7222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FDD89-A826-4DAE-8197-F151F460A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1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FDD89-A826-4DAE-8197-F151F460AC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FDD89-A826-4DAE-8197-F151F460AC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0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FDD89-A826-4DAE-8197-F151F460AC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5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FDD89-A826-4DAE-8197-F151F460AC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8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C2F1-411F-6384-00F1-4DA4CF347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D7EC9-469A-08C7-8E5D-082D6FA52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3C49-1ACD-ADC0-979D-87F68663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06F0B-1F52-8830-0599-826A2246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700CC-F731-18BF-F565-B4F52372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9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FC73-6456-7FA1-C518-B8D0916D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6865B-95A3-C0DA-7C69-5A087467F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F7A2-D36E-0FD3-EFA0-2D2F120C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D2E10-CBA5-E4FE-CC69-9C418848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93ED5-DAA6-19E1-C48E-6DE82628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9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C4190-7F8F-F607-7637-7E64347EE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39F8D-8EF7-3E98-0763-733BD6457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B5F67-A3C5-3D5B-1D19-4D28A476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70193-23B8-989F-14DB-956F25FC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1A83-C2CC-A612-956A-793D2B68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0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A18A-E0C3-1540-CF74-20D62AA1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3CDF4-6440-D07D-B1E7-5F52FAA9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67321-6F32-249A-B7AB-0D216A1F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F998D-EB19-B226-258C-581857A6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C4FCE-2324-2C7D-2F71-96B538EC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6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0B99-BFCD-6AF7-9534-F8A81F51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93183-8519-983A-F944-6E5333552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F1197-76AC-7107-D72D-3C15DB761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A1DFA-B45C-38C3-8E9B-955B1556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1858-B5F9-BFEE-BBEE-051A65E7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5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27FC-006F-888F-A893-1D04D536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3424-BA9B-BB2F-AFC0-766403E93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93DD0-3083-ACA8-A2FD-BFDE52C46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25322-31E8-B61C-BCED-7382A6A5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DD456-4337-DD7F-B05E-F847FD52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D23A7-A686-6861-CC81-9ECB7841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3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9EE9-D055-31E3-B70E-30D7AA896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CA050-4C20-7014-2BF3-1BA3E9A19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DFF74-A688-6FA1-555A-08C4662F7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81635-60B3-A08A-1F32-C6A6D7DA6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498D8-61B3-5F10-7E2C-A51020A86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76D0B3-5CC6-5C89-D2A0-43251586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CDC65-4B1C-54BE-C3A0-FD4540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46AF4-8F83-F747-6BC5-C8A438BE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B6D0-3AC5-0246-D705-A224FC42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E7E38-1E56-0D74-9AB4-252A739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D7854-FD91-8F31-91F9-F9A0CF53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F751C-866F-828A-50A7-59967B3F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3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A6B9F-DBC3-98F6-125A-8007DB7F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0C3E1-466D-D4EC-55B2-25C93BBF4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8299F-BAD5-A2AB-A708-1FA5BA21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45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FD86-329B-41F4-D364-B100FCAA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5AB1-D3D2-1E3D-831D-476E2E382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05716-0AC2-5CF6-A7F5-3FD1644B1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91B00-3752-C11B-C089-41DD3900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975EA-3E4E-C287-D4EE-7FA793CB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9F2D4-2222-4547-FA05-42D8BE95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85A69-C885-B8BC-03E6-B560F638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B196BB-E991-5EF8-947F-34BB25887D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8C8B0-5EAC-220D-C19F-CFF2B4EF8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5FFF-A87D-0CCE-6482-68A0F199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8159D-2626-D4E6-99A8-2A1D6377A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04691-1AD2-6B49-B753-28C7938D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0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944D7-E2EF-00D1-C34B-3791FF98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08F3F-4F7D-C751-6387-4E4200978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8D86-9CA3-B864-0334-E688E0647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8A03D1-39BF-4CDC-AA41-982F8923F9BD}" type="datetimeFigureOut">
              <a:rPr lang="en-GB" smtClean="0"/>
              <a:t>22/01/2025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F9A14-7BE4-560A-0B33-31B30BCEE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54275-C2EF-C24B-D1A7-5A72076AB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92A6C9-6FCE-4287-973F-2E572AB5C0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06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9327-DB13-7C4C-36F2-11742AFD1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9870" y="1041400"/>
            <a:ext cx="7014117" cy="2387600"/>
          </a:xfrm>
        </p:spPr>
        <p:txBody>
          <a:bodyPr/>
          <a:lstStyle/>
          <a:p>
            <a:r>
              <a:rPr lang="en-GB" sz="4400" b="1" dirty="0">
                <a:solidFill>
                  <a:srgbClr val="002060"/>
                </a:solidFill>
                <a:latin typeface="Arial"/>
                <a:cs typeface="Arial"/>
              </a:rPr>
              <a:t>Starting a new school</a:t>
            </a:r>
            <a:endParaRPr lang="es-ES" dirty="0"/>
          </a:p>
        </p:txBody>
      </p:sp>
      <p:pic>
        <p:nvPicPr>
          <p:cNvPr id="5" name="Picture 4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CF452EA6-2C52-3DBF-AA01-2CCA4643C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7" y="488822"/>
            <a:ext cx="1362459" cy="39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8FD92-BC6F-CD2F-3E46-6129C30D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1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6741-CEDA-C4CB-B65A-1BB8D70B1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BD22F58E-3602-0C56-2EE4-95803D341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7F155-3C7D-CC35-A7D8-D81058F4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DFA49-E953-628F-A3B0-B064EA185AB8}"/>
              </a:ext>
            </a:extLst>
          </p:cNvPr>
          <p:cNvSpPr txBox="1"/>
          <p:nvPr/>
        </p:nvSpPr>
        <p:spPr>
          <a:xfrm>
            <a:off x="127825" y="847498"/>
            <a:ext cx="1241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4A47C8-D33C-3F17-C1B9-693646E71C61}"/>
              </a:ext>
            </a:extLst>
          </p:cNvPr>
          <p:cNvGraphicFramePr>
            <a:graphicFrameLocks noGrp="1"/>
          </p:cNvGraphicFramePr>
          <p:nvPr/>
        </p:nvGraphicFramePr>
        <p:xfrm>
          <a:off x="181701" y="1399866"/>
          <a:ext cx="11633918" cy="13283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33918">
                  <a:extLst>
                    <a:ext uri="{9D8B030D-6E8A-4147-A177-3AD203B41FA5}">
                      <a16:colId xmlns:a16="http://schemas.microsoft.com/office/drawing/2014/main" val="1329654320"/>
                    </a:ext>
                  </a:extLst>
                </a:gridCol>
              </a:tblGrid>
              <a:tr h="13283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116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B286DF-21EB-8EE6-C0A8-EC2B0A08B352}"/>
              </a:ext>
            </a:extLst>
          </p:cNvPr>
          <p:cNvSpPr txBox="1"/>
          <p:nvPr/>
        </p:nvSpPr>
        <p:spPr>
          <a:xfrm>
            <a:off x="324883" y="1399866"/>
            <a:ext cx="1134755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open-minded                   refugee                 feel left out               stick together          dye</a:t>
            </a:r>
            <a:b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disabled                    piercings                      relief                 lonely </a:t>
            </a:r>
            <a:endParaRPr lang="en-GB" sz="20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2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get an awkward feeling           welcoming               feel out of place             inside jokes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57E81-10A4-3F5A-C32C-8B0B373BFB3F}"/>
              </a:ext>
            </a:extLst>
          </p:cNvPr>
          <p:cNvSpPr txBox="1"/>
          <p:nvPr/>
        </p:nvSpPr>
        <p:spPr>
          <a:xfrm>
            <a:off x="181701" y="2818912"/>
            <a:ext cx="119242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g) It was a big ________when the teacher cancelled the test!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h) The students in my class were very ________ and friendly on my first day at school.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Liam has two ________ in his ear, and he wants to get another one.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j) Sometimes, I __________when my friends talk about a party that I didn’t go to.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k) I always ___________________when I don’t know what to say in a conversation. My face goes red!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l) Our school built a new ramp so that ________ students can easily go to class.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m) My new teacher is really _____________and listens to everyone’s ideas in class.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3B3390-947D-0DF6-80DB-4CF207687410}"/>
              </a:ext>
            </a:extLst>
          </p:cNvPr>
          <p:cNvCxnSpPr/>
          <p:nvPr/>
        </p:nvCxnSpPr>
        <p:spPr>
          <a:xfrm>
            <a:off x="3192905" y="1616596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3BC33F-76AB-E0D5-6300-5BFEC3C52E07}"/>
              </a:ext>
            </a:extLst>
          </p:cNvPr>
          <p:cNvCxnSpPr/>
          <p:nvPr/>
        </p:nvCxnSpPr>
        <p:spPr>
          <a:xfrm>
            <a:off x="8097187" y="1601762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391ED9-E55C-9084-94F5-F8631C6D5110}"/>
              </a:ext>
            </a:extLst>
          </p:cNvPr>
          <p:cNvCxnSpPr/>
          <p:nvPr/>
        </p:nvCxnSpPr>
        <p:spPr>
          <a:xfrm>
            <a:off x="9806066" y="1616753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FD581-01E8-EEC6-0BE0-1CE47D9CBE02}"/>
              </a:ext>
            </a:extLst>
          </p:cNvPr>
          <p:cNvCxnSpPr/>
          <p:nvPr/>
        </p:nvCxnSpPr>
        <p:spPr>
          <a:xfrm>
            <a:off x="9281410" y="244355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11457-1FD2-857C-58BC-130FFC03AAFE}"/>
              </a:ext>
            </a:extLst>
          </p:cNvPr>
          <p:cNvCxnSpPr/>
          <p:nvPr/>
        </p:nvCxnSpPr>
        <p:spPr>
          <a:xfrm>
            <a:off x="8689298" y="1993848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C89CA0-3E13-34BA-2C63-6731BDCA5B43}"/>
              </a:ext>
            </a:extLst>
          </p:cNvPr>
          <p:cNvCxnSpPr/>
          <p:nvPr/>
        </p:nvCxnSpPr>
        <p:spPr>
          <a:xfrm>
            <a:off x="6583181" y="244355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0B8DDB-3D77-CA58-568B-E0098487A04A}"/>
              </a:ext>
            </a:extLst>
          </p:cNvPr>
          <p:cNvSpPr txBox="1"/>
          <p:nvPr/>
        </p:nvSpPr>
        <p:spPr>
          <a:xfrm>
            <a:off x="2035902" y="272973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A601A2-6789-D5B4-532F-A3CE68D07E44}"/>
              </a:ext>
            </a:extLst>
          </p:cNvPr>
          <p:cNvSpPr txBox="1"/>
          <p:nvPr/>
        </p:nvSpPr>
        <p:spPr>
          <a:xfrm>
            <a:off x="4482059" y="34290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welcoming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1C56E-4B1B-77E7-99D9-BC76B7A360A0}"/>
              </a:ext>
            </a:extLst>
          </p:cNvPr>
          <p:cNvSpPr txBox="1"/>
          <p:nvPr/>
        </p:nvSpPr>
        <p:spPr>
          <a:xfrm>
            <a:off x="2038401" y="39611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piercings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4867E3-7364-0766-6372-62FEF8E797D9}"/>
              </a:ext>
            </a:extLst>
          </p:cNvPr>
          <p:cNvSpPr txBox="1"/>
          <p:nvPr/>
        </p:nvSpPr>
        <p:spPr>
          <a:xfrm>
            <a:off x="2035902" y="460881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feel left 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475FB-4370-5B70-E4D6-426F8B5A3923}"/>
              </a:ext>
            </a:extLst>
          </p:cNvPr>
          <p:cNvSpPr txBox="1"/>
          <p:nvPr/>
        </p:nvSpPr>
        <p:spPr>
          <a:xfrm>
            <a:off x="1536423" y="519263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get an awkward feeling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97527-EF2C-BC12-1D82-A459EBDED857}"/>
              </a:ext>
            </a:extLst>
          </p:cNvPr>
          <p:cNvSpPr txBox="1"/>
          <p:nvPr/>
        </p:nvSpPr>
        <p:spPr>
          <a:xfrm>
            <a:off x="4610299" y="582583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disabled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AC3F36-79DB-C2BF-2A9B-0123BFEAD38E}"/>
              </a:ext>
            </a:extLst>
          </p:cNvPr>
          <p:cNvSpPr txBox="1"/>
          <p:nvPr/>
        </p:nvSpPr>
        <p:spPr>
          <a:xfrm>
            <a:off x="3599388" y="636908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open-minded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AFBC90-FAF7-4033-3DD0-2ECD1BCEDA3D}"/>
              </a:ext>
            </a:extLst>
          </p:cNvPr>
          <p:cNvCxnSpPr/>
          <p:nvPr/>
        </p:nvCxnSpPr>
        <p:spPr>
          <a:xfrm>
            <a:off x="6912964" y="197901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35B6A3-7B13-678D-D399-0E49F5E81ED2}"/>
              </a:ext>
            </a:extLst>
          </p:cNvPr>
          <p:cNvCxnSpPr/>
          <p:nvPr/>
        </p:nvCxnSpPr>
        <p:spPr>
          <a:xfrm>
            <a:off x="4482059" y="197901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601DA5-BB1D-28AE-4508-EA11977500BC}"/>
              </a:ext>
            </a:extLst>
          </p:cNvPr>
          <p:cNvCxnSpPr/>
          <p:nvPr/>
        </p:nvCxnSpPr>
        <p:spPr>
          <a:xfrm>
            <a:off x="4048946" y="244355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D60DE6-5410-A840-0B8C-1C80CC65654F}"/>
              </a:ext>
            </a:extLst>
          </p:cNvPr>
          <p:cNvCxnSpPr/>
          <p:nvPr/>
        </p:nvCxnSpPr>
        <p:spPr>
          <a:xfrm>
            <a:off x="2064766" y="1979014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409524-2742-9FEE-DCF1-52C08E853043}"/>
              </a:ext>
            </a:extLst>
          </p:cNvPr>
          <p:cNvCxnSpPr/>
          <p:nvPr/>
        </p:nvCxnSpPr>
        <p:spPr>
          <a:xfrm>
            <a:off x="5558853" y="1616596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D1C00B-20C3-5B30-A089-7502B6198D35}"/>
              </a:ext>
            </a:extLst>
          </p:cNvPr>
          <p:cNvCxnSpPr/>
          <p:nvPr/>
        </p:nvCxnSpPr>
        <p:spPr>
          <a:xfrm>
            <a:off x="527154" y="1616753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3ECF04-9184-640B-EB6A-A6CBFAF6F04C}"/>
              </a:ext>
            </a:extLst>
          </p:cNvPr>
          <p:cNvCxnSpPr>
            <a:cxnSpLocks/>
          </p:cNvCxnSpPr>
          <p:nvPr/>
        </p:nvCxnSpPr>
        <p:spPr>
          <a:xfrm>
            <a:off x="324883" y="2443554"/>
            <a:ext cx="3126791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387D379-E133-37C7-9933-B5BA6138453E}"/>
              </a:ext>
            </a:extLst>
          </p:cNvPr>
          <p:cNvSpPr/>
          <p:nvPr/>
        </p:nvSpPr>
        <p:spPr>
          <a:xfrm flipV="1">
            <a:off x="2403951" y="2581197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D218CA-B9D4-EE9D-176D-3B2A3218BD5B}"/>
              </a:ext>
            </a:extLst>
          </p:cNvPr>
          <p:cNvSpPr/>
          <p:nvPr/>
        </p:nvSpPr>
        <p:spPr>
          <a:xfrm flipV="1">
            <a:off x="4641057" y="3243957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DB4999-169D-32C3-DC6D-72D2AC1B29CB}"/>
              </a:ext>
            </a:extLst>
          </p:cNvPr>
          <p:cNvSpPr/>
          <p:nvPr/>
        </p:nvSpPr>
        <p:spPr>
          <a:xfrm flipV="1">
            <a:off x="2164339" y="3754186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182649B-78C3-868D-C9A4-8040047BE60B}"/>
              </a:ext>
            </a:extLst>
          </p:cNvPr>
          <p:cNvSpPr/>
          <p:nvPr/>
        </p:nvSpPr>
        <p:spPr>
          <a:xfrm flipV="1">
            <a:off x="3081448" y="4448125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721B0F-8257-E53D-F680-1A3913BFB008}"/>
              </a:ext>
            </a:extLst>
          </p:cNvPr>
          <p:cNvSpPr/>
          <p:nvPr/>
        </p:nvSpPr>
        <p:spPr>
          <a:xfrm flipV="1">
            <a:off x="2403951" y="5013155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D7E8848-5FBA-2B25-1476-B374FB347ECD}"/>
              </a:ext>
            </a:extLst>
          </p:cNvPr>
          <p:cNvSpPr/>
          <p:nvPr/>
        </p:nvSpPr>
        <p:spPr>
          <a:xfrm flipV="1">
            <a:off x="5003168" y="5673212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67D295E-3734-CC15-3B4A-040715495005}"/>
              </a:ext>
            </a:extLst>
          </p:cNvPr>
          <p:cNvSpPr/>
          <p:nvPr/>
        </p:nvSpPr>
        <p:spPr>
          <a:xfrm flipV="1">
            <a:off x="4482059" y="6208400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76FF3-DFA2-AA00-B489-D20A4E4CA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AE3BDAE6-0B3B-F0FB-76F4-FC59F92D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D3CC4-6802-7204-C534-EF603159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55FB9-56D9-AB04-E193-4AA9E252BA92}"/>
              </a:ext>
            </a:extLst>
          </p:cNvPr>
          <p:cNvSpPr txBox="1"/>
          <p:nvPr/>
        </p:nvSpPr>
        <p:spPr>
          <a:xfrm>
            <a:off x="823344" y="2094694"/>
            <a:ext cx="11839322" cy="213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Talk with your partner: </a:t>
            </a:r>
            <a:endParaRPr lang="en-GB" sz="24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Have you ever felt left out at school? </a:t>
            </a:r>
            <a:endParaRPr lang="en-GB" sz="24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Have you ever felt out of place in a social situation? </a:t>
            </a:r>
            <a:endParaRPr lang="en-GB" sz="24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Have you ever been friendly and welcoming to a new person? </a:t>
            </a:r>
            <a:endParaRPr lang="en-GB" sz="24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4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400CF-B377-B845-96CA-AC4ECB1F2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897D1FB0-F2D7-21BE-2E6D-9021477EB6FD}"/>
              </a:ext>
            </a:extLst>
          </p:cNvPr>
          <p:cNvSpPr/>
          <p:nvPr/>
        </p:nvSpPr>
        <p:spPr>
          <a:xfrm>
            <a:off x="820494" y="4597380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1658E91-A756-6C8B-599F-BA6A637F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84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8D3D4-F892-C9B7-D599-FD8C8604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42" y="57522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E5D3E0-AB36-1D57-BDF5-F75BE352FD45}"/>
              </a:ext>
            </a:extLst>
          </p:cNvPr>
          <p:cNvSpPr txBox="1"/>
          <p:nvPr/>
        </p:nvSpPr>
        <p:spPr>
          <a:xfrm>
            <a:off x="176339" y="512446"/>
            <a:ext cx="1183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4: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to each teenager talking about their experience again. Choose the correct option for each question. </a:t>
            </a:r>
            <a:endParaRPr lang="en-P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F3853-85D2-1466-14C3-86A8414FAA5A}"/>
              </a:ext>
            </a:extLst>
          </p:cNvPr>
          <p:cNvSpPr txBox="1"/>
          <p:nvPr/>
        </p:nvSpPr>
        <p:spPr>
          <a:xfrm>
            <a:off x="3367004" y="1034451"/>
            <a:ext cx="9163987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1. What was the most difficult thing about starting a new school for Zainab?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She found it difficult to communicate in English.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The lessons were much more difficult than in her last school.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The teachers didn’t help her very much.</a:t>
            </a:r>
          </a:p>
          <a:p>
            <a:r>
              <a:rPr lang="en-GB" sz="2000" dirty="0">
                <a:latin typeface="Arial"/>
                <a:cs typeface="Arial"/>
              </a:rPr>
              <a:t>d) People didn’t know her name.</a:t>
            </a:r>
          </a:p>
          <a:p>
            <a:endParaRPr lang="en-GB" sz="2000" dirty="0">
              <a:latin typeface="Arial"/>
              <a:cs typeface="Arial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2. Why did Zainab enjoy maths more than other subjects?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The teacher spoke her language.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Maths concepts are the same everywhere. </a:t>
            </a:r>
          </a:p>
          <a:p>
            <a:r>
              <a:rPr lang="en-GB" sz="2000" dirty="0">
                <a:latin typeface="Arial"/>
                <a:cs typeface="Arial"/>
              </a:rPr>
              <a:t>c) Her friend Georgia helped her with maths.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It was her favourite subject at her old school.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3. How did Zainab’s relationship with Georgia make a difference?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Georgia helped her with schoolwork and introduced her to teachers.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Georgia helped her make friends and improve her English.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Georgia spoke Zainab’s first language, making communication easier.</a:t>
            </a:r>
          </a:p>
          <a:p>
            <a:r>
              <a:rPr lang="en-GB" sz="2000" dirty="0">
                <a:latin typeface="Arial"/>
                <a:cs typeface="Arial"/>
              </a:rPr>
              <a:t>d) Georgia gave her English lessons.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28D5F-AF48-D391-3AE4-C47A04C52F68}"/>
              </a:ext>
            </a:extLst>
          </p:cNvPr>
          <p:cNvSpPr txBox="1"/>
          <p:nvPr/>
        </p:nvSpPr>
        <p:spPr>
          <a:xfrm>
            <a:off x="817308" y="4620778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1. Zainab</a:t>
            </a:r>
            <a:endParaRPr lang="en-PT" sz="2800" b="1" dirty="0">
              <a:solidFill>
                <a:srgbClr val="FD4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B1553-7F90-2707-C82B-9E04B558C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" t="-2083" r="-840" b="-1852"/>
          <a:stretch/>
        </p:blipFill>
        <p:spPr>
          <a:xfrm>
            <a:off x="175132" y="1556702"/>
            <a:ext cx="3196044" cy="31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323E-5077-917D-AE0B-54A0BDE22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B4D59A2E-0BB8-07EE-EDD4-DC4EE6DE3564}"/>
              </a:ext>
            </a:extLst>
          </p:cNvPr>
          <p:cNvSpPr/>
          <p:nvPr/>
        </p:nvSpPr>
        <p:spPr>
          <a:xfrm>
            <a:off x="649578" y="4739810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AF07FB50-C67B-ABB3-4C29-2BCA6CBA4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84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DEFA7-60BF-52E1-D9DE-F7B55898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42" y="57522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87ED3F-15C7-ED41-578B-D2CB5AAD13F6}"/>
              </a:ext>
            </a:extLst>
          </p:cNvPr>
          <p:cNvSpPr txBox="1"/>
          <p:nvPr/>
        </p:nvSpPr>
        <p:spPr>
          <a:xfrm>
            <a:off x="176339" y="512446"/>
            <a:ext cx="1183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4: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to each teenager talking about their experience again. Choose the correct option for each question. </a:t>
            </a:r>
            <a:endParaRPr lang="en-P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7F74C-10D3-9044-F081-38C512FD298B}"/>
              </a:ext>
            </a:extLst>
          </p:cNvPr>
          <p:cNvSpPr txBox="1"/>
          <p:nvPr/>
        </p:nvSpPr>
        <p:spPr>
          <a:xfrm>
            <a:off x="3263857" y="1345457"/>
            <a:ext cx="9163987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Arial"/>
                <a:cs typeface="Arial"/>
              </a:rPr>
              <a:t>1. What made Femi’s experience at the new school different?</a:t>
            </a:r>
          </a:p>
          <a:p>
            <a:r>
              <a:rPr lang="en-GB" sz="2000" dirty="0">
                <a:latin typeface="Arial"/>
                <a:cs typeface="Arial"/>
              </a:rPr>
              <a:t>a) He didn’t feel confident talking to people.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The students were friendlier than at his previous schools.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He found it harder to understand the lessons at this school.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The school was much larger, and students already had friendship groups.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2. How does Femi feel when he tries to talk to his classmates?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He becomes nervous because they speak too fast.</a:t>
            </a:r>
          </a:p>
          <a:p>
            <a:r>
              <a:rPr lang="en-GB" sz="2000" dirty="0">
                <a:latin typeface="Arial"/>
                <a:cs typeface="Arial"/>
              </a:rPr>
              <a:t>b) He feels nervous because he is very shy.</a:t>
            </a:r>
          </a:p>
          <a:p>
            <a:r>
              <a:rPr lang="en-GB" sz="2000" dirty="0">
                <a:latin typeface="Arial"/>
                <a:cs typeface="Arial"/>
              </a:rPr>
              <a:t>c) He feels alone because the conversations are about shared experiences.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He feels sad because they make jokes about him.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3. What did Femi try to do to feel less lonely?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He joined school clubs to meet new people.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He changed classes to find different friends.</a:t>
            </a:r>
          </a:p>
          <a:p>
            <a:r>
              <a:rPr lang="en-GB" sz="2000" dirty="0">
                <a:latin typeface="Arial"/>
                <a:cs typeface="Arial"/>
              </a:rPr>
              <a:t>c) He tried to sit with different groups outside of class.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He added his classmates on social media.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43C06-F6A9-9217-BF12-3EF99DB1FFAC}"/>
              </a:ext>
            </a:extLst>
          </p:cNvPr>
          <p:cNvSpPr txBox="1"/>
          <p:nvPr/>
        </p:nvSpPr>
        <p:spPr>
          <a:xfrm>
            <a:off x="646392" y="4770329"/>
            <a:ext cx="189874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2. Femi</a:t>
            </a:r>
            <a:endParaRPr lang="en-PT" sz="2800" b="1" dirty="0">
              <a:solidFill>
                <a:srgbClr val="FD40FF"/>
              </a:solidFill>
            </a:endParaRPr>
          </a:p>
        </p:txBody>
      </p:sp>
      <p:pic>
        <p:nvPicPr>
          <p:cNvPr id="8" name="Imagen 7" descr="Un hombre con una camisa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1FFED6B5-AA15-EC98-58F2-455AF3AAB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4" y="1510461"/>
            <a:ext cx="3120259" cy="32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34A0-BF72-A670-2673-FE62D2264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DF9F7013-65B9-EC46-E1A4-6C860AA904B9}"/>
              </a:ext>
            </a:extLst>
          </p:cNvPr>
          <p:cNvSpPr/>
          <p:nvPr/>
        </p:nvSpPr>
        <p:spPr>
          <a:xfrm>
            <a:off x="678064" y="4632987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5F368603-3D15-5B5B-468F-8C6AFA9E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84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6438CD-137B-9256-F319-847D9BC3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42" y="57522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4D8852-6A57-C091-149F-BE27A1A75890}"/>
              </a:ext>
            </a:extLst>
          </p:cNvPr>
          <p:cNvSpPr txBox="1"/>
          <p:nvPr/>
        </p:nvSpPr>
        <p:spPr>
          <a:xfrm>
            <a:off x="176339" y="512446"/>
            <a:ext cx="1183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4: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to each teenager talking about their experience again. Choose the correct option for each question. </a:t>
            </a:r>
            <a:endParaRPr lang="en-P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D41BA-1EAC-BA07-2C05-A1F8C37261CD}"/>
              </a:ext>
            </a:extLst>
          </p:cNvPr>
          <p:cNvSpPr txBox="1"/>
          <p:nvPr/>
        </p:nvSpPr>
        <p:spPr>
          <a:xfrm>
            <a:off x="3263857" y="1345457"/>
            <a:ext cx="9163987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1. How did Hanna feel before starting her new school?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She felt confident.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She felt angry.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She felt relaxed.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She felt scared.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2. How did the buddy system help Hanna?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She could meet a new group of friends.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It helped her understand where things are at school and make a new friend.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It helped her with her studies.</a:t>
            </a:r>
          </a:p>
          <a:p>
            <a:r>
              <a:rPr lang="en-GB" sz="2000" dirty="0">
                <a:latin typeface="Arial"/>
                <a:cs typeface="Arial"/>
              </a:rPr>
              <a:t>d) It helped her to get to know the teachers.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3. What does Hanna still find difficult?</a:t>
            </a:r>
          </a:p>
          <a:p>
            <a:r>
              <a:rPr lang="en-GB" sz="2000" dirty="0">
                <a:latin typeface="Arial"/>
                <a:cs typeface="Arial"/>
              </a:rPr>
              <a:t>a) Understanding the past funny stories her classmates share.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Understanding the lessons.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Finding a group to sit with during lunch breaks.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Participating in sports activities with her classmates.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51C439-84CD-70DE-37DD-976B7964662D}"/>
              </a:ext>
            </a:extLst>
          </p:cNvPr>
          <p:cNvSpPr txBox="1"/>
          <p:nvPr/>
        </p:nvSpPr>
        <p:spPr>
          <a:xfrm>
            <a:off x="646392" y="4627899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3. Hanna</a:t>
            </a:r>
            <a:endParaRPr lang="en-PT" sz="2800" b="1" dirty="0">
              <a:solidFill>
                <a:srgbClr val="FD40FF"/>
              </a:solidFill>
            </a:endParaRPr>
          </a:p>
        </p:txBody>
      </p:sp>
      <p:pic>
        <p:nvPicPr>
          <p:cNvPr id="7" name="Imagen 6" descr="Mujer sentada en una banca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11370EEC-E09B-9AA3-127B-0A94DFA3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94" y="1439981"/>
            <a:ext cx="2871094" cy="31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EA465-DCA3-EF04-A344-7BD991A66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CD90A1E3-E236-8A88-436F-30C8B10BE109}"/>
              </a:ext>
            </a:extLst>
          </p:cNvPr>
          <p:cNvSpPr/>
          <p:nvPr/>
        </p:nvSpPr>
        <p:spPr>
          <a:xfrm>
            <a:off x="649578" y="5017548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6F2B1EE9-08EE-A467-E82F-091628C0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84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2F5E0-EAE9-8652-3B87-DDF964A1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542" y="57522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795DFD-6E17-4FE0-7C21-C66FA8F89771}"/>
              </a:ext>
            </a:extLst>
          </p:cNvPr>
          <p:cNvSpPr txBox="1"/>
          <p:nvPr/>
        </p:nvSpPr>
        <p:spPr>
          <a:xfrm>
            <a:off x="176339" y="512446"/>
            <a:ext cx="1183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4: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to each teenager talking about their experience again. Choose the correct option for each question. </a:t>
            </a:r>
            <a:endParaRPr lang="en-P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791BD-1862-9F47-1930-293D76A770E1}"/>
              </a:ext>
            </a:extLst>
          </p:cNvPr>
          <p:cNvSpPr txBox="1"/>
          <p:nvPr/>
        </p:nvSpPr>
        <p:spPr>
          <a:xfrm>
            <a:off x="3263857" y="1345457"/>
            <a:ext cx="9163987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1. What makes Adam feel uncomfortable at his new school?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People don’t like his personality very much.</a:t>
            </a:r>
          </a:p>
          <a:p>
            <a:r>
              <a:rPr lang="en-GB" sz="2000" dirty="0">
                <a:latin typeface="Arial"/>
                <a:cs typeface="Arial"/>
              </a:rPr>
              <a:t>b) The students are too friendly, and he doesn’t like talking so much.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/>
                <a:cs typeface="Arial"/>
              </a:rPr>
              <a:t>c) He doesn’t like the other students.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/>
                <a:cs typeface="Arial"/>
              </a:rPr>
              <a:t>d) The students look at him because of his style.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2. How does Adam describe his experience during lunch breaks?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He tries to sit with different groups to meet people.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He uses the time to study.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He focuses on his phone to stop feeling left out.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He talks to teachers about how to make friends.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3. What does Adam miss the most about his old school?</a:t>
            </a:r>
          </a:p>
          <a:p>
            <a:r>
              <a:rPr lang="en-GB" sz="2000" dirty="0">
                <a:latin typeface="Arial"/>
                <a:cs typeface="Arial"/>
              </a:rPr>
              <a:t>a) People at his old school didn’t judge his clothes and hair.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He could use his phone all the time. </a:t>
            </a:r>
          </a:p>
          <a:p>
            <a:r>
              <a:rPr lang="en-GB" sz="2000" dirty="0">
                <a:latin typeface="Arial"/>
                <a:cs typeface="Arial"/>
              </a:rPr>
              <a:t>c) His old teachers, who liked his unique style.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The smaller size of the school, which made it easier to meet people.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3C6C07-D984-18D6-78E8-2933E90DAA80}"/>
              </a:ext>
            </a:extLst>
          </p:cNvPr>
          <p:cNvSpPr txBox="1"/>
          <p:nvPr/>
        </p:nvSpPr>
        <p:spPr>
          <a:xfrm>
            <a:off x="596542" y="4998217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3. Adam</a:t>
            </a:r>
            <a:endParaRPr lang="en-PT" sz="2800" b="1" dirty="0">
              <a:solidFill>
                <a:srgbClr val="FD40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999352A-2553-0F06-7E07-1229D163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0"/>
          <a:stretch/>
        </p:blipFill>
        <p:spPr>
          <a:xfrm>
            <a:off x="279521" y="1533924"/>
            <a:ext cx="2643518" cy="34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2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22ADC-6CA6-A55A-A68D-CEE12D97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6B033E3A-956D-30C4-3107-BBC68271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93869-FA7B-8CB8-7204-C43BBD98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42314A-4297-A946-8819-E64EEFEC8025}"/>
              </a:ext>
            </a:extLst>
          </p:cNvPr>
          <p:cNvSpPr txBox="1"/>
          <p:nvPr/>
        </p:nvSpPr>
        <p:spPr>
          <a:xfrm>
            <a:off x="1189220" y="1967641"/>
            <a:ext cx="10253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Discuss: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Have you ever been in a situation like the characters?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did you feel, and what helped you?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If not, how would you feel in their situation?</a:t>
            </a:r>
          </a:p>
        </p:txBody>
      </p:sp>
    </p:spTree>
    <p:extLst>
      <p:ext uri="{BB962C8B-B14F-4D97-AF65-F5344CB8AC3E}">
        <p14:creationId xmlns:p14="http://schemas.microsoft.com/office/powerpoint/2010/main" val="3666118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1858-01C2-CAB5-4CC0-B316D1F90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B1DE39BC-D359-FB16-4030-3044EAD9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D730D-F628-7D5A-8368-1003F764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6AC238-D240-C8F9-3E83-AE0877457853}"/>
              </a:ext>
            </a:extLst>
          </p:cNvPr>
          <p:cNvSpPr txBox="1"/>
          <p:nvPr/>
        </p:nvSpPr>
        <p:spPr>
          <a:xfrm>
            <a:off x="176339" y="921533"/>
            <a:ext cx="118393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Task 5: </a:t>
            </a:r>
            <a:r>
              <a:rPr lang="en-GB" sz="2400" b="1" dirty="0">
                <a:latin typeface="Arial"/>
                <a:cs typeface="Arial"/>
              </a:rPr>
              <a:t>Work in groups to make a Welcome plan to help new students who join your school. </a:t>
            </a:r>
            <a:endParaRPr lang="en-PT" sz="2400" b="1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B1371-67C1-C39D-51A9-B161F22EFF8A}"/>
              </a:ext>
            </a:extLst>
          </p:cNvPr>
          <p:cNvSpPr txBox="1"/>
          <p:nvPr/>
        </p:nvSpPr>
        <p:spPr>
          <a:xfrm>
            <a:off x="176339" y="1917269"/>
            <a:ext cx="1144103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1.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Discuss: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problems do the students have?</a:t>
            </a:r>
          </a:p>
          <a:p>
            <a:r>
              <a:rPr lang="en-GB" sz="2400" dirty="0">
                <a:latin typeface="Arial"/>
                <a:cs typeface="Arial"/>
              </a:rPr>
              <a:t>How could your school help students like Zainab, Femi, Hanna or Adam?</a:t>
            </a:r>
          </a:p>
          <a:p>
            <a:b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648EB-4503-5F8B-C80F-1404BF057966}"/>
              </a:ext>
            </a:extLst>
          </p:cNvPr>
          <p:cNvSpPr txBox="1"/>
          <p:nvPr/>
        </p:nvSpPr>
        <p:spPr>
          <a:xfrm>
            <a:off x="176339" y="3943440"/>
            <a:ext cx="11441038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Step 2. </a:t>
            </a:r>
            <a:r>
              <a:rPr lang="en-GB" sz="2400" b="1" dirty="0">
                <a:latin typeface="Arial"/>
                <a:cs typeface="Arial"/>
              </a:rPr>
              <a:t>What could your school do to make new students feel happy and included? Write a list of five ideas with your group.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endParaRPr lang="en-GB" sz="240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2DD59B-9DF8-B7AE-CD10-839D1B03C71A}"/>
              </a:ext>
            </a:extLst>
          </p:cNvPr>
          <p:cNvSpPr txBox="1"/>
          <p:nvPr/>
        </p:nvSpPr>
        <p:spPr>
          <a:xfrm>
            <a:off x="176339" y="5399984"/>
            <a:ext cx="1144103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Step 3. </a:t>
            </a:r>
            <a:r>
              <a:rPr lang="en-GB" sz="2400" b="1" dirty="0">
                <a:latin typeface="Arial"/>
                <a:cs typeface="Arial"/>
              </a:rPr>
              <a:t>Change groups. Each person shares the five ideas from their previous group. With your new group, choose the three best ideas. </a:t>
            </a:r>
            <a:endParaRPr lang="en-GB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25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5FF1-89AE-8973-674A-2D5EB8D7E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2D56C3F-CC05-CD04-709C-99536AF8D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3E9C6-4262-2D43-E1DF-F012A02C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F6AAA-86E4-2D34-1BA5-1384B0FBBDF2}"/>
              </a:ext>
            </a:extLst>
          </p:cNvPr>
          <p:cNvSpPr txBox="1"/>
          <p:nvPr/>
        </p:nvSpPr>
        <p:spPr>
          <a:xfrm>
            <a:off x="176339" y="921533"/>
            <a:ext cx="118393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Task 5: </a:t>
            </a:r>
            <a:r>
              <a:rPr lang="en-GB" sz="2400" b="1" dirty="0">
                <a:latin typeface="Arial"/>
                <a:cs typeface="Arial"/>
              </a:rPr>
              <a:t>Work in groups to make a Welcome plan to help new students who join your school. </a:t>
            </a:r>
            <a:endParaRPr lang="en-PT" sz="2400" b="1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AF9F1-599E-C8B7-5FD8-6393BD64D7DA}"/>
              </a:ext>
            </a:extLst>
          </p:cNvPr>
          <p:cNvSpPr txBox="1"/>
          <p:nvPr/>
        </p:nvSpPr>
        <p:spPr>
          <a:xfrm>
            <a:off x="176339" y="1917269"/>
            <a:ext cx="1144103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Step 4. </a:t>
            </a:r>
            <a:r>
              <a:rPr lang="en-GB" sz="2400" b="1" dirty="0">
                <a:latin typeface="Arial"/>
                <a:cs typeface="Arial"/>
              </a:rPr>
              <a:t>Write your Welcome plan on a poster. Give it a title and write down the 3 ideas. You can draw and use colours if you want. </a:t>
            </a:r>
            <a:endParaRPr lang="en-GB" sz="2400" dirty="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05255C-0D60-4024-C1FB-04CA7DECF602}"/>
              </a:ext>
            </a:extLst>
          </p:cNvPr>
          <p:cNvSpPr/>
          <p:nvPr/>
        </p:nvSpPr>
        <p:spPr>
          <a:xfrm>
            <a:off x="2035902" y="2748266"/>
            <a:ext cx="8067468" cy="399487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ADFEB-A163-CB56-2B1E-9CBA5C384AD1}"/>
              </a:ext>
            </a:extLst>
          </p:cNvPr>
          <p:cNvSpPr txBox="1"/>
          <p:nvPr/>
        </p:nvSpPr>
        <p:spPr>
          <a:xfrm>
            <a:off x="2188564" y="2913005"/>
            <a:ext cx="77349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Everyone is Welcome!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Join our buddy system. Each new student gets one buddy for the first month. The buddy shows them where to go and sits with them at lunch.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Join our Welcome Club. Every Wednesday, new students and old students play games and talk to each other after school.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Join our Cultural Day once a month. Everyone brings food, music, or games from their culture to share. This helps everyone learn about each other.</a:t>
            </a:r>
          </a:p>
        </p:txBody>
      </p:sp>
    </p:spTree>
    <p:extLst>
      <p:ext uri="{BB962C8B-B14F-4D97-AF65-F5344CB8AC3E}">
        <p14:creationId xmlns:p14="http://schemas.microsoft.com/office/powerpoint/2010/main" val="30343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76D45-769F-C5C5-40C8-85A19166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8FDD34AD-1DD2-189E-EF7A-97E8CB73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8CCE-79EF-57FF-D831-04BBD9D5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29967-39DA-D9AB-B3C3-7201E474851A}"/>
              </a:ext>
            </a:extLst>
          </p:cNvPr>
          <p:cNvSpPr txBox="1"/>
          <p:nvPr/>
        </p:nvSpPr>
        <p:spPr>
          <a:xfrm>
            <a:off x="176339" y="921533"/>
            <a:ext cx="11839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5: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Work in groups to make a Welcome Plan to help new students who join your school. 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7A054-BCD9-8E29-238E-1220A2F98549}"/>
              </a:ext>
            </a:extLst>
          </p:cNvPr>
          <p:cNvSpPr txBox="1"/>
          <p:nvPr/>
        </p:nvSpPr>
        <p:spPr>
          <a:xfrm>
            <a:off x="176339" y="1917269"/>
            <a:ext cx="1144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5.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 your Welcome Plan to another group and explain why your ideas will help new students.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0975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9140D3F7-5D70-3245-AC03-F79D7D64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903E3-6A59-7FC9-4BAD-D3D5760CA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3C0B9-1CE5-F822-4B51-AAD4B2BEB09F}"/>
              </a:ext>
            </a:extLst>
          </p:cNvPr>
          <p:cNvSpPr txBox="1"/>
          <p:nvPr/>
        </p:nvSpPr>
        <p:spPr>
          <a:xfrm>
            <a:off x="127825" y="847498"/>
            <a:ext cx="11936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1.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 the following with your partner. Share your number and the reason why you chose it.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884960-FA0C-4D21-7771-CFA763C976B3}"/>
              </a:ext>
            </a:extLst>
          </p:cNvPr>
          <p:cNvSpPr txBox="1"/>
          <p:nvPr/>
        </p:nvSpPr>
        <p:spPr>
          <a:xfrm>
            <a:off x="127825" y="1704607"/>
            <a:ext cx="677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would you feel if: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FC8F7E-AECA-A9BE-9C28-2063EA38FA68}"/>
              </a:ext>
            </a:extLst>
          </p:cNvPr>
          <p:cNvSpPr txBox="1"/>
          <p:nvPr/>
        </p:nvSpPr>
        <p:spPr>
          <a:xfrm>
            <a:off x="127825" y="2167570"/>
            <a:ext cx="677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joined a sports team for the first time?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E53005-BC6F-B487-EF94-CB0FA21FD9DE}"/>
              </a:ext>
            </a:extLst>
          </p:cNvPr>
          <p:cNvSpPr txBox="1"/>
          <p:nvPr/>
        </p:nvSpPr>
        <p:spPr>
          <a:xfrm>
            <a:off x="127825" y="2857141"/>
            <a:ext cx="747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you went to a party and didn’t know anyone there?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B19C41-EBE5-348B-2CF5-1364798302D6}"/>
              </a:ext>
            </a:extLst>
          </p:cNvPr>
          <p:cNvSpPr txBox="1"/>
          <p:nvPr/>
        </p:nvSpPr>
        <p:spPr>
          <a:xfrm>
            <a:off x="127825" y="3631130"/>
            <a:ext cx="817672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you had to sit next to a student who has just joined your class?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EF1690-BC0B-AF0A-5603-98E882817EE7}"/>
              </a:ext>
            </a:extLst>
          </p:cNvPr>
          <p:cNvSpPr txBox="1"/>
          <p:nvPr/>
        </p:nvSpPr>
        <p:spPr>
          <a:xfrm>
            <a:off x="127825" y="4405119"/>
            <a:ext cx="817672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you started a new school?</a:t>
            </a:r>
            <a:endParaRPr lang="en-GB" dirty="0">
              <a:latin typeface="Arial"/>
              <a:cs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66DA00-5A9B-62AC-07EE-C2D8A619ADC8}"/>
              </a:ext>
            </a:extLst>
          </p:cNvPr>
          <p:cNvCxnSpPr/>
          <p:nvPr/>
        </p:nvCxnSpPr>
        <p:spPr>
          <a:xfrm flipV="1">
            <a:off x="6295869" y="3059509"/>
            <a:ext cx="4871803" cy="35526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D24479-58C9-45DA-EB26-A4C96BBB7F17}"/>
              </a:ext>
            </a:extLst>
          </p:cNvPr>
          <p:cNvSpPr txBox="1"/>
          <p:nvPr/>
        </p:nvSpPr>
        <p:spPr>
          <a:xfrm>
            <a:off x="8910883" y="2435105"/>
            <a:ext cx="30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5. very confident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C40DBC-9489-9493-E3DB-58F270CC846F}"/>
              </a:ext>
            </a:extLst>
          </p:cNvPr>
          <p:cNvSpPr txBox="1"/>
          <p:nvPr/>
        </p:nvSpPr>
        <p:spPr>
          <a:xfrm>
            <a:off x="3280667" y="6245119"/>
            <a:ext cx="302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1. very nervous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0F4171-E9B7-E3DC-5493-B913DBC17E82}"/>
              </a:ext>
            </a:extLst>
          </p:cNvPr>
          <p:cNvSpPr txBox="1"/>
          <p:nvPr/>
        </p:nvSpPr>
        <p:spPr>
          <a:xfrm>
            <a:off x="6295869" y="5442490"/>
            <a:ext cx="82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EAEAFF-8105-B3BE-30DE-E76EBF557448}"/>
              </a:ext>
            </a:extLst>
          </p:cNvPr>
          <p:cNvSpPr txBox="1"/>
          <p:nvPr/>
        </p:nvSpPr>
        <p:spPr>
          <a:xfrm>
            <a:off x="7600013" y="4444748"/>
            <a:ext cx="82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F1A70D-1F6E-23FC-C88A-FCED14AF29A9}"/>
              </a:ext>
            </a:extLst>
          </p:cNvPr>
          <p:cNvSpPr txBox="1"/>
          <p:nvPr/>
        </p:nvSpPr>
        <p:spPr>
          <a:xfrm>
            <a:off x="8737266" y="3429000"/>
            <a:ext cx="82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9215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5A613-2F04-C4D7-7AC4-94D7D1C0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1F0068DA-2536-0AAE-F097-9D8E70619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34DDAC-CDA3-C3F4-F349-01BEFA7C1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DC34C1-728C-FF57-02DC-4D8FD4A59958}"/>
              </a:ext>
            </a:extLst>
          </p:cNvPr>
          <p:cNvSpPr txBox="1"/>
          <p:nvPr/>
        </p:nvSpPr>
        <p:spPr>
          <a:xfrm>
            <a:off x="687319" y="1139568"/>
            <a:ext cx="1183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Reflection. Tell your partner:</a:t>
            </a:r>
            <a:endParaRPr lang="en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66539-B5CC-A8B2-32DD-012043B2B763}"/>
              </a:ext>
            </a:extLst>
          </p:cNvPr>
          <p:cNvSpPr txBox="1"/>
          <p:nvPr/>
        </p:nvSpPr>
        <p:spPr>
          <a:xfrm>
            <a:off x="1736943" y="1662788"/>
            <a:ext cx="11639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emotions you felt when you listened to the teenagers</a:t>
            </a:r>
            <a:b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things you would do if a new student joined your class</a:t>
            </a:r>
          </a:p>
          <a:p>
            <a:endParaRPr lang="en-GB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thing you learnt</a:t>
            </a:r>
          </a:p>
        </p:txBody>
      </p:sp>
    </p:spTree>
    <p:extLst>
      <p:ext uri="{BB962C8B-B14F-4D97-AF65-F5344CB8AC3E}">
        <p14:creationId xmlns:p14="http://schemas.microsoft.com/office/powerpoint/2010/main" val="262092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4EBA-09D9-2A75-5A39-0159061C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7495B26-EDD6-CF65-078F-F2461AE0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F100C-C34F-00F4-B616-8A083DCA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43B5B3-AAB0-0261-B71F-1561C76B6CFC}"/>
              </a:ext>
            </a:extLst>
          </p:cNvPr>
          <p:cNvSpPr txBox="1"/>
          <p:nvPr/>
        </p:nvSpPr>
        <p:spPr>
          <a:xfrm>
            <a:off x="615826" y="1096742"/>
            <a:ext cx="11839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These teenagers are starting a new school. How do you think they feel? 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56848BC-05E3-8C48-F5C8-96B54FFF1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81" t="-43" r="-6649"/>
          <a:stretch/>
        </p:blipFill>
        <p:spPr>
          <a:xfrm>
            <a:off x="9303522" y="2157799"/>
            <a:ext cx="3021078" cy="3797854"/>
          </a:xfrm>
          <a:prstGeom prst="rect">
            <a:avLst/>
          </a:prstGeom>
        </p:spPr>
      </p:pic>
      <p:pic>
        <p:nvPicPr>
          <p:cNvPr id="15" name="Imagen 14" descr="Mujer sentada en una banca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396841BD-5352-2D99-3644-CA1538062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996" y="2155887"/>
            <a:ext cx="3396933" cy="3800221"/>
          </a:xfrm>
          <a:prstGeom prst="rect">
            <a:avLst/>
          </a:prstGeom>
        </p:spPr>
      </p:pic>
      <p:pic>
        <p:nvPicPr>
          <p:cNvPr id="16" name="Imagen 15" descr="Un hombre con una camisa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2028C373-CB99-4429-2193-B086500E1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9231" y="2162627"/>
            <a:ext cx="3102942" cy="379479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A5C4505-F9D2-C6F9-D038-46BE893AB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5202" y="2167362"/>
            <a:ext cx="3196135" cy="37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7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956C-9170-EF0A-6C51-CBEA43C2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28E043E9-6386-ACFB-16BF-6882CF6C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06" y="170497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CD43A-4DAA-063A-0CA8-5878FC9B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024" y="112513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BAEF3-F9EA-3283-7DF6-A28BDE698459}"/>
              </a:ext>
            </a:extLst>
          </p:cNvPr>
          <p:cNvSpPr txBox="1"/>
          <p:nvPr/>
        </p:nvSpPr>
        <p:spPr>
          <a:xfrm>
            <a:off x="318820" y="620149"/>
            <a:ext cx="11839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2.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them talking about their new school experience. Match the student to what they say.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F7F0A-93AB-7AC0-A6D5-B8024D89E406}"/>
              </a:ext>
            </a:extLst>
          </p:cNvPr>
          <p:cNvSpPr txBox="1"/>
          <p:nvPr/>
        </p:nvSpPr>
        <p:spPr>
          <a:xfrm>
            <a:off x="649578" y="3949217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1. Zainab</a:t>
            </a:r>
            <a:endParaRPr lang="en-PT" sz="2800" b="1" dirty="0">
              <a:solidFill>
                <a:srgbClr val="FD40FF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AF881E8-D63E-8C51-5AD9-8D714ED853F9}"/>
              </a:ext>
            </a:extLst>
          </p:cNvPr>
          <p:cNvSpPr/>
          <p:nvPr/>
        </p:nvSpPr>
        <p:spPr>
          <a:xfrm>
            <a:off x="207175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DB0C416-74F5-D6B9-B48C-345DD9907C0E}"/>
              </a:ext>
            </a:extLst>
          </p:cNvPr>
          <p:cNvSpPr/>
          <p:nvPr/>
        </p:nvSpPr>
        <p:spPr>
          <a:xfrm>
            <a:off x="3173240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B54ED92-0B1A-AB2E-133E-080778E37744}"/>
              </a:ext>
            </a:extLst>
          </p:cNvPr>
          <p:cNvSpPr/>
          <p:nvPr/>
        </p:nvSpPr>
        <p:spPr>
          <a:xfrm>
            <a:off x="6137981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41B019A-1146-CA9B-6C55-2EF6521DB3FC}"/>
              </a:ext>
            </a:extLst>
          </p:cNvPr>
          <p:cNvSpPr/>
          <p:nvPr/>
        </p:nvSpPr>
        <p:spPr>
          <a:xfrm>
            <a:off x="9102722" y="5252357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695075-4B8D-BB11-91B3-5DEEB3C265FD}"/>
              </a:ext>
            </a:extLst>
          </p:cNvPr>
          <p:cNvSpPr txBox="1"/>
          <p:nvPr/>
        </p:nvSpPr>
        <p:spPr>
          <a:xfrm>
            <a:off x="6238481" y="5406854"/>
            <a:ext cx="2767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c. The biggest problem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me was connected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my language skills.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A3B33-77A7-484B-5C85-9F942BC0DC6B}"/>
              </a:ext>
            </a:extLst>
          </p:cNvPr>
          <p:cNvSpPr txBox="1"/>
          <p:nvPr/>
        </p:nvSpPr>
        <p:spPr>
          <a:xfrm>
            <a:off x="9180425" y="5406854"/>
            <a:ext cx="2767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d. I received a lot of support and felt welcomed overall.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B3893-6C9A-C296-8AE9-820B982B865A}"/>
              </a:ext>
            </a:extLst>
          </p:cNvPr>
          <p:cNvSpPr txBox="1"/>
          <p:nvPr/>
        </p:nvSpPr>
        <p:spPr>
          <a:xfrm>
            <a:off x="401434" y="5406853"/>
            <a:ext cx="2767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a. I felt uncomfortable because people didn’t want to talk to me.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BA2668-B165-F4C3-DD7E-F54ABC77D6DA}"/>
              </a:ext>
            </a:extLst>
          </p:cNvPr>
          <p:cNvSpPr txBox="1"/>
          <p:nvPr/>
        </p:nvSpPr>
        <p:spPr>
          <a:xfrm>
            <a:off x="3269287" y="5426576"/>
            <a:ext cx="276735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b. People are always looking at me, and I’m often alone.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2530C5-F5FA-7565-2E70-B96BEC72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1449318"/>
            <a:ext cx="2764817" cy="3608498"/>
          </a:xfrm>
          <a:prstGeom prst="rect">
            <a:avLst/>
          </a:prstGeom>
        </p:spPr>
      </p:pic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314ECDF6-662D-A130-0552-B5D76D5385F8}"/>
              </a:ext>
            </a:extLst>
          </p:cNvPr>
          <p:cNvSpPr/>
          <p:nvPr/>
        </p:nvSpPr>
        <p:spPr>
          <a:xfrm>
            <a:off x="718158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AutoNum type="arabicPeriod"/>
            </a:pPr>
            <a:r>
              <a:rPr lang="es-ES" sz="2400" b="1" dirty="0" err="1">
                <a:solidFill>
                  <a:srgbClr val="EB5BDA"/>
                </a:solidFill>
                <a:latin typeface="Arial"/>
                <a:cs typeface="Arial"/>
              </a:rPr>
              <a:t>Zainab</a:t>
            </a:r>
            <a:endParaRPr lang="es-ES" sz="2400" b="1" dirty="0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13" name="Imagen 12" descr="Un hombre con una camisa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E3CE94AA-D9E3-20F1-4C00-0498B9F80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1"/>
          <a:stretch/>
        </p:blipFill>
        <p:spPr>
          <a:xfrm>
            <a:off x="3055620" y="1449318"/>
            <a:ext cx="3443799" cy="3708546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1024F6F8-8F80-2404-7F51-88586F20EBB1}"/>
              </a:ext>
            </a:extLst>
          </p:cNvPr>
          <p:cNvSpPr/>
          <p:nvPr/>
        </p:nvSpPr>
        <p:spPr>
          <a:xfrm>
            <a:off x="3978769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2. Femi</a:t>
            </a:r>
            <a:endParaRPr lang="es-ES"/>
          </a:p>
        </p:txBody>
      </p:sp>
      <p:pic>
        <p:nvPicPr>
          <p:cNvPr id="29" name="Imagen 28" descr="Mujer sentada en una banca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E4149A73-3EEC-1C45-8EF2-99AE1306B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21" y="1454224"/>
            <a:ext cx="3291261" cy="3621173"/>
          </a:xfrm>
          <a:prstGeom prst="rect">
            <a:avLst/>
          </a:prstGeom>
        </p:spPr>
      </p:pic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A65B3CD6-9A04-066D-3DF3-C7C391EAA5ED}"/>
              </a:ext>
            </a:extLst>
          </p:cNvPr>
          <p:cNvSpPr/>
          <p:nvPr/>
        </p:nvSpPr>
        <p:spPr>
          <a:xfrm>
            <a:off x="6802285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dirty="0"/>
              <a:t> </a:t>
            </a:r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3. Hanna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1D389C-54A2-48DD-003D-CAFF08016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0"/>
          <a:stretch/>
        </p:blipFill>
        <p:spPr>
          <a:xfrm>
            <a:off x="9245484" y="1441344"/>
            <a:ext cx="2771704" cy="362360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E42C5290-6309-E9CD-05A7-2052BECC0E07}"/>
              </a:ext>
            </a:extLst>
          </p:cNvPr>
          <p:cNvSpPr/>
          <p:nvPr/>
        </p:nvSpPr>
        <p:spPr>
          <a:xfrm>
            <a:off x="9614619" y="4536400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4. Adam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5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956C-9170-EF0A-6C51-CBEA43C2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28E043E9-6386-ACFB-16BF-6882CF6C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06" y="170497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CD43A-4DAA-063A-0CA8-5878FC9B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024" y="112513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BAEF3-F9EA-3283-7DF6-A28BDE698459}"/>
              </a:ext>
            </a:extLst>
          </p:cNvPr>
          <p:cNvSpPr txBox="1"/>
          <p:nvPr/>
        </p:nvSpPr>
        <p:spPr>
          <a:xfrm>
            <a:off x="318820" y="620149"/>
            <a:ext cx="118393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Answers: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F7F0A-93AB-7AC0-A6D5-B8024D89E406}"/>
              </a:ext>
            </a:extLst>
          </p:cNvPr>
          <p:cNvSpPr txBox="1"/>
          <p:nvPr/>
        </p:nvSpPr>
        <p:spPr>
          <a:xfrm>
            <a:off x="649578" y="3949217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1. Zainab</a:t>
            </a:r>
            <a:endParaRPr lang="en-PT" sz="2800" b="1" dirty="0">
              <a:solidFill>
                <a:srgbClr val="FD40FF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AF881E8-D63E-8C51-5AD9-8D714ED853F9}"/>
              </a:ext>
            </a:extLst>
          </p:cNvPr>
          <p:cNvSpPr/>
          <p:nvPr/>
        </p:nvSpPr>
        <p:spPr>
          <a:xfrm>
            <a:off x="207175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DB0C416-74F5-D6B9-B48C-345DD9907C0E}"/>
              </a:ext>
            </a:extLst>
          </p:cNvPr>
          <p:cNvSpPr/>
          <p:nvPr/>
        </p:nvSpPr>
        <p:spPr>
          <a:xfrm>
            <a:off x="3173240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B54ED92-0B1A-AB2E-133E-080778E37744}"/>
              </a:ext>
            </a:extLst>
          </p:cNvPr>
          <p:cNvSpPr/>
          <p:nvPr/>
        </p:nvSpPr>
        <p:spPr>
          <a:xfrm>
            <a:off x="6137981" y="5252356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41B019A-1146-CA9B-6C55-2EF6521DB3FC}"/>
              </a:ext>
            </a:extLst>
          </p:cNvPr>
          <p:cNvSpPr/>
          <p:nvPr/>
        </p:nvSpPr>
        <p:spPr>
          <a:xfrm>
            <a:off x="9102722" y="5252357"/>
            <a:ext cx="2922760" cy="1364105"/>
          </a:xfrm>
          <a:prstGeom prst="wedgeRoundRectCallou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695075-4B8D-BB11-91B3-5DEEB3C265FD}"/>
              </a:ext>
            </a:extLst>
          </p:cNvPr>
          <p:cNvSpPr txBox="1"/>
          <p:nvPr/>
        </p:nvSpPr>
        <p:spPr>
          <a:xfrm>
            <a:off x="6238481" y="5406854"/>
            <a:ext cx="276735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d. I received a lot of support and felt welcomed overall. </a:t>
            </a:r>
            <a:endParaRPr lang="es-E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A3B33-77A7-484B-5C85-9F942BC0DC6B}"/>
              </a:ext>
            </a:extLst>
          </p:cNvPr>
          <p:cNvSpPr txBox="1"/>
          <p:nvPr/>
        </p:nvSpPr>
        <p:spPr>
          <a:xfrm>
            <a:off x="9180425" y="5406854"/>
            <a:ext cx="276735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b. People are always looking at me, and I'm often alone.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CB3893-6C9A-C296-8AE9-820B982B865A}"/>
              </a:ext>
            </a:extLst>
          </p:cNvPr>
          <p:cNvSpPr txBox="1"/>
          <p:nvPr/>
        </p:nvSpPr>
        <p:spPr>
          <a:xfrm>
            <a:off x="401434" y="5406853"/>
            <a:ext cx="276735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c. The biggest problem</a:t>
            </a:r>
            <a:br>
              <a:rPr lang="en-GB" sz="2000" dirty="0">
                <a:latin typeface="Arial"/>
                <a:cs typeface="Arial"/>
              </a:rPr>
            </a:br>
            <a:r>
              <a:rPr lang="en-GB" sz="2000" dirty="0">
                <a:latin typeface="Arial"/>
                <a:cs typeface="Arial"/>
              </a:rPr>
              <a:t>for me was connected </a:t>
            </a:r>
            <a:br>
              <a:rPr lang="en-GB" sz="2000" dirty="0">
                <a:latin typeface="Arial"/>
                <a:cs typeface="Arial"/>
              </a:rPr>
            </a:br>
            <a:r>
              <a:rPr lang="en-GB" sz="2000" dirty="0">
                <a:latin typeface="Arial"/>
                <a:cs typeface="Arial"/>
              </a:rPr>
              <a:t>to my language skills. </a:t>
            </a:r>
            <a:endParaRPr lang="es-E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BA2668-B165-F4C3-DD7E-F54ABC77D6DA}"/>
              </a:ext>
            </a:extLst>
          </p:cNvPr>
          <p:cNvSpPr txBox="1"/>
          <p:nvPr/>
        </p:nvSpPr>
        <p:spPr>
          <a:xfrm>
            <a:off x="3269287" y="5426576"/>
            <a:ext cx="276735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a. I felt uncomfortable because people didn’t want to talk to me. 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2530C5-F5FA-7565-2E70-B96BEC72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1449318"/>
            <a:ext cx="2764817" cy="3608498"/>
          </a:xfrm>
          <a:prstGeom prst="rect">
            <a:avLst/>
          </a:prstGeom>
        </p:spPr>
      </p:pic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314ECDF6-662D-A130-0552-B5D76D5385F8}"/>
              </a:ext>
            </a:extLst>
          </p:cNvPr>
          <p:cNvSpPr/>
          <p:nvPr/>
        </p:nvSpPr>
        <p:spPr>
          <a:xfrm>
            <a:off x="718158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AutoNum type="arabicPeriod"/>
            </a:pPr>
            <a:r>
              <a:rPr lang="es-ES" sz="2400" b="1" dirty="0" err="1">
                <a:solidFill>
                  <a:srgbClr val="EB5BDA"/>
                </a:solidFill>
                <a:latin typeface="Arial"/>
                <a:cs typeface="Arial"/>
              </a:rPr>
              <a:t>Zainab</a:t>
            </a:r>
            <a:endParaRPr lang="es-ES" sz="2400" b="1" dirty="0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13" name="Imagen 12" descr="Un hombre con una camisa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E3CE94AA-D9E3-20F1-4C00-0498B9F80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1"/>
          <a:stretch/>
        </p:blipFill>
        <p:spPr>
          <a:xfrm>
            <a:off x="3055620" y="1449318"/>
            <a:ext cx="3443799" cy="3708546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1024F6F8-8F80-2404-7F51-88586F20EBB1}"/>
              </a:ext>
            </a:extLst>
          </p:cNvPr>
          <p:cNvSpPr/>
          <p:nvPr/>
        </p:nvSpPr>
        <p:spPr>
          <a:xfrm>
            <a:off x="3978769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2. Femi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29" name="Imagen 28" descr="Mujer sentada en una banca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E4149A73-3EEC-1C45-8EF2-99AE1306B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21" y="1454224"/>
            <a:ext cx="3291261" cy="3621173"/>
          </a:xfrm>
          <a:prstGeom prst="rect">
            <a:avLst/>
          </a:prstGeom>
        </p:spPr>
      </p:pic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A65B3CD6-9A04-066D-3DF3-C7C391EAA5ED}"/>
              </a:ext>
            </a:extLst>
          </p:cNvPr>
          <p:cNvSpPr/>
          <p:nvPr/>
        </p:nvSpPr>
        <p:spPr>
          <a:xfrm>
            <a:off x="6802285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dirty="0"/>
              <a:t> </a:t>
            </a:r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3. Hanna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1D389C-54A2-48DD-003D-CAFF08016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0"/>
          <a:stretch/>
        </p:blipFill>
        <p:spPr>
          <a:xfrm>
            <a:off x="9245484" y="1441344"/>
            <a:ext cx="2771704" cy="362360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E42C5290-6309-E9CD-05A7-2052BECC0E07}"/>
              </a:ext>
            </a:extLst>
          </p:cNvPr>
          <p:cNvSpPr/>
          <p:nvPr/>
        </p:nvSpPr>
        <p:spPr>
          <a:xfrm>
            <a:off x="9614619" y="4536400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4. Adam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07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956C-9170-EF0A-6C51-CBEA43C2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28E043E9-6386-ACFB-16BF-6882CF6C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06" y="170497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CD43A-4DAA-063A-0CA8-5878FC9B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024" y="112513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BAEF3-F9EA-3283-7DF6-A28BDE698459}"/>
              </a:ext>
            </a:extLst>
          </p:cNvPr>
          <p:cNvSpPr txBox="1"/>
          <p:nvPr/>
        </p:nvSpPr>
        <p:spPr>
          <a:xfrm>
            <a:off x="318820" y="620149"/>
            <a:ext cx="118393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Arial"/>
                <a:cs typeface="Arial"/>
              </a:rPr>
              <a:t>Which student do you think is having the easiest time? Which student do you think is having the most difficult time?</a:t>
            </a: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F7F0A-93AB-7AC0-A6D5-B8024D89E406}"/>
              </a:ext>
            </a:extLst>
          </p:cNvPr>
          <p:cNvSpPr txBox="1"/>
          <p:nvPr/>
        </p:nvSpPr>
        <p:spPr>
          <a:xfrm>
            <a:off x="649578" y="3949217"/>
            <a:ext cx="1898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D40FF"/>
                </a:solidFill>
              </a:rPr>
              <a:t>1. Zainab</a:t>
            </a:r>
            <a:endParaRPr lang="en-PT" sz="2800" b="1" dirty="0">
              <a:solidFill>
                <a:srgbClr val="FD40F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2530C5-F5FA-7565-2E70-B96BEC72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16" y="1451635"/>
            <a:ext cx="2750931" cy="3634785"/>
          </a:xfrm>
          <a:prstGeom prst="rect">
            <a:avLst/>
          </a:prstGeom>
        </p:spPr>
      </p:pic>
      <p:sp>
        <p:nvSpPr>
          <p:cNvPr id="11" name="Rounded Rectangle 24">
            <a:extLst>
              <a:ext uri="{FF2B5EF4-FFF2-40B4-BE49-F238E27FC236}">
                <a16:creationId xmlns:a16="http://schemas.microsoft.com/office/drawing/2014/main" id="{314ECDF6-662D-A130-0552-B5D76D5385F8}"/>
              </a:ext>
            </a:extLst>
          </p:cNvPr>
          <p:cNvSpPr/>
          <p:nvPr/>
        </p:nvSpPr>
        <p:spPr>
          <a:xfrm>
            <a:off x="733398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AutoNum type="arabicPeriod"/>
            </a:pPr>
            <a:r>
              <a:rPr lang="es-ES" sz="2400" b="1" dirty="0" err="1">
                <a:solidFill>
                  <a:srgbClr val="EB5BDA"/>
                </a:solidFill>
                <a:latin typeface="Arial"/>
                <a:cs typeface="Arial"/>
              </a:rPr>
              <a:t>Zainab</a:t>
            </a:r>
            <a:endParaRPr lang="es-ES" sz="2400" b="1" dirty="0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13" name="Imagen 12" descr="Un hombre con una camisa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E3CE94AA-D9E3-20F1-4C00-0498B9F80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387" y="1453489"/>
            <a:ext cx="3447847" cy="3617555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1024F6F8-8F80-2404-7F51-88586F20EBB1}"/>
              </a:ext>
            </a:extLst>
          </p:cNvPr>
          <p:cNvSpPr/>
          <p:nvPr/>
        </p:nvSpPr>
        <p:spPr>
          <a:xfrm>
            <a:off x="3978769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2. Femi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29" name="Imagen 28" descr="Mujer sentada en una banca en la calle&#10;&#10;El contenido generado por inteligencia artificial puede ser incorrecto.">
            <a:extLst>
              <a:ext uri="{FF2B5EF4-FFF2-40B4-BE49-F238E27FC236}">
                <a16:creationId xmlns:a16="http://schemas.microsoft.com/office/drawing/2014/main" id="{E4149A73-3EEC-1C45-8EF2-99AE1306B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21" y="1454224"/>
            <a:ext cx="3291261" cy="3621173"/>
          </a:xfrm>
          <a:prstGeom prst="rect">
            <a:avLst/>
          </a:prstGeom>
        </p:spPr>
      </p:pic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A65B3CD6-9A04-066D-3DF3-C7C391EAA5ED}"/>
              </a:ext>
            </a:extLst>
          </p:cNvPr>
          <p:cNvSpPr/>
          <p:nvPr/>
        </p:nvSpPr>
        <p:spPr>
          <a:xfrm>
            <a:off x="6802285" y="4523154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dirty="0"/>
              <a:t> </a:t>
            </a:r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3. Hanna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1D389C-54A2-48DD-003D-CAFF08016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0"/>
          <a:stretch/>
        </p:blipFill>
        <p:spPr>
          <a:xfrm>
            <a:off x="9245484" y="1441344"/>
            <a:ext cx="2771704" cy="362360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E42C5290-6309-E9CD-05A7-2052BECC0E07}"/>
              </a:ext>
            </a:extLst>
          </p:cNvPr>
          <p:cNvSpPr/>
          <p:nvPr/>
        </p:nvSpPr>
        <p:spPr>
          <a:xfrm>
            <a:off x="9614619" y="4536400"/>
            <a:ext cx="1898749" cy="5425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T" sz="2400" b="1">
                <a:solidFill>
                  <a:srgbClr val="EB5BDA"/>
                </a:solidFill>
                <a:latin typeface="Arial"/>
                <a:cs typeface="Arial"/>
              </a:rPr>
              <a:t>4. Adam</a:t>
            </a:r>
            <a:endParaRPr lang="es-ES" sz="2400" b="1">
              <a:solidFill>
                <a:srgbClr val="EB5BDA"/>
              </a:solidFill>
              <a:latin typeface="Arial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CA9538-A4F0-7B4B-A77E-A3106CE41DA2}"/>
              </a:ext>
            </a:extLst>
          </p:cNvPr>
          <p:cNvSpPr txBox="1"/>
          <p:nvPr/>
        </p:nvSpPr>
        <p:spPr>
          <a:xfrm>
            <a:off x="534990" y="5665415"/>
            <a:ext cx="96023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b="1" err="1">
                <a:latin typeface="Arial"/>
                <a:cs typeface="Arial"/>
              </a:rPr>
              <a:t>What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advice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would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you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give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to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each</a:t>
            </a:r>
            <a:r>
              <a:rPr lang="es-ES" sz="2400" b="1" dirty="0">
                <a:latin typeface="Arial"/>
                <a:cs typeface="Arial"/>
              </a:rPr>
              <a:t> </a:t>
            </a:r>
            <a:r>
              <a:rPr lang="es-ES" sz="2400" b="1" err="1">
                <a:latin typeface="Arial"/>
                <a:cs typeface="Arial"/>
              </a:rPr>
              <a:t>student</a:t>
            </a:r>
            <a:r>
              <a:rPr lang="es-ES" sz="2400" b="1" dirty="0"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96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EC437-CF04-E34B-9929-B2F391DE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0D934ED2-6266-6C2E-1F99-0315B151D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C60D5-4488-13FE-773E-50A5BB0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5FA8E-BEF0-7058-3EA3-CCC078F9E4D9}"/>
              </a:ext>
            </a:extLst>
          </p:cNvPr>
          <p:cNvSpPr txBox="1"/>
          <p:nvPr/>
        </p:nvSpPr>
        <p:spPr>
          <a:xfrm>
            <a:off x="127825" y="847498"/>
            <a:ext cx="1241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3: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C3D660-0FC7-28BE-EF32-8A5FF62F5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60954"/>
              </p:ext>
            </p:extLst>
          </p:nvPr>
        </p:nvGraphicFramePr>
        <p:xfrm>
          <a:off x="181701" y="1399866"/>
          <a:ext cx="11633918" cy="13283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33918">
                  <a:extLst>
                    <a:ext uri="{9D8B030D-6E8A-4147-A177-3AD203B41FA5}">
                      <a16:colId xmlns:a16="http://schemas.microsoft.com/office/drawing/2014/main" val="1329654320"/>
                    </a:ext>
                  </a:extLst>
                </a:gridCol>
              </a:tblGrid>
              <a:tr h="13283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116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0CFD8F8-1A1A-926C-83AF-F015C8F9614F}"/>
              </a:ext>
            </a:extLst>
          </p:cNvPr>
          <p:cNvSpPr txBox="1"/>
          <p:nvPr/>
        </p:nvSpPr>
        <p:spPr>
          <a:xfrm>
            <a:off x="324883" y="1399866"/>
            <a:ext cx="1134755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open-minded                   refugee                 feel left out               stick together          dye</a:t>
            </a:r>
            <a:b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disabled                    piercings                      relief                 lonely </a:t>
            </a:r>
            <a:endParaRPr lang="en-GB" sz="20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2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get an awkward feeling           welcoming               feel out of place             inside jokes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15945-F1B5-DFE4-5E47-6E24D367A81A}"/>
              </a:ext>
            </a:extLst>
          </p:cNvPr>
          <p:cNvSpPr txBox="1"/>
          <p:nvPr/>
        </p:nvSpPr>
        <p:spPr>
          <a:xfrm>
            <a:off x="267733" y="3007270"/>
            <a:ext cx="119242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Mona left her country because of a war and now she is a ________ in Greece. 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Mia wants to ________ her hair pink for the school party.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My classmates laugh at their ________, but I don’t understand them yet.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My friends and I always support each other and ________ when things are difficult.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e) After I moved to a new school, I felt very ________ because I was often alone.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f) I ________ when everyone is wearing the same style of clothes and I’m wearing something different. </a:t>
            </a:r>
          </a:p>
        </p:txBody>
      </p:sp>
    </p:spTree>
    <p:extLst>
      <p:ext uri="{BB962C8B-B14F-4D97-AF65-F5344CB8AC3E}">
        <p14:creationId xmlns:p14="http://schemas.microsoft.com/office/powerpoint/2010/main" val="361135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849C-BE90-E1D0-3B04-0C9A1202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71410C62-00BF-1B24-EF5C-F37FA97DC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FB216-9284-2749-F32A-B64C5A2F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402A8-0767-4C0D-45C6-5093C5CE5098}"/>
              </a:ext>
            </a:extLst>
          </p:cNvPr>
          <p:cNvSpPr txBox="1"/>
          <p:nvPr/>
        </p:nvSpPr>
        <p:spPr>
          <a:xfrm>
            <a:off x="127825" y="847498"/>
            <a:ext cx="1241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3: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C8B08A-C93E-64D2-E0F6-84D710125102}"/>
              </a:ext>
            </a:extLst>
          </p:cNvPr>
          <p:cNvGraphicFramePr>
            <a:graphicFrameLocks noGrp="1"/>
          </p:cNvGraphicFramePr>
          <p:nvPr/>
        </p:nvGraphicFramePr>
        <p:xfrm>
          <a:off x="181701" y="1399866"/>
          <a:ext cx="11633918" cy="13283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33918">
                  <a:extLst>
                    <a:ext uri="{9D8B030D-6E8A-4147-A177-3AD203B41FA5}">
                      <a16:colId xmlns:a16="http://schemas.microsoft.com/office/drawing/2014/main" val="1329654320"/>
                    </a:ext>
                  </a:extLst>
                </a:gridCol>
              </a:tblGrid>
              <a:tr h="13283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116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3AFFAA-486C-52C3-0C5A-567AB8C639B1}"/>
              </a:ext>
            </a:extLst>
          </p:cNvPr>
          <p:cNvSpPr txBox="1"/>
          <p:nvPr/>
        </p:nvSpPr>
        <p:spPr>
          <a:xfrm>
            <a:off x="324883" y="1399866"/>
            <a:ext cx="1134755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open-minded                   refugee                 feel left out               stick together          dye</a:t>
            </a:r>
            <a:b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disabled                    piercings                      relief                 lonely </a:t>
            </a:r>
            <a:endParaRPr lang="en-GB" sz="20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2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get an awkward feeling           welcoming               feel out of place             inside jokes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6BC0A-7129-E70E-C019-E690463694AE}"/>
              </a:ext>
            </a:extLst>
          </p:cNvPr>
          <p:cNvSpPr txBox="1"/>
          <p:nvPr/>
        </p:nvSpPr>
        <p:spPr>
          <a:xfrm>
            <a:off x="181701" y="2727472"/>
            <a:ext cx="119242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g) It was a big ________ when the teacher cancelled the test!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h) The students in my class were very ________ and friendly on my first day at school.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Liam has two ________ in his ear, and he wants to get another one.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j) Sometimes, I ________ when my friends talk about a party that I didn’t go to.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k) I always ________ when I don’t know what to say in a conversation. My face goes red!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l) Our school built a new ramp so that ________ students can easily go to class.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m) My new teacher is really ________ and listens to everyone’s ideas in class.</a:t>
            </a:r>
          </a:p>
        </p:txBody>
      </p:sp>
    </p:spTree>
    <p:extLst>
      <p:ext uri="{BB962C8B-B14F-4D97-AF65-F5344CB8AC3E}">
        <p14:creationId xmlns:p14="http://schemas.microsoft.com/office/powerpoint/2010/main" val="409522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553C-2BB9-712D-D445-CC41CCD2E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575C81C-7448-36CF-139D-2F9AA120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" y="365125"/>
            <a:ext cx="1362459" cy="39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82104-C577-F94F-6A9D-813BB6CE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61" y="372855"/>
            <a:ext cx="2780458" cy="50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F7F30-7B58-5BBD-3561-4B22CAA0F46C}"/>
              </a:ext>
            </a:extLst>
          </p:cNvPr>
          <p:cNvSpPr txBox="1"/>
          <p:nvPr/>
        </p:nvSpPr>
        <p:spPr>
          <a:xfrm>
            <a:off x="182664" y="817312"/>
            <a:ext cx="1241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en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019298-427C-F700-A871-61DFE9B5CBF9}"/>
              </a:ext>
            </a:extLst>
          </p:cNvPr>
          <p:cNvGraphicFramePr>
            <a:graphicFrameLocks noGrp="1"/>
          </p:cNvGraphicFramePr>
          <p:nvPr/>
        </p:nvGraphicFramePr>
        <p:xfrm>
          <a:off x="181701" y="1399866"/>
          <a:ext cx="11633918" cy="13283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33918">
                  <a:extLst>
                    <a:ext uri="{9D8B030D-6E8A-4147-A177-3AD203B41FA5}">
                      <a16:colId xmlns:a16="http://schemas.microsoft.com/office/drawing/2014/main" val="1329654320"/>
                    </a:ext>
                  </a:extLst>
                </a:gridCol>
              </a:tblGrid>
              <a:tr h="13283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116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64EB042-29E5-B412-1162-D369DEF1854D}"/>
              </a:ext>
            </a:extLst>
          </p:cNvPr>
          <p:cNvSpPr txBox="1"/>
          <p:nvPr/>
        </p:nvSpPr>
        <p:spPr>
          <a:xfrm>
            <a:off x="324883" y="1399866"/>
            <a:ext cx="1134755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open-minded                   refugee                 feel left out               stick together          dye</a:t>
            </a:r>
            <a:b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                   disabled                    piercings                      relief                 lonely </a:t>
            </a:r>
            <a:endParaRPr lang="en-GB" sz="2000" b="1" dirty="0">
              <a:solidFill>
                <a:srgbClr val="470547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2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get an awkward feeling           welcoming               feel out of place             inside jokes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05192-E727-110C-0DBB-E1BC34076D3C}"/>
              </a:ext>
            </a:extLst>
          </p:cNvPr>
          <p:cNvSpPr txBox="1"/>
          <p:nvPr/>
        </p:nvSpPr>
        <p:spPr>
          <a:xfrm>
            <a:off x="267733" y="3007270"/>
            <a:ext cx="119242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Mona left her country because of a war and now she is a ________ in Greece. 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Mia wants to ________ her hair pink for the school party.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My classmates laugh at their ___________, but I don’t understand them yet.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My friends and I always support each other and _____________when things are difficult.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e) After I moved to a new school, I felt very ________ because I was often alone.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f) I  ______________when everyone is wearing the same style of clothes and I’m wearing something different.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8FB15-6D62-6F94-5D03-9E294992CEB9}"/>
              </a:ext>
            </a:extLst>
          </p:cNvPr>
          <p:cNvSpPr txBox="1"/>
          <p:nvPr/>
        </p:nvSpPr>
        <p:spPr>
          <a:xfrm>
            <a:off x="7120328" y="291516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refugee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B552D-5601-E769-6C37-7BCFA8637E53}"/>
              </a:ext>
            </a:extLst>
          </p:cNvPr>
          <p:cNvSpPr txBox="1"/>
          <p:nvPr/>
        </p:nvSpPr>
        <p:spPr>
          <a:xfrm>
            <a:off x="2445894" y="354724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11890-E9AA-00FB-FEE3-96D3B98986D7}"/>
              </a:ext>
            </a:extLst>
          </p:cNvPr>
          <p:cNvSpPr txBox="1"/>
          <p:nvPr/>
        </p:nvSpPr>
        <p:spPr>
          <a:xfrm>
            <a:off x="3944911" y="414954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inside jokes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E2DD1-2FF4-8F1E-CE52-9124B2135014}"/>
              </a:ext>
            </a:extLst>
          </p:cNvPr>
          <p:cNvSpPr txBox="1"/>
          <p:nvPr/>
        </p:nvSpPr>
        <p:spPr>
          <a:xfrm>
            <a:off x="6102101" y="472699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stick together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9AAEF-9B78-85BF-E024-E58BA6D0756D}"/>
              </a:ext>
            </a:extLst>
          </p:cNvPr>
          <p:cNvSpPr txBox="1"/>
          <p:nvPr/>
        </p:nvSpPr>
        <p:spPr>
          <a:xfrm>
            <a:off x="5283487" y="531734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lonely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415B5F-5E51-7AE0-D6EF-8801BBD12D6C}"/>
              </a:ext>
            </a:extLst>
          </p:cNvPr>
          <p:cNvSpPr txBox="1"/>
          <p:nvPr/>
        </p:nvSpPr>
        <p:spPr>
          <a:xfrm>
            <a:off x="795442" y="602493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feel out of place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69E42A-84E6-1099-96AF-3D2A281E70BA}"/>
              </a:ext>
            </a:extLst>
          </p:cNvPr>
          <p:cNvCxnSpPr/>
          <p:nvPr/>
        </p:nvCxnSpPr>
        <p:spPr>
          <a:xfrm>
            <a:off x="3192905" y="1616596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081036-02E2-2728-FDBF-664F0895B37B}"/>
              </a:ext>
            </a:extLst>
          </p:cNvPr>
          <p:cNvCxnSpPr/>
          <p:nvPr/>
        </p:nvCxnSpPr>
        <p:spPr>
          <a:xfrm>
            <a:off x="9833278" y="1616596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5DB369-009D-AD7C-49EF-DA7E5EB64D96}"/>
              </a:ext>
            </a:extLst>
          </p:cNvPr>
          <p:cNvCxnSpPr/>
          <p:nvPr/>
        </p:nvCxnSpPr>
        <p:spPr>
          <a:xfrm>
            <a:off x="9241166" y="2458543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B6DA88-574E-3B56-ADDC-75E2347606E0}"/>
              </a:ext>
            </a:extLst>
          </p:cNvPr>
          <p:cNvCxnSpPr/>
          <p:nvPr/>
        </p:nvCxnSpPr>
        <p:spPr>
          <a:xfrm>
            <a:off x="8056943" y="1616753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A4873-D3A3-E586-3025-9A4118B89EBA}"/>
              </a:ext>
            </a:extLst>
          </p:cNvPr>
          <p:cNvCxnSpPr/>
          <p:nvPr/>
        </p:nvCxnSpPr>
        <p:spPr>
          <a:xfrm>
            <a:off x="8649054" y="2003150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36364C-8D18-778D-1E09-984121629EE8}"/>
              </a:ext>
            </a:extLst>
          </p:cNvPr>
          <p:cNvCxnSpPr/>
          <p:nvPr/>
        </p:nvCxnSpPr>
        <p:spPr>
          <a:xfrm>
            <a:off x="6615779" y="2458543"/>
            <a:ext cx="118422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9F85ADE-E01E-D296-B83E-555708F634CC}"/>
              </a:ext>
            </a:extLst>
          </p:cNvPr>
          <p:cNvSpPr/>
          <p:nvPr/>
        </p:nvSpPr>
        <p:spPr>
          <a:xfrm flipV="1">
            <a:off x="7800002" y="2763984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1AC091-F227-8AFD-8BE9-87DCAD13CE50}"/>
              </a:ext>
            </a:extLst>
          </p:cNvPr>
          <p:cNvSpPr/>
          <p:nvPr/>
        </p:nvSpPr>
        <p:spPr>
          <a:xfrm flipV="1">
            <a:off x="4834448" y="3981889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9438AD7-EC41-674E-D691-7CE43A05EC73}"/>
              </a:ext>
            </a:extLst>
          </p:cNvPr>
          <p:cNvSpPr/>
          <p:nvPr/>
        </p:nvSpPr>
        <p:spPr>
          <a:xfrm flipV="1">
            <a:off x="7097573" y="4559345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58D1DF-A985-BEB1-DE80-2A74FE91D01A}"/>
              </a:ext>
            </a:extLst>
          </p:cNvPr>
          <p:cNvSpPr/>
          <p:nvPr/>
        </p:nvSpPr>
        <p:spPr>
          <a:xfrm flipV="1">
            <a:off x="5450451" y="5149648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D4F0B10-90DC-D0D8-2650-275ED7DAAC40}"/>
              </a:ext>
            </a:extLst>
          </p:cNvPr>
          <p:cNvSpPr/>
          <p:nvPr/>
        </p:nvSpPr>
        <p:spPr>
          <a:xfrm flipV="1">
            <a:off x="2270588" y="5857242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7724305A-A116-F9A1-44CC-1DD0E2564B72}"/>
              </a:ext>
            </a:extLst>
          </p:cNvPr>
          <p:cNvSpPr/>
          <p:nvPr/>
        </p:nvSpPr>
        <p:spPr>
          <a:xfrm flipV="1">
            <a:off x="4039689" y="3984738"/>
            <a:ext cx="167541" cy="2432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1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13" grpId="0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B653CAB6B1664EBDB8D6C7009189EF" ma:contentTypeVersion="21" ma:contentTypeDescription="Create a new document." ma:contentTypeScope="" ma:versionID="d269393f5c5585b387e9390abaefa6c1">
  <xsd:schema xmlns:xsd="http://www.w3.org/2001/XMLSchema" xmlns:xs="http://www.w3.org/2001/XMLSchema" xmlns:p="http://schemas.microsoft.com/office/2006/metadata/properties" xmlns:ns2="825b1d9c-2979-40d4-accd-eede4fa517a1" xmlns:ns3="6e2012f9-c1cf-4359-8d94-97f42df0ce84" targetNamespace="http://schemas.microsoft.com/office/2006/metadata/properties" ma:root="true" ma:fieldsID="38eec4a7115cc1df482d731234f0dafe" ns2:_="" ns3:_="">
    <xsd:import namespace="825b1d9c-2979-40d4-accd-eede4fa517a1"/>
    <xsd:import namespace="6e2012f9-c1cf-4359-8d94-97f42df0ce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Posted" minOccurs="0"/>
                <xsd:element ref="ns2:Date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1d9c-2979-40d4-accd-eede4fa517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d8b47c1-f241-41f3-8d01-b95036d9ee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Posted" ma:index="26" nillable="true" ma:displayName="Date Posted" ma:description="Date posted on YT." ma:format="Dropdown" ma:internalName="DatePosted">
      <xsd:simpleType>
        <xsd:restriction base="dms:Note">
          <xsd:maxLength value="255"/>
        </xsd:restriction>
      </xsd:simpleType>
    </xsd:element>
    <xsd:element name="DateUploaded" ma:index="27" nillable="true" ma:displayName="Date Uploaded" ma:default="2024-02-15T22:00:00.000Z" ma:format="DateOnly" ma:internalName="DateUpload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2012f9-c1cf-4359-8d94-97f42df0c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17e715-1740-47a8-a422-c98603db043b}" ma:internalName="TaxCatchAll" ma:showField="CatchAllData" ma:web="6e2012f9-c1cf-4359-8d94-97f42df0ce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2012f9-c1cf-4359-8d94-97f42df0ce84" xsi:nil="true"/>
    <lcf76f155ced4ddcb4097134ff3c332f xmlns="825b1d9c-2979-40d4-accd-eede4fa517a1">
      <Terms xmlns="http://schemas.microsoft.com/office/infopath/2007/PartnerControls"/>
    </lcf76f155ced4ddcb4097134ff3c332f>
    <DatePosted xmlns="825b1d9c-2979-40d4-accd-eede4fa517a1" xsi:nil="true"/>
    <DateUploaded xmlns="825b1d9c-2979-40d4-accd-eede4fa517a1">2024-02-15T22:00:00+00:00</DateUploaded>
  </documentManagement>
</p:properties>
</file>

<file path=customXml/itemProps1.xml><?xml version="1.0" encoding="utf-8"?>
<ds:datastoreItem xmlns:ds="http://schemas.openxmlformats.org/officeDocument/2006/customXml" ds:itemID="{7B67B481-23A4-44A5-94AF-35A012CD15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5b1d9c-2979-40d4-accd-eede4fa517a1"/>
    <ds:schemaRef ds:uri="6e2012f9-c1cf-4359-8d94-97f42df0c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CD4B7B-FA55-4D0A-83BB-B7F3EE8BA0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44B77D-A5C3-4DE7-918A-2D7175EC2634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825b1d9c-2979-40d4-accd-eede4fa517a1"/>
    <ds:schemaRef ds:uri="6e2012f9-c1cf-4359-8d94-97f42df0ce84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2128</Words>
  <Application>Microsoft Office PowerPoint</Application>
  <PresentationFormat>Widescreen</PresentationFormat>
  <Paragraphs>200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Symbol</vt:lpstr>
      <vt:lpstr>Office Theme</vt:lpstr>
      <vt:lpstr>Starting a new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a new school</dc:title>
  <dc:creator>Sarah Smith</dc:creator>
  <cp:lastModifiedBy>McLellan, Catherine (Spain)</cp:lastModifiedBy>
  <cp:revision>329</cp:revision>
  <dcterms:created xsi:type="dcterms:W3CDTF">2024-11-30T20:24:19Z</dcterms:created>
  <dcterms:modified xsi:type="dcterms:W3CDTF">2025-01-22T11:30:05Z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0x0101008CB653CAB6B1664EBDB8D6C7009189EF</vt:lpwstr>
  </property>
  <property fmtid="{D5CDD505-2E9C-101B-9397-08002B2CF9AE}" pid="3" name="MediaServiceImageTags">
    <vt:lpwstr/>
  </property>
</Properties>
</file>