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8" r:id="rId6"/>
    <p:sldId id="267" r:id="rId7"/>
    <p:sldId id="260" r:id="rId8"/>
    <p:sldId id="262" r:id="rId9"/>
    <p:sldId id="269" r:id="rId10"/>
    <p:sldId id="264" r:id="rId11"/>
    <p:sldId id="257" r:id="rId12"/>
    <p:sldId id="265" r:id="rId13"/>
    <p:sldId id="268" r:id="rId14"/>
    <p:sldId id="26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9191163-8C59-898E-D48F-6A894AF863A2}" name="Lesley Rhodes" initials="LR" userId="b9221c3d51ddc8af" providerId="Windows Live"/>
  <p188:author id="{CBB6A1B8-F10C-8D4B-8704-A419FB07199D}" name="Gore, Joanna (English and School Education)" initials="GE" userId="S::joanna.gore@britishcouncil.org::03a1cdb5-d71d-4ee1-b26e-6de3111a8ccf" providerId="AD"/>
  <p188:author id="{C73A98DB-491B-14E3-D7B2-A786075A1E9B}" name="McLellan, Catherine (Spain)" initials="M(" userId="S::catherine.mclellan@britishcouncil.org::fce8d542-2468-41e9-9bd3-3b45291ce23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E443D4-72D6-FCEF-FAC9-6E03C90D2E7A}" v="178" dt="2025-01-08T10:56:37.6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70" autoAdjust="0"/>
    <p:restoredTop sz="94660"/>
  </p:normalViewPr>
  <p:slideViewPr>
    <p:cSldViewPr snapToGrid="0">
      <p:cViewPr varScale="1">
        <p:scale>
          <a:sx n="95" d="100"/>
          <a:sy n="95" d="100"/>
        </p:scale>
        <p:origin x="66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A193D-DC2B-C56F-6A8C-E96D8B9057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6D46EB-1D9C-D2B0-7CDC-E7088A41F3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6278D-353C-F016-8648-9C8B4269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1ACC1-C3F7-4772-ABA6-558D5C91ACC9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E9BA5C-1D65-47E3-2630-9D3252849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468512-D6BB-626C-B0FF-6B0519AF5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EA545-ABE1-4587-878A-065839F7AB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9961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13F97-09E2-B655-DCD5-50B8C3341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F48688-BDCA-5263-5526-100B3ED44B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BE2C4-15FE-23E6-06A3-5CBAEBA84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1ACC1-C3F7-4772-ABA6-558D5C91ACC9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864B77-AF50-80EC-C520-66E5AFC2C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54FBD-1AC8-1531-CAA2-0A0A075BA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EA545-ABE1-4587-878A-065839F7AB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8310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A3E343-BF07-A453-632E-4FAC1223F4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F0802F-4512-DF4E-941F-20F531984E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E2962F-6C56-1F0C-7156-729420646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1ACC1-C3F7-4772-ABA6-558D5C91ACC9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7CF5B6-BE5D-FAA7-2D7C-40AF43E48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C3D47D-2ADF-952B-99AE-74F80DBD0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EA545-ABE1-4587-878A-065839F7AB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5796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B20DE-FBEB-E7E5-04DC-C5FBEAAD0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21C1C-8066-6C67-23BC-F12C67D217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1FA7D9-631F-C226-DF83-DC00111B3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1ACC1-C3F7-4772-ABA6-558D5C91ACC9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23E45-F66F-6313-42D3-4C6290862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132736-4EB6-4B83-1B36-B22C74684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EA545-ABE1-4587-878A-065839F7AB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4971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9E2E6-5689-DDF2-7707-8E8CC2C2A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EEC3BF-9859-CEE3-B022-4A6419EDA2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A5EB89-A01D-867B-0553-AC32814E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1ACC1-C3F7-4772-ABA6-558D5C91ACC9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61280-E187-16D9-78D1-AEEDFD98C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1C589-CDEB-206D-19DB-37B52B681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EA545-ABE1-4587-878A-065839F7AB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9478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DAC40-6945-5A3C-204B-0D7B41091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57C17-4B28-F80A-1649-6D38B84BF6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093893-448A-6C0F-0E46-42CF715590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A96115-7951-E5D4-FB3F-4FC24B2A9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1ACC1-C3F7-4772-ABA6-558D5C91ACC9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DC6530-CE44-028B-E120-D5731FAC4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0ACE9A-0A46-2525-2062-D115C9AC2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EA545-ABE1-4587-878A-065839F7AB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6328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C17F9-CCC9-74C7-0029-1C49AAAC9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D0152C-75B3-D4A7-AF14-7B2768978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12A2DB-4319-2EA7-E52A-D8EC0027B9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1DCE76-1154-AF06-5FBD-8722B7D969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FCBD86-56FB-2483-7163-D827708933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7ADEAC-5694-D170-75B9-6E4376B0A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1ACC1-C3F7-4772-ABA6-558D5C91ACC9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368CA5-0A13-6278-5F7A-E94CB0FC5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412E5D-36BC-07CC-001D-29B53F429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EA545-ABE1-4587-878A-065839F7AB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0647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F6B4F-67C8-1A7D-544F-9BCEE2A81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5D8620-0A84-9AC0-FA65-71A803385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1ACC1-C3F7-4772-ABA6-558D5C91ACC9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2602D2-FBF3-6C6B-2CC5-1B0E9B5C7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87107A-3DEF-E503-604A-2CFC9F162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EA545-ABE1-4587-878A-065839F7AB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875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504C75-E23F-E973-8404-F8DB52052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1ACC1-C3F7-4772-ABA6-558D5C91ACC9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CDB663-DA0B-1B92-7428-9C2ED94ED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24DEBE-0D95-55BD-8E0C-E35FF2CED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EA545-ABE1-4587-878A-065839F7AB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246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57381-2B12-1DF6-1453-43FC7606D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B5512D-C6CF-107E-E6E5-F61A9E63A8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C6B47-6CA1-5E0F-9C33-491F257B15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CF51FA-B636-23A6-2B32-948662041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1ACC1-C3F7-4772-ABA6-558D5C91ACC9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C07CBB-86D7-0504-FC71-ABD5AA3DF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FEB8D9-8165-5ADF-0335-97C41E70F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EA545-ABE1-4587-878A-065839F7AB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732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DF232-50D6-D977-7A36-DC6398D11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532AC6-9599-30AC-5B0B-D4807A1B87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EE50D2-1E93-8CA5-F38F-E3761F98AA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23F92-0F35-06FA-2150-0D377D935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1ACC1-C3F7-4772-ABA6-558D5C91ACC9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F08097-83B5-F436-6DD3-6D8D9CF85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FAE36F-950E-203E-41A1-605420DBC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EA545-ABE1-4587-878A-065839F7AB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324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6BECE7-D1F2-5217-5A92-0959FDB45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37826-E4FA-8544-8B0D-170DFCFC31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F3772B-B70A-FC7A-958A-1AFA3D4170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1ACC1-C3F7-4772-ABA6-558D5C91ACC9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947F4D-5C93-A02C-14B3-A7FD1E6213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CEC7F2-A389-0225-0CEC-65456E3DB7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EA545-ABE1-4587-878A-065839F7AB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8247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B9327-DB13-7C4C-36F2-11742AFD1B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0146" y="1041400"/>
            <a:ext cx="7014117" cy="2387600"/>
          </a:xfrm>
        </p:spPr>
        <p:txBody>
          <a:bodyPr/>
          <a:lstStyle/>
          <a:p>
            <a:r>
              <a:rPr lang="en-GB" sz="4400" b="1" dirty="0">
                <a:solidFill>
                  <a:srgbClr val="002060"/>
                </a:solidFill>
                <a:latin typeface="Arial"/>
                <a:cs typeface="Arial"/>
              </a:rPr>
              <a:t>Families</a:t>
            </a:r>
            <a:endParaRPr lang="es-ES" dirty="0"/>
          </a:p>
        </p:txBody>
      </p:sp>
      <p:pic>
        <p:nvPicPr>
          <p:cNvPr id="5" name="Picture 4" descr="A purple text on a black background&#10;&#10;Description automatically generated">
            <a:extLst>
              <a:ext uri="{FF2B5EF4-FFF2-40B4-BE49-F238E27FC236}">
                <a16:creationId xmlns:a16="http://schemas.microsoft.com/office/drawing/2014/main" id="{CF452EA6-2C52-3DBF-AA01-2CCA4643C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87" y="488822"/>
            <a:ext cx="1362459" cy="3916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98FD92-BC6F-CD2F-3E46-6129C30D3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5161" y="372855"/>
            <a:ext cx="2780458" cy="50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110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8D338C-A656-0597-7EAE-639F992CC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text on a black background&#10;&#10;Description automatically generated">
            <a:extLst>
              <a:ext uri="{FF2B5EF4-FFF2-40B4-BE49-F238E27FC236}">
                <a16:creationId xmlns:a16="http://schemas.microsoft.com/office/drawing/2014/main" id="{E026DA05-8FB2-1AD8-57F2-3D6E7D678F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27" y="177020"/>
            <a:ext cx="1362459" cy="3916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A56F80-4CE3-DB4B-CD14-95F3789BD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5815" y="119036"/>
            <a:ext cx="2780458" cy="5076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DE57E3-6D13-BAD9-0121-2C9A6EA84B12}"/>
              </a:ext>
            </a:extLst>
          </p:cNvPr>
          <p:cNvSpPr txBox="1"/>
          <p:nvPr/>
        </p:nvSpPr>
        <p:spPr>
          <a:xfrm>
            <a:off x="176951" y="740423"/>
            <a:ext cx="11839322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dirty="0">
                <a:latin typeface="Arial"/>
                <a:cs typeface="Arial"/>
              </a:rPr>
              <a:t>There are all different types of families. Families can be the people we live with, our closest friends or animals. On the poster, draw and/or write the names of the people and animals who make your family. </a:t>
            </a:r>
            <a:endParaRPr lang="en-PT" sz="3200" dirty="0">
              <a:latin typeface="Arial"/>
              <a:cs typeface="Arial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0F0BDFD-B970-3AD1-0ECA-D4A2D58FB9DE}"/>
              </a:ext>
            </a:extLst>
          </p:cNvPr>
          <p:cNvGraphicFramePr>
            <a:graphicFrameLocks noGrp="1"/>
          </p:cNvGraphicFramePr>
          <p:nvPr/>
        </p:nvGraphicFramePr>
        <p:xfrm>
          <a:off x="502920" y="2112487"/>
          <a:ext cx="11216640" cy="43492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16640">
                  <a:extLst>
                    <a:ext uri="{9D8B030D-6E8A-4147-A177-3AD203B41FA5}">
                      <a16:colId xmlns:a16="http://schemas.microsoft.com/office/drawing/2014/main" val="3389015254"/>
                    </a:ext>
                  </a:extLst>
                </a:gridCol>
              </a:tblGrid>
              <a:tr h="4349274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s-E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8452254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ACA45EB-2E1D-8DD0-FB6C-0E9D5AA3AF3A}"/>
              </a:ext>
            </a:extLst>
          </p:cNvPr>
          <p:cNvSpPr txBox="1"/>
          <p:nvPr/>
        </p:nvSpPr>
        <p:spPr>
          <a:xfrm>
            <a:off x="3916680" y="3776938"/>
            <a:ext cx="693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Love makes a family!</a:t>
            </a: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FD029CA9-F5C2-03EA-E15F-1E1A77D5A515}"/>
              </a:ext>
            </a:extLst>
          </p:cNvPr>
          <p:cNvSpPr/>
          <p:nvPr/>
        </p:nvSpPr>
        <p:spPr>
          <a:xfrm>
            <a:off x="1068493" y="2496657"/>
            <a:ext cx="1742149" cy="108369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>
                <a:ea typeface="Calibri"/>
                <a:cs typeface="Calibri"/>
              </a:rPr>
              <a:t>My</a:t>
            </a:r>
            <a:r>
              <a:rPr lang="es-ES" dirty="0">
                <a:ea typeface="Calibri"/>
                <a:cs typeface="Calibri"/>
              </a:rPr>
              <a:t> </a:t>
            </a:r>
            <a:r>
              <a:rPr lang="es-ES" dirty="0" err="1">
                <a:ea typeface="Calibri"/>
                <a:cs typeface="Calibri"/>
              </a:rPr>
              <a:t>aunty</a:t>
            </a:r>
            <a:endParaRPr lang="es-ES" dirty="0" err="1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234C5AA2-1DE0-2A68-1CE6-C5B13706B5DF}"/>
              </a:ext>
            </a:extLst>
          </p:cNvPr>
          <p:cNvSpPr/>
          <p:nvPr/>
        </p:nvSpPr>
        <p:spPr>
          <a:xfrm>
            <a:off x="8741159" y="2495109"/>
            <a:ext cx="2112527" cy="127574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>
                <a:ea typeface="Calibri"/>
                <a:cs typeface="Calibri"/>
              </a:rPr>
              <a:t>My</a:t>
            </a:r>
            <a:r>
              <a:rPr lang="es-ES" dirty="0">
                <a:ea typeface="Calibri"/>
                <a:cs typeface="Calibri"/>
              </a:rPr>
              <a:t> </a:t>
            </a:r>
            <a:r>
              <a:rPr lang="es-ES" dirty="0" err="1">
                <a:ea typeface="Calibri"/>
                <a:cs typeface="Calibri"/>
              </a:rPr>
              <a:t>half-brother</a:t>
            </a:r>
            <a:endParaRPr lang="es-ES" dirty="0" err="1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BB833BBD-DC0E-37C1-2B8F-B334014301BB}"/>
              </a:ext>
            </a:extLst>
          </p:cNvPr>
          <p:cNvSpPr/>
          <p:nvPr/>
        </p:nvSpPr>
        <p:spPr>
          <a:xfrm>
            <a:off x="1673561" y="4801199"/>
            <a:ext cx="2074402" cy="131078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>
                <a:ea typeface="Calibri"/>
                <a:cs typeface="Calibri"/>
              </a:rPr>
              <a:t>My</a:t>
            </a:r>
            <a:r>
              <a:rPr lang="es-ES" dirty="0">
                <a:ea typeface="Calibri"/>
                <a:cs typeface="Calibri"/>
              </a:rPr>
              <a:t> </a:t>
            </a:r>
            <a:r>
              <a:rPr lang="es-ES" dirty="0" err="1">
                <a:ea typeface="Calibri"/>
                <a:cs typeface="Calibri"/>
              </a:rPr>
              <a:t>grandparents</a:t>
            </a:r>
            <a:endParaRPr lang="es-ES" dirty="0" err="1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75BFB502-118C-EAF4-5A67-B19F3BB2B299}"/>
              </a:ext>
            </a:extLst>
          </p:cNvPr>
          <p:cNvSpPr/>
          <p:nvPr/>
        </p:nvSpPr>
        <p:spPr>
          <a:xfrm>
            <a:off x="7188081" y="4677740"/>
            <a:ext cx="2222269" cy="135805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>
                <a:ea typeface="Calibri"/>
                <a:cs typeface="Calibri"/>
              </a:rPr>
              <a:t>My</a:t>
            </a:r>
            <a:r>
              <a:rPr lang="es-ES" dirty="0">
                <a:ea typeface="Calibri"/>
                <a:cs typeface="Calibri"/>
              </a:rPr>
              <a:t> </a:t>
            </a:r>
            <a:r>
              <a:rPr lang="es-ES" dirty="0" err="1">
                <a:ea typeface="Calibri"/>
                <a:cs typeface="Calibri"/>
              </a:rPr>
              <a:t>best</a:t>
            </a:r>
            <a:r>
              <a:rPr lang="es-ES" dirty="0">
                <a:ea typeface="Calibri"/>
                <a:cs typeface="Calibri"/>
              </a:rPr>
              <a:t> </a:t>
            </a:r>
            <a:r>
              <a:rPr lang="es-ES" dirty="0" err="1">
                <a:ea typeface="Calibri"/>
                <a:cs typeface="Calibri"/>
              </a:rPr>
              <a:t>friend</a:t>
            </a:r>
            <a:endParaRPr lang="es-ES" dirty="0" err="1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7F3F3772-D63F-1888-2F68-744B126681EE}"/>
              </a:ext>
            </a:extLst>
          </p:cNvPr>
          <p:cNvSpPr/>
          <p:nvPr/>
        </p:nvSpPr>
        <p:spPr>
          <a:xfrm>
            <a:off x="4278404" y="2479870"/>
            <a:ext cx="2181116" cy="94652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>
                <a:ea typeface="Calibri"/>
                <a:cs typeface="Calibri"/>
              </a:rPr>
              <a:t>My</a:t>
            </a:r>
            <a:r>
              <a:rPr lang="es-ES" dirty="0">
                <a:ea typeface="Calibri"/>
                <a:cs typeface="Calibri"/>
              </a:rPr>
              <a:t> </a:t>
            </a:r>
            <a:r>
              <a:rPr lang="es-ES" dirty="0" err="1">
                <a:ea typeface="Calibri"/>
                <a:cs typeface="Calibri"/>
              </a:rPr>
              <a:t>cat</a:t>
            </a:r>
            <a:endParaRPr lang="es-ES" dirty="0" err="1"/>
          </a:p>
        </p:txBody>
      </p:sp>
    </p:spTree>
    <p:extLst>
      <p:ext uri="{BB962C8B-B14F-4D97-AF65-F5344CB8AC3E}">
        <p14:creationId xmlns:p14="http://schemas.microsoft.com/office/powerpoint/2010/main" val="289227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7553F-6C74-B473-3608-95E0BFAC7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text on a black background&#10;&#10;Description automatically generated">
            <a:extLst>
              <a:ext uri="{FF2B5EF4-FFF2-40B4-BE49-F238E27FC236}">
                <a16:creationId xmlns:a16="http://schemas.microsoft.com/office/drawing/2014/main" id="{A87A7026-3FF3-A41F-E3A9-0B4655DB3E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27" y="177020"/>
            <a:ext cx="1362459" cy="3916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1FB392-8E88-2150-5DFD-98510B546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5815" y="119036"/>
            <a:ext cx="2780458" cy="5076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A23A87-D0EB-E0B9-7907-AFFFA275285D}"/>
              </a:ext>
            </a:extLst>
          </p:cNvPr>
          <p:cNvSpPr txBox="1"/>
          <p:nvPr/>
        </p:nvSpPr>
        <p:spPr>
          <a:xfrm>
            <a:off x="352678" y="1137309"/>
            <a:ext cx="118393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Tell your partner about your family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b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PT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ADC5C0-8E41-A8C8-F004-EF634F6F7542}"/>
              </a:ext>
            </a:extLst>
          </p:cNvPr>
          <p:cNvSpPr txBox="1"/>
          <p:nvPr/>
        </p:nvSpPr>
        <p:spPr>
          <a:xfrm>
            <a:off x="3093720" y="2811750"/>
            <a:ext cx="8031480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200" i="1" kern="0" dirty="0">
                <a:solidFill>
                  <a:srgbClr val="000000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In my family, </a:t>
            </a:r>
            <a:r>
              <a:rPr lang="en-GB" sz="3200" i="1" kern="0" dirty="0">
                <a:solidFill>
                  <a:srgbClr val="000000"/>
                </a:solidFill>
                <a:latin typeface="Arial"/>
                <a:ea typeface="Arial" panose="020B0604020202020204" pitchFamily="34" charset="0"/>
                <a:cs typeface="Arial"/>
              </a:rPr>
              <a:t>there's ...</a:t>
            </a:r>
          </a:p>
          <a:p>
            <a:r>
              <a:rPr lang="en-GB" sz="3200" i="1" kern="0" dirty="0">
                <a:solidFill>
                  <a:srgbClr val="000000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In my family, we like to</a:t>
            </a:r>
            <a:r>
              <a:rPr lang="en-GB" sz="3200" i="1" kern="0" dirty="0">
                <a:solidFill>
                  <a:srgbClr val="000000"/>
                </a:solidFill>
                <a:latin typeface="Arial"/>
                <a:ea typeface="Arial" panose="020B0604020202020204" pitchFamily="34" charset="0"/>
                <a:cs typeface="Arial"/>
              </a:rPr>
              <a:t> ...</a:t>
            </a:r>
            <a:br>
              <a:rPr lang="en-GB" sz="3200" i="1" kern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i="1" kern="0" dirty="0">
                <a:solidFill>
                  <a:srgbClr val="000000"/>
                </a:solidFill>
                <a:latin typeface="Arial"/>
                <a:ea typeface="Arial" panose="020B0604020202020204" pitchFamily="34" charset="0"/>
                <a:cs typeface="Arial"/>
              </a:rPr>
              <a:t>Every day</a:t>
            </a:r>
            <a:r>
              <a:rPr lang="en-GB" sz="3200" i="1" kern="0" dirty="0">
                <a:solidFill>
                  <a:srgbClr val="000000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, we </a:t>
            </a:r>
            <a:r>
              <a:rPr lang="en-GB" sz="3200" i="1" kern="0" dirty="0">
                <a:solidFill>
                  <a:srgbClr val="000000"/>
                </a:solidFill>
                <a:latin typeface="Arial"/>
                <a:ea typeface="Arial" panose="020B0604020202020204" pitchFamily="34" charset="0"/>
                <a:cs typeface="Arial"/>
              </a:rPr>
              <a:t>...</a:t>
            </a:r>
            <a:endParaRPr lang="en-GB" sz="3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6400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text on a black background&#10;&#10;Description automatically generated">
            <a:extLst>
              <a:ext uri="{FF2B5EF4-FFF2-40B4-BE49-F238E27FC236}">
                <a16:creationId xmlns:a16="http://schemas.microsoft.com/office/drawing/2014/main" id="{9140D3F7-5D70-3245-AC03-F79D7D640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43" y="365125"/>
            <a:ext cx="1362459" cy="391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B903E3-6A59-7FC9-4BAD-D3D5760CA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5161" y="372855"/>
            <a:ext cx="2780458" cy="507636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6EE75E07-FBEE-1A4E-864B-F785FFFC4FBA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8610312" y="372855"/>
            <a:ext cx="8874904" cy="52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P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B300DDF-2BBD-8A48-B9A3-E4F5F2009722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8200044" y="2871988"/>
            <a:ext cx="777834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P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045C52-EBE9-614E-A309-415169AAC0E2}"/>
              </a:ext>
            </a:extLst>
          </p:cNvPr>
          <p:cNvSpPr txBox="1"/>
          <p:nvPr/>
        </p:nvSpPr>
        <p:spPr>
          <a:xfrm>
            <a:off x="176339" y="906743"/>
            <a:ext cx="11839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Look at the photos of different families. Describe each family. </a:t>
            </a:r>
            <a:endParaRPr lang="en-PT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2AE845D4-0CC7-95CA-1B41-7D63BCE1E426}"/>
              </a:ext>
            </a:extLst>
          </p:cNvPr>
          <p:cNvSpPr/>
          <p:nvPr/>
        </p:nvSpPr>
        <p:spPr>
          <a:xfrm flipH="1">
            <a:off x="7783660" y="2377865"/>
            <a:ext cx="3948826" cy="2750967"/>
          </a:xfrm>
          <a:prstGeom prst="wedgeEllipseCallout">
            <a:avLst/>
          </a:prstGeom>
          <a:noFill/>
          <a:ln w="412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05FC63-2903-41E1-542B-19CED477D3AD}"/>
              </a:ext>
            </a:extLst>
          </p:cNvPr>
          <p:cNvSpPr txBox="1"/>
          <p:nvPr/>
        </p:nvSpPr>
        <p:spPr>
          <a:xfrm>
            <a:off x="8026995" y="3276294"/>
            <a:ext cx="3445221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800" dirty="0">
                <a:latin typeface="Arial"/>
                <a:cs typeface="Arial"/>
              </a:rPr>
              <a:t>The family in picture ___ is/has ...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92B565-CCF3-74A5-7B22-5678D7BE5730}"/>
              </a:ext>
            </a:extLst>
          </p:cNvPr>
          <p:cNvSpPr txBox="1"/>
          <p:nvPr/>
        </p:nvSpPr>
        <p:spPr>
          <a:xfrm>
            <a:off x="18797" y="1504041"/>
            <a:ext cx="826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B40F88-FED4-BB29-1F1F-6FE6DB04C372}"/>
              </a:ext>
            </a:extLst>
          </p:cNvPr>
          <p:cNvSpPr txBox="1"/>
          <p:nvPr/>
        </p:nvSpPr>
        <p:spPr>
          <a:xfrm>
            <a:off x="3925113" y="1517770"/>
            <a:ext cx="826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4763DB-A3E2-FB27-E9E9-65FB3E759806}"/>
              </a:ext>
            </a:extLst>
          </p:cNvPr>
          <p:cNvSpPr txBox="1"/>
          <p:nvPr/>
        </p:nvSpPr>
        <p:spPr>
          <a:xfrm>
            <a:off x="0" y="3938013"/>
            <a:ext cx="826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D82643-D31D-24B8-8123-31940F5732E1}"/>
              </a:ext>
            </a:extLst>
          </p:cNvPr>
          <p:cNvSpPr txBox="1"/>
          <p:nvPr/>
        </p:nvSpPr>
        <p:spPr>
          <a:xfrm>
            <a:off x="3925113" y="3979034"/>
            <a:ext cx="826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13C0A667-81D2-210F-A3FE-85C6F444AA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603" y="1630822"/>
            <a:ext cx="3243842" cy="218630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9673FB9F-366B-A58A-095F-2D2ED730E35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608" t="16651" r="7648" b="-16382"/>
          <a:stretch/>
        </p:blipFill>
        <p:spPr>
          <a:xfrm>
            <a:off x="4351234" y="4017298"/>
            <a:ext cx="3053137" cy="2642291"/>
          </a:xfrm>
          <a:prstGeom prst="rect">
            <a:avLst/>
          </a:prstGeom>
        </p:spPr>
      </p:pic>
      <p:pic>
        <p:nvPicPr>
          <p:cNvPr id="19" name="Imagen 18" descr="Un grupo de personas sentadas&#10;&#10;Descripción generada automáticamente">
            <a:extLst>
              <a:ext uri="{FF2B5EF4-FFF2-40B4-BE49-F238E27FC236}">
                <a16:creationId xmlns:a16="http://schemas.microsoft.com/office/drawing/2014/main" id="{5FB23E2C-C088-A9D5-A729-6ED7681C6B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9721" y="1674473"/>
            <a:ext cx="3083607" cy="2063388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8DC21C10-3314-F966-78A3-F105A399B5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169" y="3996346"/>
            <a:ext cx="3332858" cy="222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067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text on a black background&#10;&#10;Description automatically generated">
            <a:extLst>
              <a:ext uri="{FF2B5EF4-FFF2-40B4-BE49-F238E27FC236}">
                <a16:creationId xmlns:a16="http://schemas.microsoft.com/office/drawing/2014/main" id="{9140D3F7-5D70-3245-AC03-F79D7D640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43" y="365125"/>
            <a:ext cx="1362459" cy="391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B903E3-6A59-7FC9-4BAD-D3D5760CA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5161" y="372855"/>
            <a:ext cx="2780458" cy="507636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6EE75E07-FBEE-1A4E-864B-F785FFFC4FBA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8610312" y="372855"/>
            <a:ext cx="8874904" cy="52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P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B300DDF-2BBD-8A48-B9A3-E4F5F2009722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8200044" y="2871988"/>
            <a:ext cx="777834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P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045C52-EBE9-614E-A309-415169AAC0E2}"/>
              </a:ext>
            </a:extLst>
          </p:cNvPr>
          <p:cNvSpPr txBox="1"/>
          <p:nvPr/>
        </p:nvSpPr>
        <p:spPr>
          <a:xfrm>
            <a:off x="176339" y="906743"/>
            <a:ext cx="11839322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200" dirty="0">
                <a:latin typeface="Arial"/>
                <a:cs typeface="Arial"/>
              </a:rPr>
              <a:t>Which family is most similar to yours? Why?</a:t>
            </a:r>
            <a:endParaRPr lang="es-ES" dirty="0"/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2AE845D4-0CC7-95CA-1B41-7D63BCE1E426}"/>
              </a:ext>
            </a:extLst>
          </p:cNvPr>
          <p:cNvSpPr/>
          <p:nvPr/>
        </p:nvSpPr>
        <p:spPr>
          <a:xfrm flipH="1">
            <a:off x="7783660" y="2377865"/>
            <a:ext cx="3948826" cy="2750967"/>
          </a:xfrm>
          <a:prstGeom prst="wedgeEllipseCallout">
            <a:avLst/>
          </a:prstGeom>
          <a:noFill/>
          <a:ln w="412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05FC63-2903-41E1-542B-19CED477D3AD}"/>
              </a:ext>
            </a:extLst>
          </p:cNvPr>
          <p:cNvSpPr txBox="1"/>
          <p:nvPr/>
        </p:nvSpPr>
        <p:spPr>
          <a:xfrm>
            <a:off x="8034117" y="2898855"/>
            <a:ext cx="3445221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800" dirty="0">
                <a:latin typeface="Arial"/>
                <a:cs typeface="Arial"/>
              </a:rPr>
              <a:t>The family in picture </a:t>
            </a:r>
            <a:r>
              <a:rPr lang="en-GB" sz="2800" i="1" dirty="0">
                <a:latin typeface="Arial"/>
                <a:cs typeface="Arial"/>
              </a:rPr>
              <a:t>1</a:t>
            </a:r>
            <a:r>
              <a:rPr lang="en-GB" sz="2800" dirty="0">
                <a:latin typeface="Arial"/>
                <a:cs typeface="Arial"/>
              </a:rPr>
              <a:t>/</a:t>
            </a:r>
            <a:r>
              <a:rPr lang="en-GB" sz="2800" i="1" dirty="0">
                <a:latin typeface="Arial"/>
                <a:cs typeface="Arial"/>
              </a:rPr>
              <a:t>2</a:t>
            </a:r>
            <a:r>
              <a:rPr lang="en-GB" sz="2800" dirty="0">
                <a:latin typeface="Arial"/>
                <a:cs typeface="Arial"/>
              </a:rPr>
              <a:t>/</a:t>
            </a:r>
            <a:r>
              <a:rPr lang="en-GB" sz="2800" i="1" dirty="0">
                <a:latin typeface="Arial"/>
                <a:cs typeface="Arial"/>
              </a:rPr>
              <a:t>3</a:t>
            </a:r>
            <a:r>
              <a:rPr lang="en-GB" sz="2800" dirty="0">
                <a:latin typeface="Arial"/>
                <a:cs typeface="Arial"/>
              </a:rPr>
              <a:t>/</a:t>
            </a:r>
            <a:r>
              <a:rPr lang="en-GB" sz="2800" i="1" dirty="0">
                <a:latin typeface="Arial"/>
                <a:cs typeface="Arial"/>
              </a:rPr>
              <a:t>4</a:t>
            </a:r>
            <a:r>
              <a:rPr lang="en-GB" sz="2800" dirty="0">
                <a:latin typeface="Arial"/>
                <a:cs typeface="Arial"/>
              </a:rPr>
              <a:t>, because ...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92B565-CCF3-74A5-7B22-5678D7BE5730}"/>
              </a:ext>
            </a:extLst>
          </p:cNvPr>
          <p:cNvSpPr txBox="1"/>
          <p:nvPr/>
        </p:nvSpPr>
        <p:spPr>
          <a:xfrm>
            <a:off x="18797" y="1504041"/>
            <a:ext cx="826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B40F88-FED4-BB29-1F1F-6FE6DB04C372}"/>
              </a:ext>
            </a:extLst>
          </p:cNvPr>
          <p:cNvSpPr txBox="1"/>
          <p:nvPr/>
        </p:nvSpPr>
        <p:spPr>
          <a:xfrm>
            <a:off x="3925113" y="1517770"/>
            <a:ext cx="826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4763DB-A3E2-FB27-E9E9-65FB3E759806}"/>
              </a:ext>
            </a:extLst>
          </p:cNvPr>
          <p:cNvSpPr txBox="1"/>
          <p:nvPr/>
        </p:nvSpPr>
        <p:spPr>
          <a:xfrm>
            <a:off x="0" y="3938013"/>
            <a:ext cx="826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D82643-D31D-24B8-8123-31940F5732E1}"/>
              </a:ext>
            </a:extLst>
          </p:cNvPr>
          <p:cNvSpPr txBox="1"/>
          <p:nvPr/>
        </p:nvSpPr>
        <p:spPr>
          <a:xfrm>
            <a:off x="3925113" y="3979034"/>
            <a:ext cx="826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13C0A667-81D2-210F-A3FE-85C6F444AA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603" y="1630822"/>
            <a:ext cx="3243842" cy="218630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9673FB9F-366B-A58A-095F-2D2ED730E35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608" t="16651" r="7648" b="-16382"/>
          <a:stretch/>
        </p:blipFill>
        <p:spPr>
          <a:xfrm>
            <a:off x="4351234" y="4017298"/>
            <a:ext cx="3053137" cy="2642291"/>
          </a:xfrm>
          <a:prstGeom prst="rect">
            <a:avLst/>
          </a:prstGeom>
        </p:spPr>
      </p:pic>
      <p:pic>
        <p:nvPicPr>
          <p:cNvPr id="19" name="Imagen 18" descr="Un grupo de personas sentadas&#10;&#10;Descripción generada automáticamente">
            <a:extLst>
              <a:ext uri="{FF2B5EF4-FFF2-40B4-BE49-F238E27FC236}">
                <a16:creationId xmlns:a16="http://schemas.microsoft.com/office/drawing/2014/main" id="{5FB23E2C-C088-A9D5-A729-6ED7681C6B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9721" y="1674473"/>
            <a:ext cx="3083607" cy="2063388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8DC21C10-3314-F966-78A3-F105A399B5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169" y="3996346"/>
            <a:ext cx="3332858" cy="222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1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0A8A3F-EF78-2CF9-BA65-1F1B64D6D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text on a black background&#10;&#10;Description automatically generated">
            <a:extLst>
              <a:ext uri="{FF2B5EF4-FFF2-40B4-BE49-F238E27FC236}">
                <a16:creationId xmlns:a16="http://schemas.microsoft.com/office/drawing/2014/main" id="{A6CC42E0-B0A8-B463-6EB0-724095A19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78" y="177020"/>
            <a:ext cx="1362459" cy="391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8ADF6A-9346-F11C-D64A-DA9F1ADC4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8864" y="145078"/>
            <a:ext cx="2780458" cy="507636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C4A27543-A824-075C-0F43-354F73F1EBCF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8610312" y="372855"/>
            <a:ext cx="8874904" cy="52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P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5A8BE0B-C613-FE65-F764-C602677B47D7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8200044" y="2871988"/>
            <a:ext cx="777834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P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88B49E-AB88-1C34-2BC6-68BBA55A939D}"/>
              </a:ext>
            </a:extLst>
          </p:cNvPr>
          <p:cNvSpPr txBox="1"/>
          <p:nvPr/>
        </p:nvSpPr>
        <p:spPr>
          <a:xfrm>
            <a:off x="420763" y="698735"/>
            <a:ext cx="11839322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800" dirty="0">
                <a:latin typeface="Arial"/>
                <a:cs typeface="Arial"/>
              </a:rPr>
              <a:t>Ali and Samir talk about their families. Which family is Ali's and which family is Samir's? Write 'Ali' and 'Samir' in the correct box</a:t>
            </a:r>
            <a:r>
              <a:rPr lang="en-GB" sz="2000" dirty="0">
                <a:latin typeface="Arial"/>
                <a:cs typeface="Arial"/>
              </a:rPr>
              <a:t>.</a:t>
            </a:r>
            <a:endParaRPr lang="en-PT" sz="3600" dirty="0">
              <a:latin typeface="Arial"/>
              <a:cs typeface="Arial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DEE5AF0E-F2CB-09E2-3301-83B805CF75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2936690"/>
              </p:ext>
            </p:extLst>
          </p:nvPr>
        </p:nvGraphicFramePr>
        <p:xfrm>
          <a:off x="673443" y="1678269"/>
          <a:ext cx="10682816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41408">
                  <a:extLst>
                    <a:ext uri="{9D8B030D-6E8A-4147-A177-3AD203B41FA5}">
                      <a16:colId xmlns:a16="http://schemas.microsoft.com/office/drawing/2014/main" val="1858333475"/>
                    </a:ext>
                  </a:extLst>
                </a:gridCol>
                <a:gridCol w="5341408">
                  <a:extLst>
                    <a:ext uri="{9D8B030D-6E8A-4147-A177-3AD203B41FA5}">
                      <a16:colId xmlns:a16="http://schemas.microsoft.com/office/drawing/2014/main" val="1026712222"/>
                    </a:ext>
                  </a:extLst>
                </a:gridCol>
              </a:tblGrid>
              <a:tr h="2287791">
                <a:tc>
                  <a:txBody>
                    <a:bodyPr/>
                    <a:lstStyle/>
                    <a:p>
                      <a:endParaRPr lang="en-GB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GB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GB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/>
                    </a:p>
                    <a:p>
                      <a:pPr lvl="0">
                        <a:buNone/>
                      </a:pPr>
                      <a:endParaRPr lang="en-GB"/>
                    </a:p>
                    <a:p>
                      <a:endParaRPr lang="en-GB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GB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GB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________________________________________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GB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GB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GB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GB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GB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GB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GB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________________________________________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6370925"/>
                  </a:ext>
                </a:extLst>
              </a:tr>
              <a:tr h="2287791">
                <a:tc>
                  <a:txBody>
                    <a:bodyPr/>
                    <a:lstStyle/>
                    <a:p>
                      <a:endParaRPr lang="en-GB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GB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dirty="0"/>
                    </a:p>
                    <a:p>
                      <a:endParaRPr lang="en-GB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GB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GB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GB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GB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________________________________________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GB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GB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GB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GB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GB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GB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GB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________________________________________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504996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877447E4-D612-980D-D2BB-2650E3CC15F2}"/>
              </a:ext>
            </a:extLst>
          </p:cNvPr>
          <p:cNvSpPr txBox="1"/>
          <p:nvPr/>
        </p:nvSpPr>
        <p:spPr>
          <a:xfrm>
            <a:off x="8059037" y="3656273"/>
            <a:ext cx="7088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Ali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6B36EF-ED59-65E1-D3A9-EDF30BC11520}"/>
              </a:ext>
            </a:extLst>
          </p:cNvPr>
          <p:cNvSpPr txBox="1"/>
          <p:nvPr/>
        </p:nvSpPr>
        <p:spPr>
          <a:xfrm>
            <a:off x="7709157" y="6260155"/>
            <a:ext cx="13260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Samir</a:t>
            </a:r>
          </a:p>
        </p:txBody>
      </p:sp>
      <p:pic>
        <p:nvPicPr>
          <p:cNvPr id="10" name="Imagen 9" descr="Un grupo de personas sentadas&#10;&#10;Descripción generada automáticamente">
            <a:extLst>
              <a:ext uri="{FF2B5EF4-FFF2-40B4-BE49-F238E27FC236}">
                <a16:creationId xmlns:a16="http://schemas.microsoft.com/office/drawing/2014/main" id="{E1FD3FB0-46A0-2F90-D1D8-A0007766E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2244" y="1838267"/>
            <a:ext cx="2706168" cy="181413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3655FE6-6D77-03B0-943F-8A67C5F3A0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3552" y="4409394"/>
            <a:ext cx="2869962" cy="202013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1819AF2F-5A93-CD0F-4B8A-DC51419157B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5608" t="16651" r="7648" b="-16382"/>
          <a:stretch/>
        </p:blipFill>
        <p:spPr>
          <a:xfrm>
            <a:off x="6872244" y="4408980"/>
            <a:ext cx="2625848" cy="226485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4FEB827-6AD3-4C38-1988-F56E7B5D4C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7230" y="1837347"/>
            <a:ext cx="2788066" cy="184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15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06DDA2-8487-6F20-AE61-10952B542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text on a black background&#10;&#10;Description automatically generated">
            <a:extLst>
              <a:ext uri="{FF2B5EF4-FFF2-40B4-BE49-F238E27FC236}">
                <a16:creationId xmlns:a16="http://schemas.microsoft.com/office/drawing/2014/main" id="{FD727DFD-B00A-F8C0-1C3A-A2660A5AF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43" y="365125"/>
            <a:ext cx="1362459" cy="391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7A9466-8296-7D05-0889-97419509B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5161" y="372855"/>
            <a:ext cx="2780458" cy="507636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2018F706-6D56-D6E2-8761-18495882E96A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8610312" y="372855"/>
            <a:ext cx="8874904" cy="52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P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DF012CA-7C5C-E57C-7060-3A18D9F5F81E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8200044" y="2871988"/>
            <a:ext cx="777834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P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89306D-401D-4F04-4C43-541BCE626D48}"/>
              </a:ext>
            </a:extLst>
          </p:cNvPr>
          <p:cNvSpPr txBox="1"/>
          <p:nvPr/>
        </p:nvSpPr>
        <p:spPr>
          <a:xfrm>
            <a:off x="1920221" y="998232"/>
            <a:ext cx="11839322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200" dirty="0">
                <a:latin typeface="Arial"/>
                <a:cs typeface="Arial"/>
              </a:rPr>
              <a:t>Are Ali's and Samir's families similar or different?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E685C5-CC21-13E1-D6E9-3472827A6B3F}"/>
              </a:ext>
            </a:extLst>
          </p:cNvPr>
          <p:cNvSpPr txBox="1"/>
          <p:nvPr/>
        </p:nvSpPr>
        <p:spPr>
          <a:xfrm>
            <a:off x="2302903" y="5643789"/>
            <a:ext cx="2333459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3200" b="1" dirty="0">
                <a:latin typeface="Arial"/>
                <a:cs typeface="Arial"/>
              </a:rPr>
              <a:t>Ali's family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5AC098E-9BC9-58B2-C7F5-D70817687420}"/>
              </a:ext>
            </a:extLst>
          </p:cNvPr>
          <p:cNvSpPr txBox="1"/>
          <p:nvPr/>
        </p:nvSpPr>
        <p:spPr>
          <a:xfrm>
            <a:off x="6941521" y="5616696"/>
            <a:ext cx="2949846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3200" b="1" dirty="0">
                <a:latin typeface="Arial"/>
                <a:cs typeface="Arial"/>
              </a:rPr>
              <a:t>Samir's family</a:t>
            </a:r>
          </a:p>
        </p:txBody>
      </p:sp>
      <p:pic>
        <p:nvPicPr>
          <p:cNvPr id="8" name="Imagen 7" descr="Un grupo de personas sentadas&#10;&#10;Descripción generada automáticamente">
            <a:extLst>
              <a:ext uri="{FF2B5EF4-FFF2-40B4-BE49-F238E27FC236}">
                <a16:creationId xmlns:a16="http://schemas.microsoft.com/office/drawing/2014/main" id="{72C000FC-91A7-4C7E-C645-787D18163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9160" y="2464959"/>
            <a:ext cx="3831364" cy="256901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A438EA5-FDBB-5D74-148D-E7271426C56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608" t="16651" r="7648" b="-16382"/>
          <a:stretch/>
        </p:blipFill>
        <p:spPr>
          <a:xfrm>
            <a:off x="6679963" y="2464812"/>
            <a:ext cx="3622856" cy="314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41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77167-BD64-9DC6-C4A2-4BD515A35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text on a black background&#10;&#10;Description automatically generated">
            <a:extLst>
              <a:ext uri="{FF2B5EF4-FFF2-40B4-BE49-F238E27FC236}">
                <a16:creationId xmlns:a16="http://schemas.microsoft.com/office/drawing/2014/main" id="{08B4F867-61AA-29B3-8F57-7BD43E1789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43" y="365125"/>
            <a:ext cx="1362459" cy="391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AB4F11-098A-B1EF-9437-89F5F1E27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5161" y="372855"/>
            <a:ext cx="2780458" cy="507636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BFB5B03D-CF87-120F-75F3-17163D5D46CD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8610312" y="372855"/>
            <a:ext cx="8874904" cy="52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P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9A5C4D-B871-1BF9-DB37-90C5D810EFB3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8200044" y="2871988"/>
            <a:ext cx="777834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PT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C7949E6-4367-81AD-F537-CEEC9680F99F}"/>
              </a:ext>
            </a:extLst>
          </p:cNvPr>
          <p:cNvSpPr txBox="1"/>
          <p:nvPr/>
        </p:nvSpPr>
        <p:spPr>
          <a:xfrm>
            <a:off x="576773" y="1281719"/>
            <a:ext cx="10958700" cy="48936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dirty="0">
                <a:latin typeface="Arial"/>
                <a:cs typeface="Arial"/>
              </a:rPr>
              <a:t>Listen to Ali and Samir talking about their families again. Write 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(A) </a:t>
            </a:r>
            <a:r>
              <a:rPr lang="en-GB" sz="2400" dirty="0">
                <a:latin typeface="Arial"/>
                <a:cs typeface="Arial"/>
              </a:rPr>
              <a:t>next to the sentences that describe Ali, 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(S) </a:t>
            </a:r>
            <a:r>
              <a:rPr lang="en-GB" sz="2400" dirty="0">
                <a:latin typeface="Arial"/>
                <a:cs typeface="Arial"/>
              </a:rPr>
              <a:t>next to the sentences that describe Samir and 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(B) </a:t>
            </a:r>
            <a:r>
              <a:rPr lang="en-GB" sz="2400" dirty="0">
                <a:latin typeface="Arial"/>
                <a:cs typeface="Arial"/>
              </a:rPr>
              <a:t>next to the sentences that describe both. </a:t>
            </a:r>
            <a:endParaRPr lang="es-ES" dirty="0"/>
          </a:p>
          <a:p>
            <a:pPr algn="l"/>
            <a:endParaRPr lang="en-GB" sz="2400" dirty="0">
              <a:latin typeface="Arial"/>
              <a:cs typeface="Arial"/>
            </a:endParaRPr>
          </a:p>
          <a:p>
            <a:r>
              <a:rPr lang="en-GB" sz="2400" dirty="0">
                <a:latin typeface="Arial"/>
                <a:cs typeface="Arial"/>
              </a:rPr>
              <a:t>Example: I walk my dog before going to school. (S)</a:t>
            </a:r>
          </a:p>
          <a:p>
            <a:endParaRPr lang="es-ES" sz="2400" b="1" dirty="0">
              <a:solidFill>
                <a:srgbClr val="0070C0"/>
              </a:solidFill>
              <a:latin typeface="Arial"/>
              <a:cs typeface="Arial"/>
            </a:endParaRPr>
          </a:p>
          <a:p>
            <a:pPr marL="457200" indent="-457200">
              <a:buAutoNum type="arabicPeriod"/>
            </a:pPr>
            <a:r>
              <a:rPr lang="en-GB" sz="2400" dirty="0">
                <a:latin typeface="Arial"/>
                <a:cs typeface="Arial"/>
              </a:rPr>
              <a:t>I got up early today. ___</a:t>
            </a:r>
            <a:r>
              <a:rPr lang="en-GB" sz="2400" dirty="0">
                <a:latin typeface="Times"/>
                <a:cs typeface="Times"/>
              </a:rPr>
              <a:t>  </a:t>
            </a:r>
            <a:endParaRPr lang="es-ES" sz="2400" b="1" dirty="0">
              <a:solidFill>
                <a:srgbClr val="0070C0"/>
              </a:solidFill>
              <a:latin typeface="Arial"/>
              <a:cs typeface="Arial"/>
            </a:endParaRPr>
          </a:p>
          <a:p>
            <a:pPr marL="457200" indent="-457200">
              <a:buAutoNum type="arabicPeriod"/>
            </a:pPr>
            <a:r>
              <a:rPr lang="en-GB" sz="2400" dirty="0">
                <a:latin typeface="Arial"/>
                <a:cs typeface="Arial"/>
              </a:rPr>
              <a:t>I have a lot of siblings. ___</a:t>
            </a:r>
            <a:r>
              <a:rPr lang="en-GB" sz="2400" dirty="0">
                <a:latin typeface="Times"/>
                <a:cs typeface="Times"/>
              </a:rPr>
              <a:t> </a:t>
            </a:r>
          </a:p>
          <a:p>
            <a:pPr marL="457200" indent="-457200">
              <a:buAutoNum type="arabicPeriod"/>
            </a:pPr>
            <a:r>
              <a:rPr lang="en-GB" sz="2400" dirty="0">
                <a:latin typeface="Arial"/>
                <a:cs typeface="Arial"/>
              </a:rPr>
              <a:t>I play sport with my family after school. ___</a:t>
            </a:r>
          </a:p>
          <a:p>
            <a:pPr marL="457200" indent="-457200">
              <a:buAutoNum type="arabicPeriod"/>
            </a:pPr>
            <a:r>
              <a:rPr lang="en-GB" sz="2400" dirty="0">
                <a:latin typeface="Arial"/>
                <a:cs typeface="Arial"/>
              </a:rPr>
              <a:t>There's very little noise in my house. __</a:t>
            </a:r>
          </a:p>
          <a:p>
            <a:pPr marL="457200" indent="-457200">
              <a:buAutoNum type="arabicPeriod"/>
            </a:pPr>
            <a:r>
              <a:rPr lang="en-GB" sz="2400" dirty="0">
                <a:latin typeface="Arial"/>
                <a:cs typeface="Arial"/>
              </a:rPr>
              <a:t>There's lots of work to do at home. ___</a:t>
            </a:r>
          </a:p>
          <a:p>
            <a:pPr marL="457200" indent="-457200">
              <a:buAutoNum type="arabicPeriod"/>
            </a:pPr>
            <a:r>
              <a:rPr lang="en-GB" sz="2400" dirty="0">
                <a:latin typeface="Arial"/>
                <a:cs typeface="Arial"/>
              </a:rPr>
              <a:t>My dog is learning how to do tricks. ___</a:t>
            </a:r>
          </a:p>
          <a:p>
            <a:pPr marL="457200" indent="-457200">
              <a:buAutoNum type="arabicPeriod"/>
            </a:pPr>
            <a:r>
              <a:rPr lang="en-GB" sz="2400" dirty="0">
                <a:latin typeface="Arial"/>
                <a:cs typeface="Arial"/>
              </a:rPr>
              <a:t>I want a dog. ___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74CE8C7-F2DB-6FAE-7385-543398C5A655}"/>
              </a:ext>
            </a:extLst>
          </p:cNvPr>
          <p:cNvSpPr txBox="1"/>
          <p:nvPr/>
        </p:nvSpPr>
        <p:spPr>
          <a:xfrm>
            <a:off x="5856248" y="4867839"/>
            <a:ext cx="83311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2400" b="1" dirty="0">
                <a:solidFill>
                  <a:srgbClr val="0070C0"/>
                </a:solidFill>
                <a:latin typeface="Arial"/>
                <a:ea typeface="Calibri"/>
                <a:cs typeface="Calibri"/>
              </a:rPr>
              <a:t>(B)</a:t>
            </a:r>
            <a:endParaRPr lang="es-ES" sz="2400" b="1" dirty="0">
              <a:solidFill>
                <a:srgbClr val="0070C0"/>
              </a:solidFill>
              <a:latin typeface="Arial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B5A48A7-8AA1-679B-F6A5-48BE80310BED}"/>
              </a:ext>
            </a:extLst>
          </p:cNvPr>
          <p:cNvSpPr txBox="1"/>
          <p:nvPr/>
        </p:nvSpPr>
        <p:spPr>
          <a:xfrm>
            <a:off x="3933443" y="3500511"/>
            <a:ext cx="83311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2400" b="1" dirty="0">
                <a:solidFill>
                  <a:srgbClr val="0070C0"/>
                </a:solidFill>
                <a:latin typeface="Arial"/>
                <a:ea typeface="Calibri"/>
                <a:cs typeface="Calibri"/>
              </a:rPr>
              <a:t>(B)</a:t>
            </a:r>
            <a:endParaRPr lang="es-ES" sz="2400" b="1" dirty="0">
              <a:solidFill>
                <a:srgbClr val="0070C0"/>
              </a:solidFill>
              <a:latin typeface="Arial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C5FA0A5-52F9-B4E7-9EB4-04EFFD46DEF7}"/>
              </a:ext>
            </a:extLst>
          </p:cNvPr>
          <p:cNvSpPr txBox="1"/>
          <p:nvPr/>
        </p:nvSpPr>
        <p:spPr>
          <a:xfrm>
            <a:off x="4350679" y="3835192"/>
            <a:ext cx="61522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2400" b="1" baseline="0">
                <a:solidFill>
                  <a:srgbClr val="843C0C"/>
                </a:solidFill>
                <a:latin typeface="Arial"/>
              </a:rPr>
              <a:t>(A) </a:t>
            </a:r>
            <a:endParaRPr lang="es-ES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EE9976C-E43B-AAD8-FE32-E488D34B4522}"/>
              </a:ext>
            </a:extLst>
          </p:cNvPr>
          <p:cNvSpPr txBox="1"/>
          <p:nvPr/>
        </p:nvSpPr>
        <p:spPr>
          <a:xfrm>
            <a:off x="6380304" y="4177023"/>
            <a:ext cx="61522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2400" b="1" baseline="0">
                <a:solidFill>
                  <a:srgbClr val="843C0C"/>
                </a:solidFill>
                <a:latin typeface="Arial"/>
              </a:rPr>
              <a:t>(A) </a:t>
            </a:r>
            <a:endParaRPr lang="es-ES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7F54B486-55EC-542E-B773-0262DC2DD2F0}"/>
              </a:ext>
            </a:extLst>
          </p:cNvPr>
          <p:cNvSpPr txBox="1"/>
          <p:nvPr/>
        </p:nvSpPr>
        <p:spPr>
          <a:xfrm>
            <a:off x="2947743" y="5715266"/>
            <a:ext cx="61522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2400" b="1" baseline="0">
                <a:solidFill>
                  <a:srgbClr val="843C0C"/>
                </a:solidFill>
                <a:latin typeface="Arial"/>
              </a:rPr>
              <a:t>(A) </a:t>
            </a:r>
            <a:endParaRPr lang="es-ES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B92E884-F9C8-6C30-5477-737333244C09}"/>
              </a:ext>
            </a:extLst>
          </p:cNvPr>
          <p:cNvSpPr txBox="1"/>
          <p:nvPr/>
        </p:nvSpPr>
        <p:spPr>
          <a:xfrm>
            <a:off x="5893029" y="5326444"/>
            <a:ext cx="76041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2400" b="1" baseline="0">
                <a:solidFill>
                  <a:srgbClr val="548235"/>
                </a:solidFill>
                <a:latin typeface="Arial"/>
              </a:rPr>
              <a:t>(S)</a:t>
            </a:r>
            <a:endParaRPr lang="es-ES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56B735C-3A67-BD6D-B2EA-7D9539398139}"/>
              </a:ext>
            </a:extLst>
          </p:cNvPr>
          <p:cNvSpPr txBox="1"/>
          <p:nvPr/>
        </p:nvSpPr>
        <p:spPr>
          <a:xfrm>
            <a:off x="6032613" y="4538690"/>
            <a:ext cx="69212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2400" b="1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(S)</a:t>
            </a:r>
            <a:endParaRPr lang="es-E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13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0" grpId="0"/>
      <p:bldP spid="16" grpId="0"/>
      <p:bldP spid="17" grpId="0"/>
      <p:bldP spid="18" grpId="0"/>
      <p:bldP spid="19" grpId="0"/>
      <p:bldP spid="20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7CC1C-3EAD-4A93-A59C-9867B465B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text on a black background&#10;&#10;Description automatically generated">
            <a:extLst>
              <a:ext uri="{FF2B5EF4-FFF2-40B4-BE49-F238E27FC236}">
                <a16:creationId xmlns:a16="http://schemas.microsoft.com/office/drawing/2014/main" id="{027899DA-C968-8756-912F-64BBDD359A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43" y="365125"/>
            <a:ext cx="1362459" cy="391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6883CF-B272-3448-B917-102209129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5161" y="372855"/>
            <a:ext cx="2780458" cy="507636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6133B6E8-FC4B-400D-BDEA-9985E9626A7B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8610312" y="372855"/>
            <a:ext cx="8874904" cy="52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P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A959F59-CB29-4DC2-764C-7284231D6E80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8200044" y="2871988"/>
            <a:ext cx="777834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P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A7CBDD-B97F-845F-B529-2796CD887B61}"/>
              </a:ext>
            </a:extLst>
          </p:cNvPr>
          <p:cNvSpPr txBox="1"/>
          <p:nvPr/>
        </p:nvSpPr>
        <p:spPr>
          <a:xfrm>
            <a:off x="176339" y="1031805"/>
            <a:ext cx="11839322" cy="58169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Ali: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What did you do today?</a:t>
            </a:r>
          </a:p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Samir: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The same as usual, really. </a:t>
            </a: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got up early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and walked my dog before school. How about you?</a:t>
            </a:r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b="1" dirty="0">
                <a:latin typeface="Arial"/>
                <a:cs typeface="Arial"/>
              </a:rPr>
              <a:t>Ali: </a:t>
            </a:r>
            <a:r>
              <a:rPr lang="en-GB" sz="2000" dirty="0">
                <a:latin typeface="Arial"/>
                <a:cs typeface="Arial"/>
              </a:rPr>
              <a:t>I </a:t>
            </a: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got up early too</a:t>
            </a:r>
            <a:r>
              <a:rPr lang="en-GB" sz="2000" dirty="0">
                <a:latin typeface="Arial"/>
                <a:cs typeface="Arial"/>
              </a:rPr>
              <a:t>. I helped my little brothers get ready for school. I made them breakfast and put their books in their bags. There's always so much to do with a big family!</a:t>
            </a:r>
          </a:p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Samir: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Yeah! You have a lot of siblings, right?</a:t>
            </a:r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b="1" dirty="0">
                <a:latin typeface="Arial"/>
                <a:cs typeface="Arial"/>
              </a:rPr>
              <a:t>Ali: </a:t>
            </a:r>
            <a:r>
              <a:rPr lang="en-GB" sz="2000" dirty="0">
                <a:latin typeface="Arial"/>
                <a:cs typeface="Arial"/>
              </a:rPr>
              <a:t>Yeah, </a:t>
            </a:r>
            <a:r>
              <a:rPr lang="en-GB" sz="2000" b="1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I have two brothers and four sisters</a:t>
            </a:r>
            <a:r>
              <a:rPr lang="en-GB" sz="2000" dirty="0">
                <a:latin typeface="Arial"/>
                <a:cs typeface="Arial"/>
              </a:rPr>
              <a:t>!</a:t>
            </a:r>
            <a:r>
              <a:rPr lang="en-GB" sz="2000" b="1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GB" sz="2000" dirty="0">
                <a:latin typeface="Arial"/>
                <a:cs typeface="Arial"/>
              </a:rPr>
              <a:t>It's really busy at home. But </a:t>
            </a:r>
            <a:r>
              <a:rPr lang="en-GB" sz="2000" b="1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after school, I teach my sisters how to play basketball</a:t>
            </a:r>
            <a:r>
              <a:rPr lang="en-GB" sz="2000" dirty="0">
                <a:latin typeface="Arial"/>
                <a:cs typeface="Arial"/>
              </a:rPr>
              <a:t>, and that's really fun. What about you?</a:t>
            </a:r>
          </a:p>
          <a:p>
            <a:r>
              <a:rPr lang="en-GB" sz="2000" b="1" dirty="0">
                <a:latin typeface="Arial"/>
                <a:cs typeface="Arial"/>
              </a:rPr>
              <a:t>Samir: </a:t>
            </a:r>
            <a:r>
              <a:rPr lang="en-GB" sz="2000" dirty="0">
                <a:latin typeface="Arial"/>
                <a:cs typeface="Arial"/>
              </a:rPr>
              <a:t>It's just me and my dad, so 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it's very quiet. </a:t>
            </a:r>
            <a:r>
              <a:rPr lang="en-GB" sz="2000" dirty="0">
                <a:latin typeface="Arial"/>
                <a:cs typeface="Arial"/>
              </a:rPr>
              <a:t>That's why I got my dog, Bruno. He's family, too! </a:t>
            </a:r>
          </a:p>
          <a:p>
            <a:r>
              <a:rPr lang="en-GB" sz="2000" b="1" dirty="0">
                <a:latin typeface="Arial"/>
                <a:cs typeface="Arial"/>
              </a:rPr>
              <a:t>Ali: </a:t>
            </a:r>
            <a:r>
              <a:rPr lang="en-GB" sz="2000" dirty="0" err="1">
                <a:latin typeface="Arial"/>
                <a:cs typeface="Arial"/>
              </a:rPr>
              <a:t>Awww</a:t>
            </a:r>
            <a:r>
              <a:rPr lang="en-GB" sz="2000" dirty="0">
                <a:latin typeface="Arial"/>
                <a:cs typeface="Arial"/>
              </a:rPr>
              <a:t>. My house is never quiet. </a:t>
            </a: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There's a lot of work to do </a:t>
            </a:r>
            <a:r>
              <a:rPr lang="en-GB" sz="2000" dirty="0">
                <a:latin typeface="Arial"/>
                <a:cs typeface="Arial"/>
              </a:rPr>
              <a:t>but I like having a big family.</a:t>
            </a:r>
          </a:p>
          <a:p>
            <a:r>
              <a:rPr lang="en-GB" sz="2000" b="1" dirty="0">
                <a:latin typeface="Arial"/>
                <a:cs typeface="Arial"/>
              </a:rPr>
              <a:t>Samir: </a:t>
            </a:r>
            <a:r>
              <a:rPr lang="en-GB" sz="2000" dirty="0">
                <a:latin typeface="Arial"/>
                <a:cs typeface="Arial"/>
              </a:rPr>
              <a:t>Yeah, it sounds fun! </a:t>
            </a: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Bruno is a lot of work too</a:t>
            </a:r>
            <a:r>
              <a:rPr lang="en-GB" sz="2000" dirty="0">
                <a:latin typeface="Arial"/>
                <a:cs typeface="Arial"/>
              </a:rPr>
              <a:t>, but I love him! He's like my best friend. 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I'm teaching him some new tricks.</a:t>
            </a:r>
          </a:p>
          <a:p>
            <a:r>
              <a:rPr lang="en-GB" sz="2000" b="1" dirty="0">
                <a:latin typeface="Arial"/>
                <a:cs typeface="Arial"/>
              </a:rPr>
              <a:t>Ali: </a:t>
            </a:r>
            <a:r>
              <a:rPr lang="en-GB" sz="2000" dirty="0">
                <a:latin typeface="Arial"/>
                <a:cs typeface="Arial"/>
              </a:rPr>
              <a:t>That's so cool!! </a:t>
            </a:r>
            <a:r>
              <a:rPr lang="en-GB" sz="2000" b="1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I want a dog</a:t>
            </a:r>
            <a:r>
              <a:rPr lang="en-GB" sz="2000" dirty="0">
                <a:latin typeface="Arial"/>
                <a:cs typeface="Arial"/>
              </a:rPr>
              <a:t>, but we have too many people in the house!</a:t>
            </a:r>
          </a:p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Samir: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Yeah. Well, you can always play with Bruno!</a:t>
            </a:r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Ali: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Thanks! And you can always play with my little brothers and sisters!</a:t>
            </a:r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b="1" dirty="0">
                <a:latin typeface="Arial"/>
                <a:cs typeface="Arial"/>
              </a:rPr>
              <a:t>Samir: </a:t>
            </a:r>
            <a:r>
              <a:rPr lang="en-GB" sz="2000" dirty="0">
                <a:latin typeface="Arial"/>
                <a:cs typeface="Arial"/>
              </a:rPr>
              <a:t>OK, it's a deal!</a:t>
            </a:r>
          </a:p>
          <a:p>
            <a:endParaRPr lang="en-GB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PT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733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text on a black background&#10;&#10;Description automatically generated">
            <a:extLst>
              <a:ext uri="{FF2B5EF4-FFF2-40B4-BE49-F238E27FC236}">
                <a16:creationId xmlns:a16="http://schemas.microsoft.com/office/drawing/2014/main" id="{9140D3F7-5D70-3245-AC03-F79D7D640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42" y="177020"/>
            <a:ext cx="1362459" cy="391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B903E3-6A59-7FC9-4BAD-D3D5760CA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5161" y="177020"/>
            <a:ext cx="2780458" cy="507636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7C19BBD-80FF-47D9-CE0D-BD4B9902CB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9202366"/>
              </p:ext>
            </p:extLst>
          </p:nvPr>
        </p:nvGraphicFramePr>
        <p:xfrm>
          <a:off x="1972059" y="1475474"/>
          <a:ext cx="8793480" cy="8477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793480">
                  <a:extLst>
                    <a:ext uri="{9D8B030D-6E8A-4147-A177-3AD203B41FA5}">
                      <a16:colId xmlns:a16="http://schemas.microsoft.com/office/drawing/2014/main" val="3284064629"/>
                    </a:ext>
                  </a:extLst>
                </a:gridCol>
              </a:tblGrid>
              <a:tr h="847741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lang="en-GB" sz="1200" kern="100" dirty="0">
                          <a:effectLst/>
                        </a:rPr>
                        <a:t>          </a:t>
                      </a:r>
                      <a:r>
                        <a:rPr lang="en-GB" sz="2400" kern="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siblings                  walk                        tricks                    </a:t>
                      </a:r>
                      <a:endParaRPr lang="en-GB" sz="1100" kern="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400" kern="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get up               teaches                  deal</a:t>
                      </a:r>
                      <a:endParaRPr lang="en-GB" sz="1100" kern="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007515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9E958894-F006-20DF-8916-72AD77D08A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442" y="2641960"/>
            <a:ext cx="10818987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altLang="ja-JP" sz="2000" dirty="0">
                <a:ea typeface="Arial" panose="020B0604020202020204" pitchFamily="34" charset="0"/>
              </a:rPr>
              <a:t>a) </a:t>
            </a:r>
            <a:r>
              <a:rPr kumimoji="0" lang="en-GB" altLang="ja-JP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 can never _______________ for school in the morning. I want to stay in bed.</a:t>
            </a:r>
            <a:br>
              <a:rPr kumimoji="0" lang="en-GB" altLang="ja-JP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endParaRPr kumimoji="0" lang="en-GB" altLang="ja-JP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GB" altLang="ja-JP" sz="2000" dirty="0">
                <a:ea typeface="Arial" panose="020B0604020202020204" pitchFamily="34" charset="0"/>
              </a:rPr>
              <a:t>b) </a:t>
            </a:r>
            <a:r>
              <a:rPr kumimoji="0" lang="en-GB" altLang="ja-JP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In the morning, both my mums ___________ my dog so that he can get some exercise. </a:t>
            </a:r>
            <a:br>
              <a:rPr kumimoji="0" lang="en-GB" altLang="ja-JP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endParaRPr kumimoji="0" lang="en-GB" altLang="ja-JP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r>
              <a:rPr kumimoji="0" lang="en-GB" altLang="ja-JP" sz="2000" b="0" i="0" u="none" strike="noStrike" cap="none" normalizeH="0" baseline="0" dirty="0">
                <a:ln>
                  <a:noFill/>
                </a:ln>
                <a:effectLst/>
                <a:latin typeface="Arial"/>
                <a:ea typeface="Arial" panose="020B0604020202020204" pitchFamily="34" charset="0"/>
                <a:cs typeface="Arial"/>
              </a:rPr>
              <a:t>c) I have </a:t>
            </a:r>
            <a:r>
              <a:rPr lang="en-GB" altLang="ja-JP" sz="2000" dirty="0">
                <a:latin typeface="Arial"/>
                <a:ea typeface="Arial" panose="020B0604020202020204" pitchFamily="34" charset="0"/>
                <a:cs typeface="Arial"/>
              </a:rPr>
              <a:t>five </a:t>
            </a:r>
            <a:r>
              <a:rPr kumimoji="0" lang="en-GB" altLang="ja-JP" sz="2000" b="0" i="0" u="none" strike="noStrike" cap="none" normalizeH="0" baseline="0" dirty="0">
                <a:ln>
                  <a:noFill/>
                </a:ln>
                <a:effectLst/>
                <a:latin typeface="Arial"/>
                <a:ea typeface="Arial" panose="020B0604020202020204" pitchFamily="34" charset="0"/>
                <a:cs typeface="Arial"/>
              </a:rPr>
              <a:t>brothers and </a:t>
            </a:r>
            <a:r>
              <a:rPr lang="en-GB" altLang="ja-JP" sz="2000" dirty="0">
                <a:latin typeface="Arial"/>
                <a:ea typeface="Arial" panose="020B0604020202020204" pitchFamily="34" charset="0"/>
                <a:cs typeface="Arial"/>
              </a:rPr>
              <a:t>three sisters. That's</a:t>
            </a:r>
            <a:r>
              <a:rPr kumimoji="0" lang="en-GB" altLang="ja-JP" sz="2000" b="0" i="0" u="none" strike="noStrike" cap="none" normalizeH="0" baseline="0" dirty="0">
                <a:ln>
                  <a:noFill/>
                </a:ln>
                <a:effectLst/>
                <a:latin typeface="Arial"/>
                <a:ea typeface="Arial" panose="020B0604020202020204" pitchFamily="34" charset="0"/>
                <a:cs typeface="Arial"/>
              </a:rPr>
              <a:t> a lot of ________________!</a:t>
            </a:r>
            <a:br>
              <a:rPr lang="en-GB" altLang="ja-JP" sz="20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br>
              <a:rPr lang="en-GB" altLang="ja-JP" sz="20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kumimoji="0" lang="en-GB" altLang="ja-JP" sz="2000" b="0" i="0" u="none" strike="noStrike" cap="none" normalizeH="0" baseline="0" dirty="0">
                <a:ln>
                  <a:noFill/>
                </a:ln>
                <a:effectLst/>
                <a:latin typeface="Arial"/>
                <a:ea typeface="Arial" panose="020B0604020202020204" pitchFamily="34" charset="0"/>
                <a:cs typeface="Arial"/>
              </a:rPr>
              <a:t>d) I live with my grandfather</a:t>
            </a:r>
            <a:r>
              <a:rPr lang="en-GB" altLang="ja-JP" sz="2000" dirty="0">
                <a:latin typeface="Arial"/>
                <a:ea typeface="Arial" panose="020B0604020202020204" pitchFamily="34" charset="0"/>
                <a:cs typeface="Arial"/>
              </a:rPr>
              <a:t>,</a:t>
            </a:r>
            <a:r>
              <a:rPr kumimoji="0" lang="en-GB" altLang="ja-JP" sz="2000" b="0" i="0" u="none" strike="noStrike" cap="none" normalizeH="0" baseline="0" dirty="0">
                <a:ln>
                  <a:noFill/>
                </a:ln>
                <a:effectLst/>
                <a:latin typeface="Arial"/>
                <a:ea typeface="Arial" panose="020B0604020202020204" pitchFamily="34" charset="0"/>
                <a:cs typeface="Arial"/>
              </a:rPr>
              <a:t> and he ___________ me lots of things about science and maths. </a:t>
            </a:r>
            <a:br>
              <a:rPr lang="en-GB" altLang="ja-JP" sz="20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br>
              <a:rPr lang="en-GB" altLang="ja-JP" sz="20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kumimoji="0" lang="en-GB" altLang="ja-JP" sz="2000" b="0" i="0" u="none" strike="noStrike" cap="none" normalizeH="0" baseline="0" dirty="0">
                <a:ln>
                  <a:noFill/>
                </a:ln>
                <a:effectLst/>
                <a:latin typeface="Arial"/>
                <a:ea typeface="Arial" panose="020B0604020202020204" pitchFamily="34" charset="0"/>
                <a:cs typeface="Arial"/>
              </a:rPr>
              <a:t>e) My dog can give me his paw, sit and roll over</a:t>
            </a:r>
            <a:r>
              <a:rPr lang="en-GB" altLang="ja-JP" sz="2000" dirty="0">
                <a:latin typeface="Arial"/>
                <a:ea typeface="Arial" panose="020B0604020202020204" pitchFamily="34" charset="0"/>
                <a:cs typeface="Arial"/>
              </a:rPr>
              <a:t>. He</a:t>
            </a:r>
            <a:r>
              <a:rPr kumimoji="0" lang="en-GB" altLang="ja-JP" sz="2000" b="0" i="0" u="none" strike="noStrike" cap="none" normalizeH="0" baseline="0" dirty="0">
                <a:ln>
                  <a:noFill/>
                </a:ln>
                <a:effectLst/>
                <a:latin typeface="Arial"/>
                <a:ea typeface="Arial" panose="020B0604020202020204" pitchFamily="34" charset="0"/>
                <a:cs typeface="Arial"/>
              </a:rPr>
              <a:t> knows a lot of _________! </a:t>
            </a:r>
            <a:br>
              <a:rPr lang="en-GB" altLang="ja-JP" sz="20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endParaRPr kumimoji="0" lang="en-GB" altLang="ja-JP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GB" altLang="ja-JP" sz="2000" dirty="0">
                <a:latin typeface="Arial"/>
                <a:ea typeface="游ゴシック"/>
                <a:cs typeface="Arial"/>
              </a:rPr>
              <a:t>f) </a:t>
            </a:r>
            <a:r>
              <a:rPr kumimoji="0" lang="en-GB" altLang="ja-JP" sz="2000" b="0" i="0" u="none" strike="noStrike" cap="none" normalizeH="0" baseline="0" dirty="0">
                <a:ln>
                  <a:noFill/>
                </a:ln>
                <a:effectLst/>
                <a:latin typeface="Arial"/>
                <a:ea typeface="Arial" panose="020B0604020202020204" pitchFamily="34" charset="0"/>
                <a:cs typeface="Arial"/>
              </a:rPr>
              <a:t>My dad said I can play computer games after I do my homework. It’s a good idea so I said, </a:t>
            </a:r>
            <a:br>
              <a:rPr lang="en-GB" altLang="ja-JP" sz="20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en-GB" altLang="ja-JP" sz="2000" dirty="0">
                <a:latin typeface="Arial"/>
                <a:ea typeface="Arial" panose="020B0604020202020204" pitchFamily="34" charset="0"/>
                <a:cs typeface="Arial"/>
              </a:rPr>
              <a:t>'it’s</a:t>
            </a:r>
            <a:r>
              <a:rPr kumimoji="0" lang="en-GB" altLang="ja-JP" sz="2000" b="0" i="0" u="none" strike="noStrike" cap="none" normalizeH="0" baseline="0" dirty="0">
                <a:ln>
                  <a:noFill/>
                </a:ln>
                <a:effectLst/>
                <a:latin typeface="Arial"/>
                <a:ea typeface="Arial" panose="020B0604020202020204" pitchFamily="34" charset="0"/>
                <a:cs typeface="Arial"/>
              </a:rPr>
              <a:t> a </a:t>
            </a:r>
            <a:r>
              <a:rPr lang="en-GB" altLang="ja-JP" sz="2000" dirty="0">
                <a:latin typeface="Arial"/>
                <a:ea typeface="Arial" panose="020B0604020202020204" pitchFamily="34" charset="0"/>
                <a:cs typeface="Arial"/>
              </a:rPr>
              <a:t>_________!'</a:t>
            </a:r>
            <a:endParaRPr kumimoji="0" lang="en-GB" altLang="ja-JP" sz="2000" b="0" i="0" u="none" strike="noStrike" cap="none" normalizeH="0" baseline="0" dirty="0">
              <a:ln>
                <a:noFill/>
              </a:ln>
              <a:effectLst/>
              <a:latin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018095-1305-F130-F6AD-77D3EF46FE68}"/>
              </a:ext>
            </a:extLst>
          </p:cNvPr>
          <p:cNvSpPr txBox="1"/>
          <p:nvPr/>
        </p:nvSpPr>
        <p:spPr>
          <a:xfrm>
            <a:off x="1354671" y="725183"/>
            <a:ext cx="11839322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200" dirty="0">
                <a:latin typeface="Arial"/>
                <a:cs typeface="Arial"/>
              </a:rPr>
              <a:t>Put the words in the box into the correct sentences.</a:t>
            </a:r>
            <a:endParaRPr lang="en-PT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276E48-E14D-9D8B-BE4F-05FDA4CD9D3B}"/>
              </a:ext>
            </a:extLst>
          </p:cNvPr>
          <p:cNvSpPr txBox="1"/>
          <p:nvPr/>
        </p:nvSpPr>
        <p:spPr>
          <a:xfrm>
            <a:off x="2707275" y="2488731"/>
            <a:ext cx="11636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kern="1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get up </a:t>
            </a:r>
            <a:endParaRPr lang="en-GB" sz="2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BF61A1-0309-BB57-3EE5-BC2892CEC0BB}"/>
              </a:ext>
            </a:extLst>
          </p:cNvPr>
          <p:cNvSpPr txBox="1"/>
          <p:nvPr/>
        </p:nvSpPr>
        <p:spPr>
          <a:xfrm>
            <a:off x="4786829" y="3152396"/>
            <a:ext cx="65989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kern="1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walk</a:t>
            </a:r>
            <a:endParaRPr lang="en-GB" sz="2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10B212-6DA3-D01F-8084-62B118BA3AB3}"/>
              </a:ext>
            </a:extLst>
          </p:cNvPr>
          <p:cNvSpPr txBox="1"/>
          <p:nvPr/>
        </p:nvSpPr>
        <p:spPr>
          <a:xfrm>
            <a:off x="7122064" y="3795776"/>
            <a:ext cx="65989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kern="1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siblings</a:t>
            </a:r>
            <a:endParaRPr lang="en-GB" sz="24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75DEFB-5561-07AD-27C4-F52E9F168E05}"/>
              </a:ext>
            </a:extLst>
          </p:cNvPr>
          <p:cNvSpPr txBox="1"/>
          <p:nvPr/>
        </p:nvSpPr>
        <p:spPr>
          <a:xfrm>
            <a:off x="4893509" y="4380592"/>
            <a:ext cx="65989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kern="1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teaches</a:t>
            </a:r>
            <a:r>
              <a:rPr lang="en-GB" sz="1800" kern="1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412A57-9942-E3BB-F59B-8D4D6C995CFB}"/>
              </a:ext>
            </a:extLst>
          </p:cNvPr>
          <p:cNvSpPr txBox="1"/>
          <p:nvPr/>
        </p:nvSpPr>
        <p:spPr>
          <a:xfrm>
            <a:off x="8374380" y="5001675"/>
            <a:ext cx="65989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kern="1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tricks</a:t>
            </a:r>
            <a:endParaRPr lang="en-GB" sz="24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088BBE-61A2-391D-376A-1C2E7315F730}"/>
              </a:ext>
            </a:extLst>
          </p:cNvPr>
          <p:cNvSpPr txBox="1"/>
          <p:nvPr/>
        </p:nvSpPr>
        <p:spPr>
          <a:xfrm>
            <a:off x="1544701" y="5965947"/>
            <a:ext cx="895956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 b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deal</a:t>
            </a:r>
            <a:endParaRPr lang="en-GB" sz="2400" b="1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15CF9CC-6E3C-99C3-38A1-7A49DC6703BC}"/>
              </a:ext>
            </a:extLst>
          </p:cNvPr>
          <p:cNvCxnSpPr/>
          <p:nvPr/>
        </p:nvCxnSpPr>
        <p:spPr>
          <a:xfrm>
            <a:off x="3993877" y="2138585"/>
            <a:ext cx="109728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1887C43-C8A1-F5DD-4D66-D0EC7BF3187E}"/>
              </a:ext>
            </a:extLst>
          </p:cNvPr>
          <p:cNvCxnSpPr/>
          <p:nvPr/>
        </p:nvCxnSpPr>
        <p:spPr>
          <a:xfrm>
            <a:off x="6368799" y="2141078"/>
            <a:ext cx="109728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973F185-F7B0-4294-1660-0345642C1EB6}"/>
              </a:ext>
            </a:extLst>
          </p:cNvPr>
          <p:cNvCxnSpPr/>
          <p:nvPr/>
        </p:nvCxnSpPr>
        <p:spPr>
          <a:xfrm>
            <a:off x="8797253" y="2141078"/>
            <a:ext cx="109728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1FF0C96-108B-4024-2856-4C7B714AD5A2}"/>
              </a:ext>
            </a:extLst>
          </p:cNvPr>
          <p:cNvCxnSpPr/>
          <p:nvPr/>
        </p:nvCxnSpPr>
        <p:spPr>
          <a:xfrm>
            <a:off x="8086289" y="1691640"/>
            <a:ext cx="109728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CF44B3B-924F-28CC-E982-E011DC03121D}"/>
              </a:ext>
            </a:extLst>
          </p:cNvPr>
          <p:cNvCxnSpPr/>
          <p:nvPr/>
        </p:nvCxnSpPr>
        <p:spPr>
          <a:xfrm>
            <a:off x="5497793" y="1691640"/>
            <a:ext cx="109728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CBA6D39-122D-78E5-C407-780E151D657A}"/>
              </a:ext>
            </a:extLst>
          </p:cNvPr>
          <p:cNvCxnSpPr/>
          <p:nvPr/>
        </p:nvCxnSpPr>
        <p:spPr>
          <a:xfrm>
            <a:off x="2773680" y="1691640"/>
            <a:ext cx="109728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157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/>
      <p:bldP spid="16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8D338C-A656-0597-7EAE-639F992CC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text on a black background&#10;&#10;Description automatically generated">
            <a:extLst>
              <a:ext uri="{FF2B5EF4-FFF2-40B4-BE49-F238E27FC236}">
                <a16:creationId xmlns:a16="http://schemas.microsoft.com/office/drawing/2014/main" id="{E026DA05-8FB2-1AD8-57F2-3D6E7D678F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27" y="177020"/>
            <a:ext cx="1362459" cy="3916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A56F80-4CE3-DB4B-CD14-95F3789BD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5815" y="119036"/>
            <a:ext cx="2780458" cy="5076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DE57E3-6D13-BAD9-0121-2C9A6EA84B12}"/>
              </a:ext>
            </a:extLst>
          </p:cNvPr>
          <p:cNvSpPr txBox="1"/>
          <p:nvPr/>
        </p:nvSpPr>
        <p:spPr>
          <a:xfrm>
            <a:off x="176951" y="740423"/>
            <a:ext cx="11839322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dirty="0">
                <a:latin typeface="Arial"/>
                <a:cs typeface="Arial"/>
              </a:rPr>
              <a:t>There are all different types of families. Families can be the people we live with, our closest friends or animals. On the poster, draw and/or write the names of the people and animals who make your family. </a:t>
            </a:r>
            <a:endParaRPr lang="en-PT" sz="3200" dirty="0">
              <a:latin typeface="Arial"/>
              <a:cs typeface="Arial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0F0BDFD-B970-3AD1-0ECA-D4A2D58FB9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2069848"/>
              </p:ext>
            </p:extLst>
          </p:nvPr>
        </p:nvGraphicFramePr>
        <p:xfrm>
          <a:off x="502920" y="2112487"/>
          <a:ext cx="11216640" cy="43492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16640">
                  <a:extLst>
                    <a:ext uri="{9D8B030D-6E8A-4147-A177-3AD203B41FA5}">
                      <a16:colId xmlns:a16="http://schemas.microsoft.com/office/drawing/2014/main" val="3389015254"/>
                    </a:ext>
                  </a:extLst>
                </a:gridCol>
              </a:tblGrid>
              <a:tr h="4349274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s-E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8452254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ACA45EB-2E1D-8DD0-FB6C-0E9D5AA3AF3A}"/>
              </a:ext>
            </a:extLst>
          </p:cNvPr>
          <p:cNvSpPr txBox="1"/>
          <p:nvPr/>
        </p:nvSpPr>
        <p:spPr>
          <a:xfrm>
            <a:off x="3916680" y="3776938"/>
            <a:ext cx="693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Love makes a family!</a:t>
            </a:r>
          </a:p>
        </p:txBody>
      </p:sp>
    </p:spTree>
    <p:extLst>
      <p:ext uri="{BB962C8B-B14F-4D97-AF65-F5344CB8AC3E}">
        <p14:creationId xmlns:p14="http://schemas.microsoft.com/office/powerpoint/2010/main" val="17000711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B653CAB6B1664EBDB8D6C7009189EF" ma:contentTypeVersion="20" ma:contentTypeDescription="Create a new document." ma:contentTypeScope="" ma:versionID="f59346fe1d4ad3207cf185b238c9e53a">
  <xsd:schema xmlns:xsd="http://www.w3.org/2001/XMLSchema" xmlns:xs="http://www.w3.org/2001/XMLSchema" xmlns:p="http://schemas.microsoft.com/office/2006/metadata/properties" xmlns:ns2="825b1d9c-2979-40d4-accd-eede4fa517a1" xmlns:ns3="6e2012f9-c1cf-4359-8d94-97f42df0ce84" targetNamespace="http://schemas.microsoft.com/office/2006/metadata/properties" ma:root="true" ma:fieldsID="fa0353e46ce74712d5c2252e42609ee0" ns2:_="" ns3:_="">
    <xsd:import namespace="825b1d9c-2979-40d4-accd-eede4fa517a1"/>
    <xsd:import namespace="6e2012f9-c1cf-4359-8d94-97f42df0ce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DatePoste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5b1d9c-2979-40d4-accd-eede4fa517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d8b47c1-f241-41f3-8d01-b95036d9ee9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DatePosted" ma:index="26" nillable="true" ma:displayName="Date Posted" ma:description="Date posted on YT." ma:format="Dropdown" ma:internalName="DatePosted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2012f9-c1cf-4359-8d94-97f42df0ce8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817e715-1740-47a8-a422-c98603db043b}" ma:internalName="TaxCatchAll" ma:showField="CatchAllData" ma:web="6e2012f9-c1cf-4359-8d94-97f42df0ce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e2012f9-c1cf-4359-8d94-97f42df0ce84" xsi:nil="true"/>
    <lcf76f155ced4ddcb4097134ff3c332f xmlns="825b1d9c-2979-40d4-accd-eede4fa517a1">
      <Terms xmlns="http://schemas.microsoft.com/office/infopath/2007/PartnerControls"/>
    </lcf76f155ced4ddcb4097134ff3c332f>
    <DatePosted xmlns="825b1d9c-2979-40d4-accd-eede4fa517a1" xsi:nil="true"/>
  </documentManagement>
</p:properties>
</file>

<file path=customXml/itemProps1.xml><?xml version="1.0" encoding="utf-8"?>
<ds:datastoreItem xmlns:ds="http://schemas.openxmlformats.org/officeDocument/2006/customXml" ds:itemID="{71B0F60C-ACB9-44AB-BC51-69263BC762C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25b1d9c-2979-40d4-accd-eede4fa517a1"/>
    <ds:schemaRef ds:uri="6e2012f9-c1cf-4359-8d94-97f42df0ce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D5F3E81-2793-49EF-8EFB-2433CB2B7FB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AD5807E-CE33-42FF-8086-A654BB528C19}">
  <ds:schemaRefs>
    <ds:schemaRef ds:uri="http://schemas.microsoft.com/office/2006/metadata/properties"/>
    <ds:schemaRef ds:uri="http://schemas.microsoft.com/office/infopath/2007/PartnerControls"/>
    <ds:schemaRef ds:uri="6e2012f9-c1cf-4359-8d94-97f42df0ce84"/>
    <ds:schemaRef ds:uri="825b1d9c-2979-40d4-accd-eede4fa517a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813</Words>
  <Application>Microsoft Office PowerPoint</Application>
  <PresentationFormat>Widescreen</PresentationFormat>
  <Paragraphs>108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Families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aren’t there more women in science?</dc:title>
  <dc:creator>suzanne mordue</dc:creator>
  <cp:lastModifiedBy>Lesley Rhodes</cp:lastModifiedBy>
  <cp:revision>304</cp:revision>
  <dcterms:created xsi:type="dcterms:W3CDTF">2024-01-05T14:42:58Z</dcterms:created>
  <dcterms:modified xsi:type="dcterms:W3CDTF">2025-01-08T11:41:59Z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0x0101008CB653CAB6B1664EBDB8D6C7009189EF</vt:lpwstr>
  </property>
  <property fmtid="{D5CDD505-2E9C-101B-9397-08002B2CF9AE}" pid="3" name="MediaServiceImageTags">
    <vt:lpwstr/>
  </property>
</Properties>
</file>