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0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87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35299" y="453644"/>
            <a:ext cx="6340475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23085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00DCFF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23085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0DCFF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23085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23085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7999" y="395999"/>
            <a:ext cx="432434" cy="0"/>
          </a:xfrm>
          <a:custGeom>
            <a:avLst/>
            <a:gdLst/>
            <a:ahLst/>
            <a:cxnLst/>
            <a:rect l="l" t="t" r="r" b="b"/>
            <a:pathLst>
              <a:path w="432434">
                <a:moveTo>
                  <a:pt x="0" y="0"/>
                </a:moveTo>
                <a:lnTo>
                  <a:pt x="432000" y="1"/>
                </a:lnTo>
              </a:path>
            </a:pathLst>
          </a:custGeom>
          <a:ln w="30480">
            <a:solidFill>
              <a:srgbClr val="00D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299" y="453644"/>
            <a:ext cx="6340475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23085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5299" y="2686812"/>
            <a:ext cx="5067300" cy="2185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00DCFF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achingenglish.org.uk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achingenglish.org.uk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11" Type="http://schemas.openxmlformats.org/officeDocument/2006/relationships/image" Target="../media/image3.png"/><Relationship Id="rId5" Type="http://schemas.openxmlformats.org/officeDocument/2006/relationships/image" Target="../media/image7.jpg"/><Relationship Id="rId10" Type="http://schemas.openxmlformats.org/officeDocument/2006/relationships/hyperlink" Target="http://www.teachingenglish.org.uk/" TargetMode="External"/><Relationship Id="rId4" Type="http://schemas.openxmlformats.org/officeDocument/2006/relationships/image" Target="../media/image6.jpg"/><Relationship Id="rId9" Type="http://schemas.openxmlformats.org/officeDocument/2006/relationships/image" Target="../media/image1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teachingenglish.org.uk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hyperlink" Target="http://www.teachingenglish.org.uk/" TargetMode="External"/><Relationship Id="rId4" Type="http://schemas.openxmlformats.org/officeDocument/2006/relationships/image" Target="../media/image1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teachingenglish.org.uk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achingenglish.org.uk/" TargetMode="External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achingenglish.org.uk/" TargetMode="Externa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7999"/>
                </a:lnTo>
                <a:lnTo>
                  <a:pt x="12192000" y="6857999"/>
                </a:lnTo>
                <a:lnTo>
                  <a:pt x="12192000" y="0"/>
                </a:lnTo>
                <a:close/>
              </a:path>
            </a:pathLst>
          </a:custGeom>
          <a:solidFill>
            <a:srgbClr val="230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23997" y="1511993"/>
            <a:ext cx="7524115" cy="3600450"/>
            <a:chOff x="323997" y="1511993"/>
            <a:chExt cx="7524115" cy="3600450"/>
          </a:xfrm>
        </p:grpSpPr>
        <p:sp>
          <p:nvSpPr>
            <p:cNvPr id="4" name="object 4"/>
            <p:cNvSpPr/>
            <p:nvPr/>
          </p:nvSpPr>
          <p:spPr>
            <a:xfrm>
              <a:off x="323997" y="1511993"/>
              <a:ext cx="7524115" cy="3600450"/>
            </a:xfrm>
            <a:custGeom>
              <a:avLst/>
              <a:gdLst/>
              <a:ahLst/>
              <a:cxnLst/>
              <a:rect l="l" t="t" r="r" b="b"/>
              <a:pathLst>
                <a:path w="7524115" h="3600450">
                  <a:moveTo>
                    <a:pt x="7524001" y="0"/>
                  </a:moveTo>
                  <a:lnTo>
                    <a:pt x="0" y="0"/>
                  </a:lnTo>
                  <a:lnTo>
                    <a:pt x="1" y="3600008"/>
                  </a:lnTo>
                  <a:lnTo>
                    <a:pt x="6912002" y="3600008"/>
                  </a:lnTo>
                  <a:lnTo>
                    <a:pt x="6959829" y="3598166"/>
                  </a:lnTo>
                  <a:lnTo>
                    <a:pt x="7006650" y="3592733"/>
                  </a:lnTo>
                  <a:lnTo>
                    <a:pt x="7052328" y="3583844"/>
                  </a:lnTo>
                  <a:lnTo>
                    <a:pt x="7096727" y="3571635"/>
                  </a:lnTo>
                  <a:lnTo>
                    <a:pt x="7139711" y="3556243"/>
                  </a:lnTo>
                  <a:lnTo>
                    <a:pt x="7181144" y="3537803"/>
                  </a:lnTo>
                  <a:lnTo>
                    <a:pt x="7220889" y="3516451"/>
                  </a:lnTo>
                  <a:lnTo>
                    <a:pt x="7258812" y="3492324"/>
                  </a:lnTo>
                  <a:lnTo>
                    <a:pt x="7294776" y="3465558"/>
                  </a:lnTo>
                  <a:lnTo>
                    <a:pt x="7328644" y="3436288"/>
                  </a:lnTo>
                  <a:lnTo>
                    <a:pt x="7360282" y="3404651"/>
                  </a:lnTo>
                  <a:lnTo>
                    <a:pt x="7389552" y="3370782"/>
                  </a:lnTo>
                  <a:lnTo>
                    <a:pt x="7416318" y="3334818"/>
                  </a:lnTo>
                  <a:lnTo>
                    <a:pt x="7440445" y="3296895"/>
                  </a:lnTo>
                  <a:lnTo>
                    <a:pt x="7461797" y="3257149"/>
                  </a:lnTo>
                  <a:lnTo>
                    <a:pt x="7480237" y="3215716"/>
                  </a:lnTo>
                  <a:lnTo>
                    <a:pt x="7495629" y="3172732"/>
                  </a:lnTo>
                  <a:lnTo>
                    <a:pt x="7507838" y="3128333"/>
                  </a:lnTo>
                  <a:lnTo>
                    <a:pt x="7516726" y="3082655"/>
                  </a:lnTo>
                  <a:lnTo>
                    <a:pt x="7522160" y="3035835"/>
                  </a:lnTo>
                  <a:lnTo>
                    <a:pt x="7524001" y="2987997"/>
                  </a:lnTo>
                  <a:lnTo>
                    <a:pt x="7524001" y="0"/>
                  </a:lnTo>
                  <a:close/>
                </a:path>
              </a:pathLst>
            </a:custGeom>
            <a:solidFill>
              <a:srgbClr val="00D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48000" y="2592000"/>
              <a:ext cx="432434" cy="0"/>
            </a:xfrm>
            <a:custGeom>
              <a:avLst/>
              <a:gdLst/>
              <a:ahLst/>
              <a:cxnLst/>
              <a:rect l="l" t="t" r="r" b="b"/>
              <a:pathLst>
                <a:path w="432434">
                  <a:moveTo>
                    <a:pt x="0" y="0"/>
                  </a:moveTo>
                  <a:lnTo>
                    <a:pt x="432000" y="1"/>
                  </a:lnTo>
                </a:path>
              </a:pathLst>
            </a:custGeom>
            <a:ln w="30480">
              <a:solidFill>
                <a:srgbClr val="2308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2000" y="503999"/>
            <a:ext cx="1485900" cy="431800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35299" y="2069084"/>
            <a:ext cx="37001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TeachingEnglish</a:t>
            </a:r>
            <a:r>
              <a:rPr sz="2400" b="1" spc="6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lessons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5299" y="6147765"/>
            <a:ext cx="1988820" cy="25082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200" spc="-10" dirty="0">
                <a:latin typeface="Arial"/>
                <a:cs typeface="Arial"/>
                <a:hlinkClick r:id="rId3"/>
              </a:rPr>
              <a:t>www.teachingenglish.org.uk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5080">
              <a:lnSpc>
                <a:spcPts val="5090"/>
              </a:lnSpc>
              <a:spcBef>
                <a:spcPts val="325"/>
              </a:spcBef>
            </a:pPr>
            <a:r>
              <a:rPr sz="4300" dirty="0">
                <a:solidFill>
                  <a:srgbClr val="230859"/>
                </a:solidFill>
              </a:rPr>
              <a:t>The</a:t>
            </a:r>
            <a:r>
              <a:rPr sz="4300" spc="-45" dirty="0">
                <a:solidFill>
                  <a:srgbClr val="230859"/>
                </a:solidFill>
              </a:rPr>
              <a:t> </a:t>
            </a:r>
            <a:r>
              <a:rPr sz="4300" spc="65" dirty="0">
                <a:solidFill>
                  <a:srgbClr val="230859"/>
                </a:solidFill>
              </a:rPr>
              <a:t>Sustainable </a:t>
            </a:r>
            <a:r>
              <a:rPr sz="4300" spc="125" dirty="0">
                <a:solidFill>
                  <a:srgbClr val="230859"/>
                </a:solidFill>
              </a:rPr>
              <a:t>Development</a:t>
            </a:r>
            <a:r>
              <a:rPr sz="4300" spc="-125" dirty="0">
                <a:solidFill>
                  <a:srgbClr val="230859"/>
                </a:solidFill>
              </a:rPr>
              <a:t> </a:t>
            </a:r>
            <a:r>
              <a:rPr sz="4300" spc="95" dirty="0">
                <a:solidFill>
                  <a:srgbClr val="230859"/>
                </a:solidFill>
              </a:rPr>
              <a:t>Goals</a:t>
            </a:r>
            <a:endParaRPr sz="4300"/>
          </a:p>
          <a:p>
            <a:pPr marL="12700">
              <a:lnSpc>
                <a:spcPct val="100000"/>
              </a:lnSpc>
              <a:spcBef>
                <a:spcPts val="4555"/>
              </a:spcBef>
            </a:pPr>
            <a:r>
              <a:rPr sz="1700" dirty="0">
                <a:solidFill>
                  <a:srgbClr val="230859"/>
                </a:solidFill>
                <a:latin typeface="Arial"/>
                <a:cs typeface="Arial"/>
              </a:rPr>
              <a:t>February</a:t>
            </a:r>
            <a:r>
              <a:rPr sz="1700" spc="229" dirty="0">
                <a:solidFill>
                  <a:srgbClr val="230859"/>
                </a:solidFill>
                <a:latin typeface="Arial"/>
                <a:cs typeface="Arial"/>
              </a:rPr>
              <a:t> </a:t>
            </a:r>
            <a:r>
              <a:rPr sz="1700" spc="70" dirty="0">
                <a:solidFill>
                  <a:srgbClr val="230859"/>
                </a:solidFill>
                <a:latin typeface="Arial"/>
                <a:cs typeface="Arial"/>
              </a:rPr>
              <a:t>2022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2057400" y="382591"/>
            <a:ext cx="76962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The</a:t>
            </a:r>
            <a:r>
              <a:rPr sz="3600" spc="-65" dirty="0"/>
              <a:t> </a:t>
            </a:r>
            <a:r>
              <a:rPr sz="3600" spc="55" dirty="0"/>
              <a:t>Sustainable</a:t>
            </a:r>
            <a:r>
              <a:rPr sz="3600" spc="-60" dirty="0"/>
              <a:t> </a:t>
            </a:r>
            <a:r>
              <a:rPr sz="3600" spc="85" dirty="0"/>
              <a:t>Development</a:t>
            </a:r>
            <a:r>
              <a:rPr sz="3600" spc="-45" dirty="0"/>
              <a:t> </a:t>
            </a:r>
            <a:r>
              <a:rPr sz="3600" spc="75" dirty="0"/>
              <a:t>Goals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7193" y="1534712"/>
            <a:ext cx="715835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3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sz="2000" spc="-165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2000" spc="-135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12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65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biggest</a:t>
            </a:r>
            <a:r>
              <a:rPr sz="2000" spc="-125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7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problems</a:t>
            </a:r>
            <a:r>
              <a:rPr sz="2000" spc="-12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25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85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12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75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</a:t>
            </a:r>
            <a:r>
              <a:rPr sz="2000" spc="-114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today?</a:t>
            </a:r>
            <a:endParaRPr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07479" y="2231999"/>
            <a:ext cx="3984519" cy="395999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35298" y="6147765"/>
            <a:ext cx="3479501" cy="350737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000" spc="-10" dirty="0">
                <a:latin typeface="Arial"/>
                <a:cs typeface="Arial"/>
                <a:hlinkClick r:id="rId3"/>
              </a:rPr>
              <a:t>www.teachingenglish.org.uk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1CCA56C-1FB4-ED8B-27DA-F94E0451947C}"/>
              </a:ext>
            </a:extLst>
          </p:cNvPr>
          <p:cNvSpPr/>
          <p:nvPr/>
        </p:nvSpPr>
        <p:spPr>
          <a:xfrm>
            <a:off x="365759" y="228600"/>
            <a:ext cx="1005841" cy="391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C694AE43-CB46-10BF-EDE7-0272E6129ED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74" y="459410"/>
            <a:ext cx="1362459" cy="39166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9134" y="323486"/>
            <a:ext cx="7492066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The</a:t>
            </a:r>
            <a:r>
              <a:rPr sz="3600" spc="-65" dirty="0"/>
              <a:t> </a:t>
            </a:r>
            <a:r>
              <a:rPr sz="3600" spc="55" dirty="0"/>
              <a:t>Sustainable</a:t>
            </a:r>
            <a:r>
              <a:rPr sz="3600" spc="-60" dirty="0"/>
              <a:t> </a:t>
            </a:r>
            <a:r>
              <a:rPr sz="3600" spc="85" dirty="0"/>
              <a:t>Development</a:t>
            </a:r>
            <a:r>
              <a:rPr sz="3600" spc="-45" dirty="0"/>
              <a:t> </a:t>
            </a:r>
            <a:r>
              <a:rPr sz="3600" spc="75" dirty="0"/>
              <a:t>Goals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83939" y="1377188"/>
            <a:ext cx="7265670" cy="21929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55" dirty="0">
                <a:solidFill>
                  <a:srgbClr val="23085A"/>
                </a:solidFill>
                <a:latin typeface="Arial"/>
                <a:cs typeface="Arial"/>
              </a:rPr>
              <a:t>There</a:t>
            </a:r>
            <a:r>
              <a:rPr sz="2000" spc="70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spc="110" dirty="0">
                <a:solidFill>
                  <a:srgbClr val="23085A"/>
                </a:solidFill>
                <a:latin typeface="Arial"/>
                <a:cs typeface="Arial"/>
              </a:rPr>
              <a:t>are</a:t>
            </a:r>
            <a:r>
              <a:rPr sz="2000" spc="75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spc="195" dirty="0">
                <a:solidFill>
                  <a:srgbClr val="23085A"/>
                </a:solidFill>
                <a:latin typeface="Arial"/>
                <a:cs typeface="Arial"/>
              </a:rPr>
              <a:t>17</a:t>
            </a:r>
            <a:r>
              <a:rPr sz="2000" spc="70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3085A"/>
                </a:solidFill>
                <a:latin typeface="Arial"/>
                <a:cs typeface="Arial"/>
              </a:rPr>
              <a:t>goals.</a:t>
            </a:r>
            <a:r>
              <a:rPr sz="2000" spc="75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3085A"/>
                </a:solidFill>
                <a:latin typeface="Arial"/>
                <a:cs typeface="Arial"/>
              </a:rPr>
              <a:t>What</a:t>
            </a:r>
            <a:r>
              <a:rPr sz="2000" spc="70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spc="55" dirty="0">
                <a:solidFill>
                  <a:srgbClr val="23085A"/>
                </a:solidFill>
                <a:latin typeface="Arial"/>
                <a:cs typeface="Arial"/>
              </a:rPr>
              <a:t>do</a:t>
            </a:r>
            <a:r>
              <a:rPr sz="2000" spc="75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3085A"/>
                </a:solidFill>
                <a:latin typeface="Arial"/>
                <a:cs typeface="Arial"/>
              </a:rPr>
              <a:t>you</a:t>
            </a:r>
            <a:r>
              <a:rPr sz="2000" spc="80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3085A"/>
                </a:solidFill>
                <a:latin typeface="Arial"/>
                <a:cs typeface="Arial"/>
              </a:rPr>
              <a:t>think</a:t>
            </a:r>
            <a:r>
              <a:rPr sz="2000" spc="75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spc="65" dirty="0">
                <a:solidFill>
                  <a:srgbClr val="23085A"/>
                </a:solidFill>
                <a:latin typeface="Arial"/>
                <a:cs typeface="Arial"/>
              </a:rPr>
              <a:t>they</a:t>
            </a:r>
            <a:r>
              <a:rPr sz="2000" spc="80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23085A"/>
                </a:solidFill>
                <a:latin typeface="Arial"/>
                <a:cs typeface="Arial"/>
              </a:rPr>
              <a:t>are?</a:t>
            </a:r>
            <a:endParaRPr sz="2000" dirty="0">
              <a:solidFill>
                <a:srgbClr val="23085A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00" dirty="0">
              <a:solidFill>
                <a:srgbClr val="23085A"/>
              </a:solidFill>
              <a:latin typeface="Arial"/>
              <a:cs typeface="Arial"/>
            </a:endParaRPr>
          </a:p>
          <a:p>
            <a:pPr marL="447675" indent="-266700">
              <a:lnSpc>
                <a:spcPct val="100000"/>
              </a:lnSpc>
              <a:buFont typeface="Arial"/>
              <a:buChar char="•"/>
              <a:tabLst>
                <a:tab pos="447675" algn="l"/>
              </a:tabLst>
            </a:pPr>
            <a:r>
              <a:rPr sz="2000" spc="-130" dirty="0">
                <a:solidFill>
                  <a:srgbClr val="23085A"/>
                </a:solidFill>
                <a:latin typeface="Lucida Sans"/>
                <a:cs typeface="Lucida Sans"/>
              </a:rPr>
              <a:t>To</a:t>
            </a:r>
            <a:r>
              <a:rPr sz="2000" spc="-90" dirty="0">
                <a:solidFill>
                  <a:srgbClr val="23085A"/>
                </a:solidFill>
                <a:latin typeface="Lucida Sans"/>
                <a:cs typeface="Lucida Sans"/>
              </a:rPr>
              <a:t> </a:t>
            </a:r>
            <a:r>
              <a:rPr sz="2000" spc="-85" dirty="0">
                <a:solidFill>
                  <a:srgbClr val="23085A"/>
                </a:solidFill>
                <a:latin typeface="Lucida Sans"/>
                <a:cs typeface="Lucida Sans"/>
              </a:rPr>
              <a:t>make</a:t>
            </a:r>
            <a:r>
              <a:rPr sz="2000" spc="-110" dirty="0">
                <a:solidFill>
                  <a:srgbClr val="23085A"/>
                </a:solidFill>
                <a:latin typeface="Lucida Sans"/>
                <a:cs typeface="Lucida Sans"/>
              </a:rPr>
              <a:t> </a:t>
            </a:r>
            <a:r>
              <a:rPr sz="2000" spc="-25" dirty="0">
                <a:solidFill>
                  <a:srgbClr val="23085A"/>
                </a:solidFill>
                <a:latin typeface="Lucida Sans"/>
                <a:cs typeface="Lucida Sans"/>
              </a:rPr>
              <a:t>sure</a:t>
            </a:r>
            <a:r>
              <a:rPr sz="2000" spc="-135" dirty="0">
                <a:solidFill>
                  <a:srgbClr val="23085A"/>
                </a:solidFill>
                <a:latin typeface="Lucida Sans"/>
                <a:cs typeface="Lucida Sans"/>
              </a:rPr>
              <a:t> </a:t>
            </a:r>
            <a:r>
              <a:rPr sz="2000" spc="-70" dirty="0">
                <a:solidFill>
                  <a:srgbClr val="23085A"/>
                </a:solidFill>
                <a:latin typeface="Lucida Sans"/>
                <a:cs typeface="Lucida Sans"/>
              </a:rPr>
              <a:t>that</a:t>
            </a:r>
            <a:r>
              <a:rPr sz="2000" spc="-110" dirty="0">
                <a:solidFill>
                  <a:srgbClr val="23085A"/>
                </a:solidFill>
                <a:latin typeface="Lucida Sans"/>
                <a:cs typeface="Lucida Sans"/>
              </a:rPr>
              <a:t> </a:t>
            </a:r>
            <a:r>
              <a:rPr sz="2000" spc="-940" dirty="0">
                <a:solidFill>
                  <a:srgbClr val="23085A"/>
                </a:solidFill>
                <a:latin typeface="Lucida Sans"/>
                <a:cs typeface="Lucida Sans"/>
              </a:rPr>
              <a:t>…</a:t>
            </a:r>
            <a:endParaRPr sz="2000" dirty="0">
              <a:solidFill>
                <a:srgbClr val="23085A"/>
              </a:solidFill>
              <a:latin typeface="Lucida Sans"/>
              <a:cs typeface="Lucida Sans"/>
            </a:endParaRPr>
          </a:p>
          <a:p>
            <a:pPr marL="447675" indent="-2667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47675" algn="l"/>
              </a:tabLst>
            </a:pPr>
            <a:endParaRPr sz="2000" dirty="0">
              <a:solidFill>
                <a:srgbClr val="23085A"/>
              </a:solidFill>
              <a:latin typeface="Lucida Sans"/>
              <a:cs typeface="Lucida Sans"/>
            </a:endParaRPr>
          </a:p>
          <a:p>
            <a:pPr marL="447675" indent="-2667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47675" algn="l"/>
              </a:tabLst>
            </a:pPr>
            <a:r>
              <a:rPr sz="2000" spc="-130" dirty="0">
                <a:solidFill>
                  <a:srgbClr val="23085A"/>
                </a:solidFill>
                <a:latin typeface="Lucida Sans"/>
                <a:cs typeface="Lucida Sans"/>
              </a:rPr>
              <a:t>To</a:t>
            </a:r>
            <a:r>
              <a:rPr sz="2000" spc="-90" dirty="0">
                <a:solidFill>
                  <a:srgbClr val="23085A"/>
                </a:solidFill>
                <a:latin typeface="Lucida Sans"/>
                <a:cs typeface="Lucida Sans"/>
              </a:rPr>
              <a:t> </a:t>
            </a:r>
            <a:r>
              <a:rPr sz="2000" spc="-85" dirty="0">
                <a:solidFill>
                  <a:srgbClr val="23085A"/>
                </a:solidFill>
                <a:latin typeface="Lucida Sans"/>
                <a:cs typeface="Lucida Sans"/>
              </a:rPr>
              <a:t>make</a:t>
            </a:r>
            <a:r>
              <a:rPr sz="2000" spc="-110" dirty="0">
                <a:solidFill>
                  <a:srgbClr val="23085A"/>
                </a:solidFill>
                <a:latin typeface="Lucida Sans"/>
                <a:cs typeface="Lucida Sans"/>
              </a:rPr>
              <a:t> </a:t>
            </a:r>
            <a:r>
              <a:rPr sz="2000" spc="-25" dirty="0">
                <a:solidFill>
                  <a:srgbClr val="23085A"/>
                </a:solidFill>
                <a:latin typeface="Lucida Sans"/>
                <a:cs typeface="Lucida Sans"/>
              </a:rPr>
              <a:t>sure</a:t>
            </a:r>
            <a:r>
              <a:rPr sz="2000" spc="-135" dirty="0">
                <a:solidFill>
                  <a:srgbClr val="23085A"/>
                </a:solidFill>
                <a:latin typeface="Lucida Sans"/>
                <a:cs typeface="Lucida Sans"/>
              </a:rPr>
              <a:t> </a:t>
            </a:r>
            <a:r>
              <a:rPr sz="2000" spc="-70" dirty="0">
                <a:solidFill>
                  <a:srgbClr val="23085A"/>
                </a:solidFill>
                <a:latin typeface="Lucida Sans"/>
                <a:cs typeface="Lucida Sans"/>
              </a:rPr>
              <a:t>that</a:t>
            </a:r>
            <a:r>
              <a:rPr sz="2000" spc="-110" dirty="0">
                <a:solidFill>
                  <a:srgbClr val="23085A"/>
                </a:solidFill>
                <a:latin typeface="Lucida Sans"/>
                <a:cs typeface="Lucida Sans"/>
              </a:rPr>
              <a:t> </a:t>
            </a:r>
            <a:r>
              <a:rPr sz="2000" spc="-940" dirty="0">
                <a:solidFill>
                  <a:srgbClr val="23085A"/>
                </a:solidFill>
                <a:latin typeface="Lucida Sans"/>
                <a:cs typeface="Lucida Sans"/>
              </a:rPr>
              <a:t>…</a:t>
            </a:r>
            <a:endParaRPr sz="2000" dirty="0">
              <a:solidFill>
                <a:srgbClr val="23085A"/>
              </a:solidFill>
              <a:latin typeface="Lucida Sans"/>
              <a:cs typeface="Lucida Sans"/>
            </a:endParaRPr>
          </a:p>
          <a:p>
            <a:pPr marL="447675" indent="-2667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47675" algn="l"/>
              </a:tabLst>
            </a:pPr>
            <a:endParaRPr sz="2000" dirty="0">
              <a:solidFill>
                <a:srgbClr val="23085A"/>
              </a:solidFill>
              <a:latin typeface="Lucida Sans"/>
              <a:cs typeface="Lucida Sans"/>
            </a:endParaRPr>
          </a:p>
          <a:p>
            <a:pPr marL="447675" indent="-266700">
              <a:lnSpc>
                <a:spcPct val="100000"/>
              </a:lnSpc>
              <a:buFont typeface="Arial"/>
              <a:buChar char="•"/>
              <a:tabLst>
                <a:tab pos="447675" algn="l"/>
              </a:tabLst>
            </a:pPr>
            <a:r>
              <a:rPr sz="2000" spc="-130" dirty="0">
                <a:solidFill>
                  <a:srgbClr val="23085A"/>
                </a:solidFill>
                <a:latin typeface="Lucida Sans"/>
                <a:cs typeface="Lucida Sans"/>
              </a:rPr>
              <a:t>To</a:t>
            </a:r>
            <a:r>
              <a:rPr sz="2000" spc="-90" dirty="0">
                <a:solidFill>
                  <a:srgbClr val="23085A"/>
                </a:solidFill>
                <a:latin typeface="Lucida Sans"/>
                <a:cs typeface="Lucida Sans"/>
              </a:rPr>
              <a:t> </a:t>
            </a:r>
            <a:r>
              <a:rPr sz="2000" spc="-85" dirty="0">
                <a:solidFill>
                  <a:srgbClr val="23085A"/>
                </a:solidFill>
                <a:latin typeface="Lucida Sans"/>
                <a:cs typeface="Lucida Sans"/>
              </a:rPr>
              <a:t>make</a:t>
            </a:r>
            <a:r>
              <a:rPr sz="2000" spc="-110" dirty="0">
                <a:solidFill>
                  <a:srgbClr val="23085A"/>
                </a:solidFill>
                <a:latin typeface="Lucida Sans"/>
                <a:cs typeface="Lucida Sans"/>
              </a:rPr>
              <a:t> </a:t>
            </a:r>
            <a:r>
              <a:rPr sz="2000" spc="-25" dirty="0">
                <a:solidFill>
                  <a:srgbClr val="23085A"/>
                </a:solidFill>
                <a:latin typeface="Lucida Sans"/>
                <a:cs typeface="Lucida Sans"/>
              </a:rPr>
              <a:t>sure</a:t>
            </a:r>
            <a:r>
              <a:rPr sz="2000" spc="-135" dirty="0">
                <a:solidFill>
                  <a:srgbClr val="23085A"/>
                </a:solidFill>
                <a:latin typeface="Lucida Sans"/>
                <a:cs typeface="Lucida Sans"/>
              </a:rPr>
              <a:t> </a:t>
            </a:r>
            <a:r>
              <a:rPr sz="2000" spc="-70" dirty="0">
                <a:solidFill>
                  <a:srgbClr val="23085A"/>
                </a:solidFill>
                <a:latin typeface="Lucida Sans"/>
                <a:cs typeface="Lucida Sans"/>
              </a:rPr>
              <a:t>that</a:t>
            </a:r>
            <a:r>
              <a:rPr sz="2000" spc="-110" dirty="0">
                <a:solidFill>
                  <a:srgbClr val="23085A"/>
                </a:solidFill>
                <a:latin typeface="Lucida Sans"/>
                <a:cs typeface="Lucida Sans"/>
              </a:rPr>
              <a:t> </a:t>
            </a:r>
            <a:r>
              <a:rPr sz="2000" spc="-940" dirty="0">
                <a:latin typeface="Lucida Sans"/>
                <a:cs typeface="Lucida Sans"/>
              </a:rPr>
              <a:t>…</a:t>
            </a:r>
            <a:endParaRPr sz="2000" dirty="0">
              <a:latin typeface="Lucida Sans"/>
              <a:cs typeface="Lucida San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21399" y="4931999"/>
            <a:ext cx="1914044" cy="126000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209230" y="2488740"/>
            <a:ext cx="1448517" cy="190473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725631" y="687956"/>
            <a:ext cx="1866367" cy="143999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215996" y="5135547"/>
            <a:ext cx="2660536" cy="97787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127143" y="4752000"/>
            <a:ext cx="1542856" cy="1439999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286054" y="4752000"/>
            <a:ext cx="2305945" cy="1439999"/>
          </a:xfrm>
          <a:prstGeom prst="rect">
            <a:avLst/>
          </a:prstGeom>
        </p:spPr>
      </p:pic>
      <p:grpSp>
        <p:nvGrpSpPr>
          <p:cNvPr id="10" name="object 10"/>
          <p:cNvGrpSpPr/>
          <p:nvPr/>
        </p:nvGrpSpPr>
        <p:grpSpPr>
          <a:xfrm>
            <a:off x="6670000" y="2682767"/>
            <a:ext cx="2628900" cy="1620520"/>
            <a:chOff x="6670000" y="2682767"/>
            <a:chExt cx="2628900" cy="1620520"/>
          </a:xfrm>
        </p:grpSpPr>
        <p:pic>
          <p:nvPicPr>
            <p:cNvPr id="11" name="object 1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52015" y="2682767"/>
              <a:ext cx="946298" cy="1619999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670000" y="2856798"/>
              <a:ext cx="1682015" cy="1439999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635298" y="6147765"/>
            <a:ext cx="3555701" cy="350737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000" spc="-10" dirty="0">
                <a:latin typeface="Arial"/>
                <a:cs typeface="Arial"/>
                <a:hlinkClick r:id="rId10"/>
              </a:rPr>
              <a:t>www.teachingenglish.org.uk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16C6733-E765-FA54-19C9-2CC88676A4AB}"/>
              </a:ext>
            </a:extLst>
          </p:cNvPr>
          <p:cNvSpPr/>
          <p:nvPr/>
        </p:nvSpPr>
        <p:spPr>
          <a:xfrm>
            <a:off x="533400" y="304800"/>
            <a:ext cx="697991" cy="2864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153A80C4-27E9-D1DD-62BF-52AECF9C6CE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219" y="350317"/>
            <a:ext cx="1362459" cy="39166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1200" y="405513"/>
            <a:ext cx="82296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36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spc="55" dirty="0">
                <a:latin typeface="Arial" panose="020B0604020202020204" pitchFamily="34" charset="0"/>
                <a:cs typeface="Arial" panose="020B0604020202020204" pitchFamily="34" charset="0"/>
              </a:rPr>
              <a:t>Sustainable</a:t>
            </a:r>
            <a:r>
              <a:rPr sz="36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spc="85" dirty="0"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r>
              <a:rPr sz="36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spc="75" dirty="0">
                <a:latin typeface="Arial" panose="020B0604020202020204" pitchFamily="34" charset="0"/>
                <a:cs typeface="Arial" panose="020B0604020202020204" pitchFamily="34" charset="0"/>
              </a:rPr>
              <a:t>Goals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83939" y="1377188"/>
            <a:ext cx="10137775" cy="159005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75"/>
              </a:spcBef>
            </a:pPr>
            <a:r>
              <a:rPr sz="2000" dirty="0">
                <a:solidFill>
                  <a:srgbClr val="23085A"/>
                </a:solidFill>
                <a:latin typeface="Arial"/>
                <a:cs typeface="Arial"/>
              </a:rPr>
              <a:t>What</a:t>
            </a:r>
            <a:r>
              <a:rPr sz="2000" spc="75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spc="105" dirty="0">
                <a:solidFill>
                  <a:srgbClr val="23085A"/>
                </a:solidFill>
                <a:latin typeface="Arial"/>
                <a:cs typeface="Arial"/>
              </a:rPr>
              <a:t>three</a:t>
            </a:r>
            <a:r>
              <a:rPr sz="2000" spc="75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3085A"/>
                </a:solidFill>
                <a:latin typeface="Arial"/>
                <a:cs typeface="Arial"/>
              </a:rPr>
              <a:t>goals</a:t>
            </a:r>
            <a:r>
              <a:rPr sz="2000" spc="75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spc="55" dirty="0">
                <a:solidFill>
                  <a:srgbClr val="23085A"/>
                </a:solidFill>
                <a:latin typeface="Arial"/>
                <a:cs typeface="Arial"/>
              </a:rPr>
              <a:t>do</a:t>
            </a:r>
            <a:r>
              <a:rPr sz="2000" spc="75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3085A"/>
                </a:solidFill>
                <a:latin typeface="Arial"/>
                <a:cs typeface="Arial"/>
              </a:rPr>
              <a:t>you</a:t>
            </a:r>
            <a:r>
              <a:rPr sz="2000" spc="75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3085A"/>
                </a:solidFill>
                <a:latin typeface="Arial"/>
                <a:cs typeface="Arial"/>
              </a:rPr>
              <a:t>think</a:t>
            </a:r>
            <a:r>
              <a:rPr sz="2000" spc="75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spc="110" dirty="0">
                <a:solidFill>
                  <a:srgbClr val="23085A"/>
                </a:solidFill>
                <a:latin typeface="Arial"/>
                <a:cs typeface="Arial"/>
              </a:rPr>
              <a:t>are</a:t>
            </a:r>
            <a:r>
              <a:rPr sz="2000" spc="80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spc="50" dirty="0">
                <a:solidFill>
                  <a:srgbClr val="23085A"/>
                </a:solidFill>
                <a:latin typeface="Arial"/>
                <a:cs typeface="Arial"/>
              </a:rPr>
              <a:t>really</a:t>
            </a:r>
            <a:r>
              <a:rPr sz="2000" spc="75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spc="45" dirty="0">
                <a:solidFill>
                  <a:srgbClr val="23085A"/>
                </a:solidFill>
                <a:latin typeface="Arial"/>
                <a:cs typeface="Arial"/>
              </a:rPr>
              <a:t>important?</a:t>
            </a:r>
            <a:r>
              <a:rPr sz="2000" spc="70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3085A"/>
                </a:solidFill>
                <a:latin typeface="Arial"/>
                <a:cs typeface="Arial"/>
              </a:rPr>
              <a:t>Put</a:t>
            </a:r>
            <a:r>
              <a:rPr sz="2000" spc="75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spc="65" dirty="0">
                <a:solidFill>
                  <a:srgbClr val="23085A"/>
                </a:solidFill>
                <a:latin typeface="Arial"/>
                <a:cs typeface="Arial"/>
              </a:rPr>
              <a:t>a</a:t>
            </a:r>
            <a:r>
              <a:rPr sz="2000" spc="75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spc="70" dirty="0">
                <a:solidFill>
                  <a:srgbClr val="23085A"/>
                </a:solidFill>
                <a:latin typeface="Arial"/>
                <a:cs typeface="Arial"/>
              </a:rPr>
              <a:t>star</a:t>
            </a:r>
            <a:r>
              <a:rPr sz="2000" spc="75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spc="65" dirty="0">
                <a:solidFill>
                  <a:srgbClr val="23085A"/>
                </a:solidFill>
                <a:latin typeface="Arial"/>
                <a:cs typeface="Arial"/>
              </a:rPr>
              <a:t>next </a:t>
            </a:r>
            <a:r>
              <a:rPr sz="2000" spc="100" dirty="0">
                <a:solidFill>
                  <a:srgbClr val="23085A"/>
                </a:solidFill>
                <a:latin typeface="Arial"/>
                <a:cs typeface="Arial"/>
              </a:rPr>
              <a:t>to</a:t>
            </a:r>
            <a:r>
              <a:rPr sz="2000" spc="20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spc="50" dirty="0">
                <a:solidFill>
                  <a:srgbClr val="23085A"/>
                </a:solidFill>
                <a:latin typeface="Arial"/>
                <a:cs typeface="Arial"/>
              </a:rPr>
              <a:t>them.</a:t>
            </a:r>
            <a:endParaRPr sz="2000" dirty="0">
              <a:solidFill>
                <a:srgbClr val="23085A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00" dirty="0">
              <a:solidFill>
                <a:srgbClr val="23085A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23085A"/>
                </a:solidFill>
                <a:latin typeface="Arial"/>
                <a:cs typeface="Arial"/>
              </a:rPr>
              <a:t>Why</a:t>
            </a:r>
            <a:r>
              <a:rPr sz="2000" spc="-15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spc="110" dirty="0">
                <a:solidFill>
                  <a:srgbClr val="23085A"/>
                </a:solidFill>
                <a:latin typeface="Arial"/>
                <a:cs typeface="Arial"/>
              </a:rPr>
              <a:t>are</a:t>
            </a:r>
            <a:r>
              <a:rPr sz="2000" spc="-10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spc="65" dirty="0">
                <a:solidFill>
                  <a:srgbClr val="23085A"/>
                </a:solidFill>
                <a:latin typeface="Arial"/>
                <a:cs typeface="Arial"/>
              </a:rPr>
              <a:t>they</a:t>
            </a:r>
            <a:r>
              <a:rPr sz="2000" spc="-10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spc="35" dirty="0">
                <a:solidFill>
                  <a:srgbClr val="23085A"/>
                </a:solidFill>
                <a:latin typeface="Arial"/>
                <a:cs typeface="Arial"/>
              </a:rPr>
              <a:t>important?</a:t>
            </a:r>
            <a:endParaRPr sz="2000" dirty="0">
              <a:solidFill>
                <a:srgbClr val="23085A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2000" dirty="0">
              <a:solidFill>
                <a:srgbClr val="23085A"/>
              </a:solidFill>
              <a:latin typeface="Arial"/>
              <a:cs typeface="Arial"/>
            </a:endParaRPr>
          </a:p>
          <a:p>
            <a:pPr marL="469265" algn="ctr">
              <a:lnSpc>
                <a:spcPct val="100000"/>
              </a:lnSpc>
              <a:tabLst>
                <a:tab pos="2815590" algn="l"/>
                <a:tab pos="4794885" algn="l"/>
              </a:tabLst>
            </a:pPr>
            <a:r>
              <a:rPr sz="2000" i="1" dirty="0">
                <a:solidFill>
                  <a:srgbClr val="23085A"/>
                </a:solidFill>
                <a:latin typeface="Arial"/>
                <a:cs typeface="Arial"/>
              </a:rPr>
              <a:t>I chose Goal </a:t>
            </a:r>
            <a:r>
              <a:rPr sz="2000" i="1" u="heavy" dirty="0">
                <a:solidFill>
                  <a:srgbClr val="23085A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2000" i="1" u="none" dirty="0">
                <a:solidFill>
                  <a:srgbClr val="23085A"/>
                </a:solidFill>
                <a:latin typeface="Arial"/>
                <a:cs typeface="Arial"/>
              </a:rPr>
              <a:t>: </a:t>
            </a:r>
            <a:r>
              <a:rPr sz="2000" i="1" u="heavy" dirty="0">
                <a:solidFill>
                  <a:srgbClr val="23085A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2000" i="1" u="none" dirty="0">
                <a:solidFill>
                  <a:srgbClr val="23085A"/>
                </a:solidFill>
                <a:latin typeface="Arial"/>
                <a:cs typeface="Arial"/>
              </a:rPr>
              <a:t> because </a:t>
            </a:r>
            <a:r>
              <a:rPr sz="2000" i="1" u="none" spc="-915" dirty="0">
                <a:solidFill>
                  <a:srgbClr val="23085A"/>
                </a:solidFill>
                <a:latin typeface="Arial"/>
                <a:cs typeface="Arial"/>
              </a:rPr>
              <a:t>…</a:t>
            </a:r>
            <a:endParaRPr sz="2000" dirty="0">
              <a:solidFill>
                <a:srgbClr val="23085A"/>
              </a:solidFill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29434" y="3762000"/>
            <a:ext cx="2762564" cy="251999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3672" y="1261872"/>
            <a:ext cx="865632" cy="86867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35298" y="6147765"/>
            <a:ext cx="3936701" cy="350737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000" spc="-10" dirty="0">
                <a:latin typeface="Arial"/>
                <a:cs typeface="Arial"/>
                <a:hlinkClick r:id="rId4"/>
              </a:rPr>
              <a:t>www.teachingenglish.org.uk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9DAE7C-438D-4374-9BE7-5FAC35CD8879}"/>
              </a:ext>
            </a:extLst>
          </p:cNvPr>
          <p:cNvSpPr/>
          <p:nvPr/>
        </p:nvSpPr>
        <p:spPr>
          <a:xfrm>
            <a:off x="423672" y="228600"/>
            <a:ext cx="865632" cy="3538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4D06C0E0-D4CE-9CDA-3A8A-589718A437E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47" y="440862"/>
            <a:ext cx="1362459" cy="39166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52259" y="437744"/>
            <a:ext cx="772994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The</a:t>
            </a:r>
            <a:r>
              <a:rPr sz="3600" spc="-65" dirty="0"/>
              <a:t> </a:t>
            </a:r>
            <a:r>
              <a:rPr sz="3600" spc="55" dirty="0"/>
              <a:t>Sustainable</a:t>
            </a:r>
            <a:r>
              <a:rPr sz="3600" spc="-60" dirty="0"/>
              <a:t> </a:t>
            </a:r>
            <a:r>
              <a:rPr sz="3600" spc="85" dirty="0"/>
              <a:t>Development</a:t>
            </a:r>
            <a:r>
              <a:rPr sz="3600" spc="-45" dirty="0"/>
              <a:t> </a:t>
            </a:r>
            <a:r>
              <a:rPr sz="3600" spc="75" dirty="0"/>
              <a:t>Goals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1650" y="1637489"/>
            <a:ext cx="3587542" cy="359999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47137" y="1637488"/>
            <a:ext cx="3600000" cy="360000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391884" y="1794359"/>
            <a:ext cx="3280000" cy="327999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35298" y="6147765"/>
            <a:ext cx="3479501" cy="350737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000" spc="-10" dirty="0">
                <a:latin typeface="Arial"/>
                <a:cs typeface="Arial"/>
                <a:hlinkClick r:id="rId5"/>
              </a:rPr>
              <a:t>www.teachingenglish.org.uk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245B94-161B-9468-5695-6059194B2523}"/>
              </a:ext>
            </a:extLst>
          </p:cNvPr>
          <p:cNvSpPr/>
          <p:nvPr/>
        </p:nvSpPr>
        <p:spPr>
          <a:xfrm>
            <a:off x="533400" y="304800"/>
            <a:ext cx="990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C81E1469-DBF6-8011-1617-AA07A2344BE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600" y="489965"/>
            <a:ext cx="1362459" cy="39166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3249" y="424701"/>
            <a:ext cx="790515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The</a:t>
            </a:r>
            <a:r>
              <a:rPr sz="3600" spc="-65" dirty="0"/>
              <a:t> </a:t>
            </a:r>
            <a:r>
              <a:rPr sz="3600" spc="55" dirty="0"/>
              <a:t>Sustainable</a:t>
            </a:r>
            <a:r>
              <a:rPr sz="3600" spc="-60" dirty="0"/>
              <a:t> </a:t>
            </a:r>
            <a:r>
              <a:rPr sz="3600" spc="85" dirty="0"/>
              <a:t>Development</a:t>
            </a:r>
            <a:r>
              <a:rPr sz="3600" spc="-45" dirty="0"/>
              <a:t> </a:t>
            </a:r>
            <a:r>
              <a:rPr sz="3600" spc="75" dirty="0"/>
              <a:t>Goals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19200" y="1295400"/>
            <a:ext cx="8222615" cy="3783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23085A"/>
                </a:solidFill>
                <a:latin typeface="Arial"/>
                <a:cs typeface="Arial"/>
              </a:rPr>
              <a:t>Design</a:t>
            </a:r>
            <a:r>
              <a:rPr sz="2000" spc="70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3085A"/>
                </a:solidFill>
                <a:latin typeface="Arial"/>
                <a:cs typeface="Arial"/>
              </a:rPr>
              <a:t>an</a:t>
            </a:r>
            <a:r>
              <a:rPr sz="2000" spc="75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3085A"/>
                </a:solidFill>
                <a:latin typeface="Arial"/>
                <a:cs typeface="Arial"/>
              </a:rPr>
              <a:t>icon</a:t>
            </a:r>
            <a:r>
              <a:rPr sz="2000" spc="75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spc="80" dirty="0">
                <a:solidFill>
                  <a:srgbClr val="23085A"/>
                </a:solidFill>
                <a:latin typeface="Arial"/>
                <a:cs typeface="Arial"/>
              </a:rPr>
              <a:t>for</a:t>
            </a:r>
            <a:r>
              <a:rPr sz="2000" spc="70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000" spc="65" dirty="0">
                <a:solidFill>
                  <a:srgbClr val="23085A"/>
                </a:solidFill>
                <a:latin typeface="Arial"/>
                <a:cs typeface="Arial"/>
              </a:rPr>
              <a:t>a </a:t>
            </a:r>
            <a:r>
              <a:rPr sz="2000" spc="-10" dirty="0">
                <a:solidFill>
                  <a:srgbClr val="23085A"/>
                </a:solidFill>
                <a:latin typeface="Arial"/>
                <a:cs typeface="Arial"/>
              </a:rPr>
              <a:t>goal!</a:t>
            </a:r>
            <a:endParaRPr lang="en-GB" sz="2000" spc="-10" dirty="0">
              <a:solidFill>
                <a:srgbClr val="23085A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GB" sz="2400" spc="-10" dirty="0">
              <a:solidFill>
                <a:srgbClr val="23085A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GB" sz="2400" spc="-10" dirty="0">
              <a:solidFill>
                <a:srgbClr val="23085A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GB" sz="2400" dirty="0">
              <a:solidFill>
                <a:srgbClr val="23085A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2400" dirty="0">
              <a:solidFill>
                <a:srgbClr val="23085A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400" dirty="0">
              <a:solidFill>
                <a:srgbClr val="23085A"/>
              </a:solidFill>
              <a:latin typeface="Arial"/>
              <a:cs typeface="Arial"/>
            </a:endParaRPr>
          </a:p>
          <a:p>
            <a:pPr marL="723900" indent="-457200">
              <a:lnSpc>
                <a:spcPct val="100000"/>
              </a:lnSpc>
              <a:buFont typeface="+mj-lt"/>
              <a:buAutoNum type="arabicPeriod"/>
              <a:tabLst>
                <a:tab pos="542925" algn="l"/>
              </a:tabLst>
            </a:pPr>
            <a:r>
              <a:rPr sz="2000" spc="-7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Draw</a:t>
            </a:r>
            <a:r>
              <a:rPr sz="2000" spc="-114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114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square.</a:t>
            </a:r>
            <a:endParaRPr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0" indent="-457200">
              <a:lnSpc>
                <a:spcPct val="100000"/>
              </a:lnSpc>
              <a:spcBef>
                <a:spcPts val="100"/>
              </a:spcBef>
              <a:buFont typeface="+mj-lt"/>
              <a:buAutoNum type="arabicPeriod"/>
              <a:tabLst>
                <a:tab pos="542925" algn="l"/>
              </a:tabLst>
            </a:pPr>
            <a:endParaRPr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0" indent="-457200">
              <a:lnSpc>
                <a:spcPct val="100000"/>
              </a:lnSpc>
              <a:spcBef>
                <a:spcPts val="5"/>
              </a:spcBef>
              <a:buFont typeface="+mj-lt"/>
              <a:buAutoNum type="arabicPeriod"/>
              <a:tabLst>
                <a:tab pos="542925" algn="l"/>
              </a:tabLst>
            </a:pPr>
            <a:r>
              <a:rPr sz="2000" spc="-7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Draw</a:t>
            </a:r>
            <a:r>
              <a:rPr sz="2000" spc="-125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sz="2000" spc="-155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35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icon</a:t>
            </a:r>
            <a:r>
              <a:rPr sz="2000" spc="-135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8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inside</a:t>
            </a:r>
            <a:r>
              <a:rPr sz="2000" spc="-11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3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13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square.</a:t>
            </a:r>
            <a:endParaRPr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0" indent="-457200">
              <a:lnSpc>
                <a:spcPct val="100000"/>
              </a:lnSpc>
              <a:spcBef>
                <a:spcPts val="100"/>
              </a:spcBef>
              <a:buFont typeface="+mj-lt"/>
              <a:buAutoNum type="arabicPeriod"/>
              <a:tabLst>
                <a:tab pos="542925" algn="l"/>
              </a:tabLst>
            </a:pPr>
            <a:endParaRPr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0" indent="-457200">
              <a:lnSpc>
                <a:spcPct val="100000"/>
              </a:lnSpc>
              <a:buFont typeface="+mj-lt"/>
              <a:buAutoNum type="arabicPeriod"/>
              <a:tabLst>
                <a:tab pos="542925" algn="l"/>
              </a:tabLst>
            </a:pPr>
            <a:r>
              <a:rPr sz="2000" spc="-2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sz="2000" spc="-17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8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sz="2000" spc="-11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6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  <a:r>
              <a:rPr sz="2000" spc="-11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14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sz="2000" spc="-9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95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sz="2000" spc="-6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11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45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sz="2000" spc="-11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3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sz="2000" spc="-105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3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</a:t>
            </a:r>
            <a:r>
              <a:rPr sz="2000" spc="-85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45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it’s</a:t>
            </a:r>
            <a:r>
              <a:rPr sz="2000" spc="-8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65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important.</a:t>
            </a:r>
            <a:endParaRPr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298" y="6147765"/>
            <a:ext cx="3403302" cy="350737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000" spc="-10" dirty="0">
                <a:solidFill>
                  <a:srgbClr val="23085A"/>
                </a:solid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www.teachingenglish.org.uk</a:t>
            </a:r>
            <a:endParaRPr sz="2000" dirty="0">
              <a:solidFill>
                <a:srgbClr val="23085A"/>
              </a:solidFill>
              <a:latin typeface="Arial"/>
              <a:cs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A43D07-5B72-7666-43E8-6D1A6B97CFD7}"/>
              </a:ext>
            </a:extLst>
          </p:cNvPr>
          <p:cNvSpPr/>
          <p:nvPr/>
        </p:nvSpPr>
        <p:spPr>
          <a:xfrm>
            <a:off x="365759" y="304800"/>
            <a:ext cx="1082041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5D0ED83E-710F-7A8C-1A40-9E74FC980F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299" y="453276"/>
            <a:ext cx="1362459" cy="39166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46A94E0-E198-6A1D-98FB-B395A7CE9FFD}"/>
              </a:ext>
            </a:extLst>
          </p:cNvPr>
          <p:cNvSpPr/>
          <p:nvPr/>
        </p:nvSpPr>
        <p:spPr>
          <a:xfrm>
            <a:off x="5715000" y="1752600"/>
            <a:ext cx="2209800" cy="208636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C0D0039-A149-1E11-3C1C-1FB551A6C8ED}"/>
              </a:ext>
            </a:extLst>
          </p:cNvPr>
          <p:cNvCxnSpPr/>
          <p:nvPr/>
        </p:nvCxnSpPr>
        <p:spPr>
          <a:xfrm>
            <a:off x="8077200" y="1981200"/>
            <a:ext cx="312420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92C256B-CF89-48F0-DDC9-59BAD718B4AC}"/>
              </a:ext>
            </a:extLst>
          </p:cNvPr>
          <p:cNvCxnSpPr/>
          <p:nvPr/>
        </p:nvCxnSpPr>
        <p:spPr>
          <a:xfrm>
            <a:off x="8077200" y="2438400"/>
            <a:ext cx="312420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34F069-95BB-2968-6275-8C4671988BDB}"/>
              </a:ext>
            </a:extLst>
          </p:cNvPr>
          <p:cNvCxnSpPr/>
          <p:nvPr/>
        </p:nvCxnSpPr>
        <p:spPr>
          <a:xfrm>
            <a:off x="8077200" y="2895600"/>
            <a:ext cx="312420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8460E00-CD68-1066-9762-CFDD2B202383}"/>
              </a:ext>
            </a:extLst>
          </p:cNvPr>
          <p:cNvCxnSpPr/>
          <p:nvPr/>
        </p:nvCxnSpPr>
        <p:spPr>
          <a:xfrm>
            <a:off x="8077200" y="3419475"/>
            <a:ext cx="312420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D455450-15FE-D366-498A-0375DFDE8C64}"/>
              </a:ext>
            </a:extLst>
          </p:cNvPr>
          <p:cNvSpPr txBox="1"/>
          <p:nvPr/>
        </p:nvSpPr>
        <p:spPr>
          <a:xfrm>
            <a:off x="6324600" y="2286000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23085A"/>
                </a:solidFill>
              </a:rPr>
              <a:t>Draw icon here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0" y="345201"/>
            <a:ext cx="8664027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The</a:t>
            </a:r>
            <a:r>
              <a:rPr sz="3600" spc="-65" dirty="0"/>
              <a:t> </a:t>
            </a:r>
            <a:r>
              <a:rPr sz="3600" spc="55" dirty="0"/>
              <a:t>Sustainable</a:t>
            </a:r>
            <a:r>
              <a:rPr sz="3600" spc="-60" dirty="0"/>
              <a:t> </a:t>
            </a:r>
            <a:r>
              <a:rPr sz="3600" spc="85" dirty="0"/>
              <a:t>Development</a:t>
            </a:r>
            <a:r>
              <a:rPr sz="3600" spc="-45" dirty="0"/>
              <a:t> </a:t>
            </a:r>
            <a:r>
              <a:rPr sz="3600" spc="75" dirty="0"/>
              <a:t>Goals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83939" y="1377188"/>
            <a:ext cx="6100445" cy="3362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23085A"/>
                </a:solidFill>
                <a:latin typeface="Arial"/>
                <a:cs typeface="Arial"/>
              </a:rPr>
              <a:t>Guess</a:t>
            </a:r>
            <a:r>
              <a:rPr sz="2400" spc="-45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rgbClr val="23085A"/>
                </a:solidFill>
                <a:latin typeface="Arial"/>
                <a:cs typeface="Arial"/>
              </a:rPr>
              <a:t>the</a:t>
            </a:r>
            <a:r>
              <a:rPr sz="2400" spc="-55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3085A"/>
                </a:solidFill>
                <a:latin typeface="Arial"/>
                <a:cs typeface="Arial"/>
              </a:rPr>
              <a:t>icons!</a:t>
            </a:r>
            <a:endParaRPr sz="2400" dirty="0">
              <a:solidFill>
                <a:srgbClr val="23085A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400" dirty="0">
              <a:solidFill>
                <a:srgbClr val="23085A"/>
              </a:solidFill>
              <a:latin typeface="Arial"/>
              <a:cs typeface="Arial"/>
            </a:endParaRPr>
          </a:p>
          <a:p>
            <a:pPr marL="812165" indent="-342900">
              <a:lnSpc>
                <a:spcPct val="100000"/>
              </a:lnSpc>
              <a:buFont typeface="Arial"/>
              <a:buChar char="•"/>
              <a:tabLst>
                <a:tab pos="812165" algn="l"/>
              </a:tabLst>
            </a:pPr>
            <a:r>
              <a:rPr sz="2400" spc="-55" dirty="0">
                <a:solidFill>
                  <a:srgbClr val="23085A"/>
                </a:solidFill>
                <a:latin typeface="Lucida Sans"/>
                <a:cs typeface="Lucida Sans"/>
              </a:rPr>
              <a:t>Look</a:t>
            </a:r>
            <a:r>
              <a:rPr sz="2400" spc="-140" dirty="0">
                <a:solidFill>
                  <a:srgbClr val="23085A"/>
                </a:solidFill>
                <a:latin typeface="Lucida Sans"/>
                <a:cs typeface="Lucida Sans"/>
              </a:rPr>
              <a:t> </a:t>
            </a:r>
            <a:r>
              <a:rPr sz="2400" spc="-20" dirty="0">
                <a:solidFill>
                  <a:srgbClr val="23085A"/>
                </a:solidFill>
                <a:latin typeface="Lucida Sans"/>
                <a:cs typeface="Lucida Sans"/>
              </a:rPr>
              <a:t>at</a:t>
            </a:r>
            <a:r>
              <a:rPr sz="2400" spc="-160" dirty="0">
                <a:solidFill>
                  <a:srgbClr val="23085A"/>
                </a:solidFill>
                <a:latin typeface="Lucida Sans"/>
                <a:cs typeface="Lucida Sans"/>
              </a:rPr>
              <a:t> </a:t>
            </a:r>
            <a:r>
              <a:rPr sz="2400" spc="-25" dirty="0">
                <a:solidFill>
                  <a:srgbClr val="23085A"/>
                </a:solidFill>
                <a:latin typeface="Lucida Sans"/>
                <a:cs typeface="Lucida Sans"/>
              </a:rPr>
              <a:t>your</a:t>
            </a:r>
            <a:r>
              <a:rPr sz="2400" spc="-135" dirty="0">
                <a:solidFill>
                  <a:srgbClr val="23085A"/>
                </a:solidFill>
                <a:latin typeface="Lucida Sans"/>
                <a:cs typeface="Lucida Sans"/>
              </a:rPr>
              <a:t> </a:t>
            </a:r>
            <a:r>
              <a:rPr sz="2400" spc="-75" dirty="0">
                <a:solidFill>
                  <a:srgbClr val="23085A"/>
                </a:solidFill>
                <a:latin typeface="Lucida Sans"/>
                <a:cs typeface="Lucida Sans"/>
              </a:rPr>
              <a:t>classmates’</a:t>
            </a:r>
            <a:r>
              <a:rPr sz="2400" spc="-114" dirty="0">
                <a:solidFill>
                  <a:srgbClr val="23085A"/>
                </a:solidFill>
                <a:latin typeface="Lucida Sans"/>
                <a:cs typeface="Lucida Sans"/>
              </a:rPr>
              <a:t> </a:t>
            </a:r>
            <a:r>
              <a:rPr sz="2400" spc="-10" dirty="0">
                <a:solidFill>
                  <a:srgbClr val="23085A"/>
                </a:solidFill>
                <a:latin typeface="Lucida Sans"/>
                <a:cs typeface="Lucida Sans"/>
              </a:rPr>
              <a:t>icons.</a:t>
            </a:r>
            <a:endParaRPr sz="2400" dirty="0">
              <a:solidFill>
                <a:srgbClr val="23085A"/>
              </a:solidFill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buFont typeface="Arial"/>
              <a:buChar char="•"/>
            </a:pPr>
            <a:endParaRPr sz="2400" dirty="0">
              <a:solidFill>
                <a:srgbClr val="23085A"/>
              </a:solidFill>
              <a:latin typeface="Lucida Sans"/>
              <a:cs typeface="Lucida Sans"/>
            </a:endParaRPr>
          </a:p>
          <a:p>
            <a:pPr marL="812165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812165" algn="l"/>
              </a:tabLst>
            </a:pPr>
            <a:r>
              <a:rPr sz="2400" dirty="0">
                <a:solidFill>
                  <a:srgbClr val="23085A"/>
                </a:solidFill>
                <a:latin typeface="Lucida Sans"/>
                <a:cs typeface="Lucida Sans"/>
              </a:rPr>
              <a:t>Say</a:t>
            </a:r>
            <a:r>
              <a:rPr sz="2400" spc="-120" dirty="0">
                <a:solidFill>
                  <a:srgbClr val="23085A"/>
                </a:solidFill>
                <a:latin typeface="Lucida Sans"/>
                <a:cs typeface="Lucida Sans"/>
              </a:rPr>
              <a:t> </a:t>
            </a:r>
            <a:r>
              <a:rPr sz="2400" spc="-80" dirty="0">
                <a:solidFill>
                  <a:srgbClr val="23085A"/>
                </a:solidFill>
                <a:latin typeface="Lucida Sans"/>
                <a:cs typeface="Lucida Sans"/>
              </a:rPr>
              <a:t>what</a:t>
            </a:r>
            <a:r>
              <a:rPr sz="2400" spc="-110" dirty="0">
                <a:solidFill>
                  <a:srgbClr val="23085A"/>
                </a:solidFill>
                <a:latin typeface="Lucida Sans"/>
                <a:cs typeface="Lucida Sans"/>
              </a:rPr>
              <a:t> </a:t>
            </a:r>
            <a:r>
              <a:rPr sz="2400" spc="-20" dirty="0">
                <a:solidFill>
                  <a:srgbClr val="23085A"/>
                </a:solidFill>
                <a:latin typeface="Lucida Sans"/>
                <a:cs typeface="Lucida Sans"/>
              </a:rPr>
              <a:t>you</a:t>
            </a:r>
            <a:r>
              <a:rPr sz="2400" spc="-114" dirty="0">
                <a:solidFill>
                  <a:srgbClr val="23085A"/>
                </a:solidFill>
                <a:latin typeface="Lucida Sans"/>
                <a:cs typeface="Lucida Sans"/>
              </a:rPr>
              <a:t> </a:t>
            </a:r>
            <a:r>
              <a:rPr sz="2400" dirty="0">
                <a:solidFill>
                  <a:srgbClr val="23085A"/>
                </a:solidFill>
                <a:latin typeface="Lucida Sans"/>
                <a:cs typeface="Lucida Sans"/>
              </a:rPr>
              <a:t>see</a:t>
            </a:r>
            <a:r>
              <a:rPr sz="2400" spc="-110" dirty="0">
                <a:solidFill>
                  <a:srgbClr val="23085A"/>
                </a:solidFill>
                <a:latin typeface="Lucida Sans"/>
                <a:cs typeface="Lucida Sans"/>
              </a:rPr>
              <a:t> </a:t>
            </a:r>
            <a:r>
              <a:rPr sz="2400" spc="-60" dirty="0">
                <a:solidFill>
                  <a:srgbClr val="23085A"/>
                </a:solidFill>
                <a:latin typeface="Lucida Sans"/>
                <a:cs typeface="Lucida Sans"/>
              </a:rPr>
              <a:t>and</a:t>
            </a:r>
            <a:r>
              <a:rPr sz="2400" spc="-114" dirty="0">
                <a:solidFill>
                  <a:srgbClr val="23085A"/>
                </a:solidFill>
                <a:latin typeface="Lucida Sans"/>
                <a:cs typeface="Lucida Sans"/>
              </a:rPr>
              <a:t> </a:t>
            </a:r>
            <a:r>
              <a:rPr sz="2400" spc="-55" dirty="0">
                <a:solidFill>
                  <a:srgbClr val="23085A"/>
                </a:solidFill>
                <a:latin typeface="Lucida Sans"/>
                <a:cs typeface="Lucida Sans"/>
              </a:rPr>
              <a:t>guess</a:t>
            </a:r>
            <a:r>
              <a:rPr sz="2400" spc="-110" dirty="0">
                <a:solidFill>
                  <a:srgbClr val="23085A"/>
                </a:solidFill>
                <a:latin typeface="Lucida Sans"/>
                <a:cs typeface="Lucida Sans"/>
              </a:rPr>
              <a:t> </a:t>
            </a:r>
            <a:r>
              <a:rPr sz="2400" spc="-20" dirty="0">
                <a:solidFill>
                  <a:srgbClr val="23085A"/>
                </a:solidFill>
                <a:latin typeface="Lucida Sans"/>
                <a:cs typeface="Lucida Sans"/>
              </a:rPr>
              <a:t>the</a:t>
            </a:r>
            <a:r>
              <a:rPr sz="2400" spc="-110" dirty="0">
                <a:solidFill>
                  <a:srgbClr val="23085A"/>
                </a:solidFill>
                <a:latin typeface="Lucida Sans"/>
                <a:cs typeface="Lucida Sans"/>
              </a:rPr>
              <a:t> </a:t>
            </a:r>
            <a:r>
              <a:rPr sz="2400" spc="-45" dirty="0">
                <a:solidFill>
                  <a:srgbClr val="23085A"/>
                </a:solidFill>
                <a:latin typeface="Lucida Sans"/>
                <a:cs typeface="Lucida Sans"/>
              </a:rPr>
              <a:t>goal:</a:t>
            </a:r>
            <a:endParaRPr sz="2400" dirty="0">
              <a:solidFill>
                <a:srgbClr val="23085A"/>
              </a:solidFill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buFont typeface="Arial"/>
              <a:buChar char="•"/>
            </a:pPr>
            <a:endParaRPr sz="2400" dirty="0">
              <a:solidFill>
                <a:srgbClr val="23085A"/>
              </a:solidFill>
              <a:latin typeface="Lucida Sans"/>
              <a:cs typeface="Lucida Sans"/>
            </a:endParaRPr>
          </a:p>
          <a:p>
            <a:pPr marL="1268095" lvl="1" indent="-341630">
              <a:lnSpc>
                <a:spcPct val="100000"/>
              </a:lnSpc>
              <a:buFont typeface="Arial"/>
              <a:buChar char="►"/>
              <a:tabLst>
                <a:tab pos="1268095" algn="l"/>
              </a:tabLst>
            </a:pPr>
            <a:r>
              <a:rPr sz="2400" dirty="0">
                <a:solidFill>
                  <a:srgbClr val="23085A"/>
                </a:solidFill>
                <a:latin typeface="Arial"/>
                <a:cs typeface="Arial"/>
              </a:rPr>
              <a:t>I</a:t>
            </a:r>
            <a:r>
              <a:rPr sz="2400" spc="10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3085A"/>
                </a:solidFill>
                <a:latin typeface="Arial"/>
                <a:cs typeface="Arial"/>
              </a:rPr>
              <a:t>think</a:t>
            </a:r>
            <a:r>
              <a:rPr sz="2400" spc="15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3085A"/>
                </a:solidFill>
                <a:latin typeface="Arial"/>
                <a:cs typeface="Arial"/>
              </a:rPr>
              <a:t>it’s</a:t>
            </a:r>
            <a:r>
              <a:rPr sz="2400" spc="10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400" u="sng" dirty="0">
                <a:solidFill>
                  <a:srgbClr val="23085A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money</a:t>
            </a:r>
            <a:r>
              <a:rPr sz="2400" u="none" dirty="0">
                <a:solidFill>
                  <a:srgbClr val="23085A"/>
                </a:solidFill>
                <a:latin typeface="Arial"/>
                <a:cs typeface="Arial"/>
              </a:rPr>
              <a:t>.</a:t>
            </a:r>
            <a:r>
              <a:rPr sz="2400" u="none" spc="10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400" u="none" dirty="0">
                <a:solidFill>
                  <a:srgbClr val="23085A"/>
                </a:solidFill>
                <a:latin typeface="Arial"/>
                <a:cs typeface="Arial"/>
              </a:rPr>
              <a:t>Is</a:t>
            </a:r>
            <a:r>
              <a:rPr sz="2400" u="none" spc="15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400" u="none" spc="85" dirty="0">
                <a:solidFill>
                  <a:srgbClr val="23085A"/>
                </a:solidFill>
                <a:latin typeface="Arial"/>
                <a:cs typeface="Arial"/>
              </a:rPr>
              <a:t>it</a:t>
            </a:r>
            <a:r>
              <a:rPr sz="2400" u="none" spc="10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400" u="sng" spc="-90" dirty="0">
                <a:solidFill>
                  <a:srgbClr val="23085A"/>
                </a:solidFill>
                <a:uFill>
                  <a:solidFill>
                    <a:srgbClr val="000000"/>
                  </a:solidFill>
                </a:uFill>
                <a:latin typeface="Lucida Sans"/>
                <a:cs typeface="Lucida Sans"/>
              </a:rPr>
              <a:t>No</a:t>
            </a:r>
            <a:r>
              <a:rPr sz="2400" u="sng" spc="-80" dirty="0">
                <a:solidFill>
                  <a:srgbClr val="23085A"/>
                </a:solidFill>
                <a:uFill>
                  <a:solidFill>
                    <a:srgbClr val="000000"/>
                  </a:solidFill>
                </a:uFill>
                <a:latin typeface="Lucida Sans"/>
                <a:cs typeface="Lucida Sans"/>
              </a:rPr>
              <a:t> </a:t>
            </a:r>
            <a:r>
              <a:rPr sz="2400" u="sng" spc="-10" dirty="0">
                <a:solidFill>
                  <a:srgbClr val="23085A"/>
                </a:solidFill>
                <a:uFill>
                  <a:solidFill>
                    <a:srgbClr val="000000"/>
                  </a:solidFill>
                </a:uFill>
                <a:latin typeface="Lucida Sans"/>
                <a:cs typeface="Lucida Sans"/>
              </a:rPr>
              <a:t>poverty</a:t>
            </a:r>
            <a:r>
              <a:rPr sz="2400" i="1" u="none" spc="-10" dirty="0">
                <a:solidFill>
                  <a:srgbClr val="23085A"/>
                </a:solidFill>
                <a:latin typeface="Arial"/>
                <a:cs typeface="Arial"/>
              </a:rPr>
              <a:t>?</a:t>
            </a:r>
            <a:endParaRPr sz="2400" dirty="0">
              <a:solidFill>
                <a:srgbClr val="23085A"/>
              </a:solidFill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Arial"/>
              <a:buChar char="►"/>
            </a:pPr>
            <a:endParaRPr sz="2400" dirty="0">
              <a:solidFill>
                <a:srgbClr val="23085A"/>
              </a:solidFill>
              <a:latin typeface="Arial"/>
              <a:cs typeface="Arial"/>
            </a:endParaRPr>
          </a:p>
          <a:p>
            <a:pPr marL="1268095" lvl="1" indent="-341630">
              <a:lnSpc>
                <a:spcPct val="100000"/>
              </a:lnSpc>
              <a:spcBef>
                <a:spcPts val="5"/>
              </a:spcBef>
              <a:buFont typeface="Arial"/>
              <a:buChar char="►"/>
              <a:tabLst>
                <a:tab pos="1268095" algn="l"/>
                <a:tab pos="3937635" algn="l"/>
                <a:tab pos="5939155" algn="l"/>
              </a:tabLst>
            </a:pPr>
            <a:r>
              <a:rPr sz="2400" dirty="0">
                <a:solidFill>
                  <a:srgbClr val="23085A"/>
                </a:solidFill>
                <a:latin typeface="Arial"/>
                <a:cs typeface="Arial"/>
              </a:rPr>
              <a:t>I think it’s </a:t>
            </a:r>
            <a:r>
              <a:rPr sz="2400" i="1" u="heavy" dirty="0">
                <a:solidFill>
                  <a:srgbClr val="23085A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2400" i="1" u="none" dirty="0">
                <a:solidFill>
                  <a:srgbClr val="23085A"/>
                </a:solidFill>
                <a:latin typeface="Arial"/>
                <a:cs typeface="Arial"/>
              </a:rPr>
              <a:t>. </a:t>
            </a:r>
            <a:r>
              <a:rPr sz="2400" u="none" dirty="0">
                <a:solidFill>
                  <a:srgbClr val="23085A"/>
                </a:solidFill>
                <a:latin typeface="Arial"/>
                <a:cs typeface="Arial"/>
              </a:rPr>
              <a:t>Is </a:t>
            </a:r>
            <a:r>
              <a:rPr sz="2400" u="none" spc="85" dirty="0">
                <a:solidFill>
                  <a:srgbClr val="23085A"/>
                </a:solidFill>
                <a:latin typeface="Arial"/>
                <a:cs typeface="Arial"/>
              </a:rPr>
              <a:t>it</a:t>
            </a:r>
            <a:r>
              <a:rPr sz="2400" u="none" spc="80" dirty="0">
                <a:solidFill>
                  <a:srgbClr val="23085A"/>
                </a:solidFill>
                <a:latin typeface="Arial"/>
                <a:cs typeface="Arial"/>
              </a:rPr>
              <a:t> </a:t>
            </a:r>
            <a:r>
              <a:rPr sz="2400" i="1" u="heavy" dirty="0">
                <a:solidFill>
                  <a:srgbClr val="23085A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2400" i="1" u="none" spc="-125" dirty="0">
                <a:solidFill>
                  <a:srgbClr val="23085A"/>
                </a:solidFill>
                <a:latin typeface="Arial"/>
                <a:cs typeface="Arial"/>
              </a:rPr>
              <a:t>?</a:t>
            </a:r>
            <a:endParaRPr sz="2400" dirty="0">
              <a:solidFill>
                <a:srgbClr val="23085A"/>
              </a:solidFill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30248" y="1512000"/>
            <a:ext cx="2561751" cy="467999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335280" y="6096435"/>
            <a:ext cx="3703320" cy="350737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000" spc="-10" dirty="0">
                <a:solidFill>
                  <a:srgbClr val="23085A"/>
                </a:solid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www.teachingenglish.org.uk</a:t>
            </a:r>
            <a:endParaRPr sz="2000" dirty="0">
              <a:solidFill>
                <a:srgbClr val="23085A"/>
              </a:solidFill>
              <a:latin typeface="Arial"/>
              <a:cs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54C2A7-9CEB-BA38-B172-A94367760007}"/>
              </a:ext>
            </a:extLst>
          </p:cNvPr>
          <p:cNvSpPr/>
          <p:nvPr/>
        </p:nvSpPr>
        <p:spPr>
          <a:xfrm>
            <a:off x="457200" y="228600"/>
            <a:ext cx="86868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A2D71864-CEE8-CF87-2167-5A043359577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24" y="432308"/>
            <a:ext cx="1362459" cy="39166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23997" y="1511993"/>
            <a:ext cx="7524115" cy="3600450"/>
            <a:chOff x="323997" y="1511993"/>
            <a:chExt cx="7524115" cy="3600450"/>
          </a:xfrm>
        </p:grpSpPr>
        <p:sp>
          <p:nvSpPr>
            <p:cNvPr id="3" name="object 3"/>
            <p:cNvSpPr/>
            <p:nvPr/>
          </p:nvSpPr>
          <p:spPr>
            <a:xfrm>
              <a:off x="323997" y="1511993"/>
              <a:ext cx="7524115" cy="3600450"/>
            </a:xfrm>
            <a:custGeom>
              <a:avLst/>
              <a:gdLst/>
              <a:ahLst/>
              <a:cxnLst/>
              <a:rect l="l" t="t" r="r" b="b"/>
              <a:pathLst>
                <a:path w="7524115" h="3600450">
                  <a:moveTo>
                    <a:pt x="7524001" y="0"/>
                  </a:moveTo>
                  <a:lnTo>
                    <a:pt x="0" y="0"/>
                  </a:lnTo>
                  <a:lnTo>
                    <a:pt x="1" y="3600008"/>
                  </a:lnTo>
                  <a:lnTo>
                    <a:pt x="6912002" y="3600008"/>
                  </a:lnTo>
                  <a:lnTo>
                    <a:pt x="6959829" y="3598166"/>
                  </a:lnTo>
                  <a:lnTo>
                    <a:pt x="7006650" y="3592733"/>
                  </a:lnTo>
                  <a:lnTo>
                    <a:pt x="7052328" y="3583844"/>
                  </a:lnTo>
                  <a:lnTo>
                    <a:pt x="7096727" y="3571635"/>
                  </a:lnTo>
                  <a:lnTo>
                    <a:pt x="7139711" y="3556243"/>
                  </a:lnTo>
                  <a:lnTo>
                    <a:pt x="7181144" y="3537803"/>
                  </a:lnTo>
                  <a:lnTo>
                    <a:pt x="7220889" y="3516451"/>
                  </a:lnTo>
                  <a:lnTo>
                    <a:pt x="7258812" y="3492324"/>
                  </a:lnTo>
                  <a:lnTo>
                    <a:pt x="7294776" y="3465558"/>
                  </a:lnTo>
                  <a:lnTo>
                    <a:pt x="7328644" y="3436288"/>
                  </a:lnTo>
                  <a:lnTo>
                    <a:pt x="7360282" y="3404651"/>
                  </a:lnTo>
                  <a:lnTo>
                    <a:pt x="7389552" y="3370782"/>
                  </a:lnTo>
                  <a:lnTo>
                    <a:pt x="7416318" y="3334818"/>
                  </a:lnTo>
                  <a:lnTo>
                    <a:pt x="7440445" y="3296895"/>
                  </a:lnTo>
                  <a:lnTo>
                    <a:pt x="7461797" y="3257149"/>
                  </a:lnTo>
                  <a:lnTo>
                    <a:pt x="7480237" y="3215716"/>
                  </a:lnTo>
                  <a:lnTo>
                    <a:pt x="7495629" y="3172732"/>
                  </a:lnTo>
                  <a:lnTo>
                    <a:pt x="7507838" y="3128333"/>
                  </a:lnTo>
                  <a:lnTo>
                    <a:pt x="7516726" y="3082655"/>
                  </a:lnTo>
                  <a:lnTo>
                    <a:pt x="7522160" y="3035835"/>
                  </a:lnTo>
                  <a:lnTo>
                    <a:pt x="7524001" y="2987997"/>
                  </a:lnTo>
                  <a:lnTo>
                    <a:pt x="7524001" y="0"/>
                  </a:lnTo>
                  <a:close/>
                </a:path>
              </a:pathLst>
            </a:custGeom>
            <a:solidFill>
              <a:srgbClr val="2308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48000" y="2592000"/>
              <a:ext cx="432434" cy="0"/>
            </a:xfrm>
            <a:custGeom>
              <a:avLst/>
              <a:gdLst/>
              <a:ahLst/>
              <a:cxnLst/>
              <a:rect l="l" t="t" r="r" b="b"/>
              <a:pathLst>
                <a:path w="432434">
                  <a:moveTo>
                    <a:pt x="0" y="0"/>
                  </a:moveTo>
                  <a:lnTo>
                    <a:pt x="432000" y="1"/>
                  </a:lnTo>
                </a:path>
              </a:pathLst>
            </a:custGeom>
            <a:ln w="3048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7999" y="503999"/>
            <a:ext cx="1460499" cy="419100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299" y="2069084"/>
            <a:ext cx="37001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TeachingEnglish</a:t>
            </a:r>
            <a:r>
              <a:rPr sz="240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lessons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5299" y="6147765"/>
            <a:ext cx="1988820" cy="25082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200" spc="-10" dirty="0">
                <a:latin typeface="Arial"/>
                <a:cs typeface="Arial"/>
                <a:hlinkClick r:id="rId3"/>
              </a:rPr>
              <a:t>www.teachingenglish.org.uk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 marR="5080">
              <a:lnSpc>
                <a:spcPts val="5210"/>
              </a:lnSpc>
              <a:spcBef>
                <a:spcPts val="330"/>
              </a:spcBef>
            </a:pPr>
            <a:r>
              <a:rPr dirty="0"/>
              <a:t>The</a:t>
            </a:r>
            <a:r>
              <a:rPr spc="-10" dirty="0"/>
              <a:t> </a:t>
            </a:r>
            <a:r>
              <a:rPr spc="70" dirty="0"/>
              <a:t>Sustainable </a:t>
            </a:r>
            <a:r>
              <a:rPr spc="125" dirty="0"/>
              <a:t>Development</a:t>
            </a:r>
            <a:r>
              <a:rPr spc="-95" dirty="0"/>
              <a:t> </a:t>
            </a:r>
            <a:r>
              <a:rPr spc="114" dirty="0"/>
              <a:t>Goals</a:t>
            </a:r>
          </a:p>
          <a:p>
            <a:pPr marL="12700">
              <a:lnSpc>
                <a:spcPct val="100000"/>
              </a:lnSpc>
              <a:spcBef>
                <a:spcPts val="4310"/>
              </a:spcBef>
            </a:pPr>
            <a:r>
              <a:rPr sz="1700" dirty="0">
                <a:solidFill>
                  <a:srgbClr val="FFFFFF"/>
                </a:solidFill>
                <a:latin typeface="Arial"/>
                <a:cs typeface="Arial"/>
              </a:rPr>
              <a:t>Thanks</a:t>
            </a:r>
            <a:r>
              <a:rPr sz="17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75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70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10" dirty="0">
                <a:solidFill>
                  <a:srgbClr val="FFFFFF"/>
                </a:solidFill>
                <a:latin typeface="Arial"/>
                <a:cs typeface="Arial"/>
              </a:rPr>
              <a:t>coming!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</TotalTime>
  <Words>238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Lucida Sans</vt:lpstr>
      <vt:lpstr>Tahoma</vt:lpstr>
      <vt:lpstr>Office Theme</vt:lpstr>
      <vt:lpstr>TeachingEnglish lessons</vt:lpstr>
      <vt:lpstr>The Sustainable Development Goals</vt:lpstr>
      <vt:lpstr>The Sustainable Development Goals</vt:lpstr>
      <vt:lpstr>The Sustainable Development Goals</vt:lpstr>
      <vt:lpstr>The Sustainable Development Goals</vt:lpstr>
      <vt:lpstr>The Sustainable Development Goals</vt:lpstr>
      <vt:lpstr>The Sustainable Development Goals</vt:lpstr>
      <vt:lpstr>TeachingEnglish lessons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Admin</dc:creator>
  <cp:lastModifiedBy>suzanne mordue</cp:lastModifiedBy>
  <cp:revision>1</cp:revision>
  <dcterms:created xsi:type="dcterms:W3CDTF">2024-08-02T08:50:48Z</dcterms:created>
  <dcterms:modified xsi:type="dcterms:W3CDTF">2024-08-02T16:05:54Z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2022-02-17T00:00:00Z</vt:filetime>
  </property>
  <property fmtid="{D5CDD505-2E9C-101B-9397-08002B2CF9AE}" pid="3" name="LastSaved">
    <vt:filetime>2024-08-02T00:00:00Z</vt:filetime>
  </property>
  <property fmtid="{D5CDD505-2E9C-101B-9397-08002B2CF9AE}" pid="4" name="Producer">
    <vt:lpwstr>macOS Version 12.1 (Build 21C52) Quartz PDFContext</vt:lpwstr>
  </property>
</Properties>
</file>