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5"/>
  </p:notesMasterIdLst>
  <p:handoutMasterIdLst>
    <p:handoutMasterId r:id="rId16"/>
  </p:handoutMasterIdLst>
  <p:sldIdLst>
    <p:sldId id="281" r:id="rId8"/>
    <p:sldId id="337" r:id="rId9"/>
    <p:sldId id="338" r:id="rId10"/>
    <p:sldId id="339" r:id="rId11"/>
    <p:sldId id="336" r:id="rId12"/>
    <p:sldId id="324" r:id="rId13"/>
    <p:sldId id="291" r:id="rId14"/>
  </p:sldIdLst>
  <p:sldSz cx="12192000" cy="6858000"/>
  <p:notesSz cx="6858000" cy="9144000"/>
  <p:embeddedFontLst>
    <p:embeddedFont>
      <p:font typeface="British Council Sans" panose="020B0604020202020204" charset="0"/>
      <p:regular r:id="rId17"/>
      <p:bold r:id="rId18"/>
      <p:italic r:id="rId19"/>
      <p:boldItalic r:id="rId20"/>
    </p:embeddedFont>
    <p:embeddedFont>
      <p:font typeface="British Council Sans Headline" panose="020B0604020202020204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4" autoAdjust="0"/>
    <p:restoredTop sz="86392" autoAdjust="0"/>
  </p:normalViewPr>
  <p:slideViewPr>
    <p:cSldViewPr snapToGrid="0" snapToObjects="1">
      <p:cViewPr varScale="1">
        <p:scale>
          <a:sx n="70" d="100"/>
          <a:sy n="70" d="100"/>
        </p:scale>
        <p:origin x="84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5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8.fntdata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185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580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679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144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08/21/2024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Tiny Cinderella Somewhere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April </a:t>
            </a:r>
            <a:r>
              <a:rPr lang="en-GB" dirty="0"/>
              <a:t>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Cinderella Somewhere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1310185" y="1310206"/>
            <a:ext cx="3971498" cy="4250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dirty="0"/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Lead-in: Look at the photo. </a:t>
            </a:r>
            <a:r>
              <a:rPr lang="en-GB" b="1" dirty="0">
                <a:ea typeface="Times New Roman" panose="02020603050405020304" pitchFamily="18" charset="0"/>
              </a:rPr>
              <a:t>Write as many different words as you can related to it.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b="1" dirty="0">
                <a:ea typeface="Times New Roman" panose="02020603050405020304" pitchFamily="18" charset="0"/>
              </a:rPr>
              <a:t>Include nouns, verbs and adjectives.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lvl="1"/>
            <a:endParaRPr lang="en-GB" dirty="0"/>
          </a:p>
          <a:p>
            <a:pPr marL="800100" lvl="1" indent="-342900">
              <a:buFont typeface="+mj-lt"/>
              <a:buAutoNum type="arabicPeriod"/>
            </a:pPr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</p:txBody>
      </p:sp>
      <p:pic>
        <p:nvPicPr>
          <p:cNvPr id="1026" name="Picture 2" descr="A small pink shoe on a yellow and black sign&#10;&#10;Description automatically generated">
            <a:extLst>
              <a:ext uri="{FF2B5EF4-FFF2-40B4-BE49-F238E27FC236}">
                <a16:creationId xmlns:a16="http://schemas.microsoft.com/office/drawing/2014/main" id="{E0DB7810-9758-62B1-CDF9-D1B12CDE1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582" y="1228764"/>
            <a:ext cx="4963236" cy="496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A7574D1A-1F71-8052-A6EB-C7CFD7B57E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2247" y="1424179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901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Cinderella Somewhere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1310185" y="1310206"/>
            <a:ext cx="4899546" cy="721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dirty="0"/>
          </a:p>
          <a:p>
            <a:r>
              <a:rPr lang="en-GB" b="1" dirty="0"/>
              <a:t>Task 1: You are going to listen to the photographer talking about this photo. </a:t>
            </a:r>
          </a:p>
          <a:p>
            <a:endParaRPr lang="en-GB" b="1" dirty="0"/>
          </a:p>
          <a:p>
            <a:r>
              <a:rPr lang="en-GB" b="1" dirty="0"/>
              <a:t>Draw a 3x3 grid. Write a word you think you will hear in each square. 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b="1" dirty="0"/>
              <a:t>Now listen and cross off the words you hear.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lvl="1"/>
            <a:endParaRPr lang="en-GB" dirty="0"/>
          </a:p>
          <a:p>
            <a:pPr marL="800100" lvl="1" indent="-342900">
              <a:buFont typeface="+mj-lt"/>
              <a:buAutoNum type="arabicPeriod"/>
            </a:pPr>
            <a:endParaRPr lang="en-GB" dirty="0"/>
          </a:p>
          <a:p>
            <a:pPr lvl="1"/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  <a:p>
            <a:pPr lvl="1"/>
            <a:endParaRPr lang="en-GB" dirty="0"/>
          </a:p>
          <a:p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</p:txBody>
      </p:sp>
      <p:pic>
        <p:nvPicPr>
          <p:cNvPr id="1026" name="Picture 2" descr="A small pink shoe on a yellow and black sign&#10;&#10;Description automatically generated">
            <a:extLst>
              <a:ext uri="{FF2B5EF4-FFF2-40B4-BE49-F238E27FC236}">
                <a16:creationId xmlns:a16="http://schemas.microsoft.com/office/drawing/2014/main" id="{E0DB7810-9758-62B1-CDF9-D1B12CDE1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731" y="1448421"/>
            <a:ext cx="4392000" cy="43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8DC70A3-773E-E448-6AA8-699897917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384373"/>
              </p:ext>
            </p:extLst>
          </p:nvPr>
        </p:nvGraphicFramePr>
        <p:xfrm>
          <a:off x="1411386" y="3255760"/>
          <a:ext cx="3845835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945">
                  <a:extLst>
                    <a:ext uri="{9D8B030D-6E8A-4147-A177-3AD203B41FA5}">
                      <a16:colId xmlns:a16="http://schemas.microsoft.com/office/drawing/2014/main" val="3816543724"/>
                    </a:ext>
                  </a:extLst>
                </a:gridCol>
                <a:gridCol w="1281945">
                  <a:extLst>
                    <a:ext uri="{9D8B030D-6E8A-4147-A177-3AD203B41FA5}">
                      <a16:colId xmlns:a16="http://schemas.microsoft.com/office/drawing/2014/main" val="118698276"/>
                    </a:ext>
                  </a:extLst>
                </a:gridCol>
                <a:gridCol w="1281945">
                  <a:extLst>
                    <a:ext uri="{9D8B030D-6E8A-4147-A177-3AD203B41FA5}">
                      <a16:colId xmlns:a16="http://schemas.microsoft.com/office/drawing/2014/main" val="3550226353"/>
                    </a:ext>
                  </a:extLst>
                </a:gridCol>
              </a:tblGrid>
              <a:tr h="536196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47789"/>
                  </a:ext>
                </a:extLst>
              </a:tr>
              <a:tr h="536196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859733"/>
                  </a:ext>
                </a:extLst>
              </a:tr>
              <a:tr h="536196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164217"/>
                  </a:ext>
                </a:extLst>
              </a:tr>
            </a:tbl>
          </a:graphicData>
        </a:graphic>
      </p:graphicFrame>
      <p:pic>
        <p:nvPicPr>
          <p:cNvPr id="3" name="Content Placeholder 6">
            <a:extLst>
              <a:ext uri="{FF2B5EF4-FFF2-40B4-BE49-F238E27FC236}">
                <a16:creationId xmlns:a16="http://schemas.microsoft.com/office/drawing/2014/main" id="{2B8D3E7F-711B-BAD3-5600-C536B48983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7786" y="1448400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75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Cinderella Somewhere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1310184" y="1310206"/>
            <a:ext cx="8775511" cy="665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2: Before you listen again, see what you can remember. Circle the correct answer for each statement T (true), F (false) or DK (don’t know).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1. He took the photo at the weekend.  T / F / DK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2. He always goes to work by bus.  T / F / DK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3. When he saw the shoe, he went home to get his mobile phone.  T / F / DK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4. The little girl was going to school when she lost her shoe.  T / F / DK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5. He asked the little girl a lot of questions.  T / F / DK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6. He thinks it was a good idea to leave the shoe at the traffic lights.  T / F / DK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Now listen and check your answers.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lvl="1"/>
            <a:endParaRPr lang="en-GB" dirty="0"/>
          </a:p>
          <a:p>
            <a:pPr marL="800100" lvl="1" indent="-342900">
              <a:buFont typeface="+mj-lt"/>
              <a:buAutoNum type="arabicPeriod"/>
            </a:pPr>
            <a:endParaRPr lang="en-GB" dirty="0"/>
          </a:p>
          <a:p>
            <a:pPr lvl="1"/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  <a:p>
            <a:pPr lvl="1"/>
            <a:endParaRPr lang="en-GB" dirty="0"/>
          </a:p>
          <a:p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</p:txBody>
      </p:sp>
      <p:pic>
        <p:nvPicPr>
          <p:cNvPr id="3" name="Content Placeholder 6">
            <a:extLst>
              <a:ext uri="{FF2B5EF4-FFF2-40B4-BE49-F238E27FC236}">
                <a16:creationId xmlns:a16="http://schemas.microsoft.com/office/drawing/2014/main" id="{2B8D3E7F-711B-BAD3-5600-C536B4898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7786" y="1448400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19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Cinderella Somewhere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DC1AA9-7883-D64E-A454-0490D64E55F1}"/>
              </a:ext>
            </a:extLst>
          </p:cNvPr>
          <p:cNvSpPr txBox="1"/>
          <p:nvPr/>
        </p:nvSpPr>
        <p:spPr>
          <a:xfrm>
            <a:off x="1867648" y="1618034"/>
            <a:ext cx="7634940" cy="5833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Task 3: Read the questions the photographer asks. Invent the story.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Whose is the shoe and how did it get there?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Where was the little girl going to?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Does she live near here?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How did she lose the shoe?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Who found it?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Did she get her shoe back?  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Did her parents go out again and look for it?</a:t>
            </a:r>
          </a:p>
          <a:p>
            <a:endParaRPr lang="en-GB" b="1" dirty="0"/>
          </a:p>
          <a:p>
            <a:endParaRPr lang="en-GB" dirty="0"/>
          </a:p>
          <a:p>
            <a:r>
              <a:rPr lang="en-GB" dirty="0"/>
              <a:t> </a:t>
            </a:r>
            <a:endParaRPr lang="en-ES" dirty="0"/>
          </a:p>
          <a:p>
            <a:endParaRPr lang="en-ES" dirty="0"/>
          </a:p>
          <a:p>
            <a:endParaRPr lang="en-ES" dirty="0"/>
          </a:p>
          <a:p>
            <a:r>
              <a:rPr lang="en-GB" dirty="0"/>
              <a:t>	</a:t>
            </a:r>
            <a:endParaRPr lang="en-ES" dirty="0"/>
          </a:p>
          <a:p>
            <a:endParaRPr lang="en-ES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62763BDF-8415-803C-C688-DF2E23AC63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8463" y="1500542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047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Cinderella Somewhere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DCA5F-FFA4-9043-9000-579A56E08879}"/>
              </a:ext>
            </a:extLst>
          </p:cNvPr>
          <p:cNvSpPr txBox="1"/>
          <p:nvPr/>
        </p:nvSpPr>
        <p:spPr>
          <a:xfrm>
            <a:off x="1407836" y="1077636"/>
            <a:ext cx="10432985" cy="4981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effectLst/>
                <a:ea typeface="Times New Roman" panose="02020603050405020304" pitchFamily="18" charset="0"/>
              </a:rPr>
              <a:t>Transcript</a:t>
            </a:r>
            <a:endParaRPr lang="en-GB" b="1" dirty="0">
              <a:ea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I took this photo in June 2012, in London. Um, it was quite early in the morning, and I was on the way to the college. I'm a teacher, I teach adults, ah, English, so obviously it was a weekday, but I don't remember if it was a Monday or a Thursday or... you know. And, um, I took it not far from where I live, in the south of London, um, at the traffic lights, near my usual bus stop, where I get the bus to work every day. I'm not exactly certain why I took the photo, it was a spontaneous thing, I didn't think about it really. I mean, I just saw the little shoe sitting there, pink and plastic, and it caught my attention. I had my mobile phone in my pocket, so... modern art.</a:t>
            </a:r>
          </a:p>
          <a:p>
            <a:pPr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It's something that I see every day with something that I don't see every day; it's something that's normal and something that's not very normal, that's more unusual – a child's shoe on the button for pedestrians at the zebra crossing, well, the traffic lights. And that's why I took it, why I took the photo. And I started to think about, you know, the story, the story behind it. Whose is the shoe and how did it get there? Where was the little girl going to? I imagine it was a little girl. Does she live near here? How did she lose the shoe? Who found it? And </a:t>
            </a:r>
            <a:r>
              <a:rPr lang="en-GB" sz="1600" dirty="0" err="1">
                <a:effectLst/>
                <a:ea typeface="Times New Roman" panose="02020603050405020304" pitchFamily="18" charset="0"/>
              </a:rPr>
              <a:t>and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 then, did she get her shoe back?  Did her parents go out again and look for it? I mean, it was easy to see it at the traffic lights. That was a good idea, it was a good place to leave it. </a:t>
            </a:r>
          </a:p>
          <a:p>
            <a:pPr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Anyway, I thought it'd be an interesting photo to talk about with my students. We sometimes use photographs to, um, start some story-telling activities, or to talk about what we did or saw at the weekend, that sort of thing. Do you ever do that? </a:t>
            </a:r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75EC7D24-D3B7-3443-B906-95646A118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4791" y="930479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60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Tiny Cinderella Somewhere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779</Words>
  <Application>Microsoft Office PowerPoint</Application>
  <PresentationFormat>Widescreen</PresentationFormat>
  <Paragraphs>85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Calibri Light</vt:lpstr>
      <vt:lpstr>Times New Roman</vt:lpstr>
      <vt:lpstr>British Council Sans Headline</vt:lpstr>
      <vt:lpstr>Arial</vt:lpstr>
      <vt:lpstr>British Council Sans</vt:lpstr>
      <vt:lpstr>Symbol</vt:lpstr>
      <vt:lpstr>Calibri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Tiny Cinderella Somewhere</vt:lpstr>
      <vt:lpstr>Tiny Cinderella Somewhere</vt:lpstr>
      <vt:lpstr>Tiny Cinderella Somewhere</vt:lpstr>
      <vt:lpstr>Tiny Cinderella Somewhere</vt:lpstr>
      <vt:lpstr>Tiny Cinderella Somewhere</vt:lpstr>
      <vt:lpstr>Tiny Cinderella Somewhere</vt:lpstr>
      <vt:lpstr>Tiny Cinderella Somewhere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61</cp:revision>
  <dcterms:created xsi:type="dcterms:W3CDTF">2020-03-31T10:47:13Z</dcterms:created>
  <dcterms:modified xsi:type="dcterms:W3CDTF">2024-08-21T15:41:53Z</dcterms:modified>
</cp:coreProperties>
</file>