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9" r:id="rId1"/>
    <p:sldMasterId id="2147483754" r:id="rId2"/>
    <p:sldMasterId id="2147483727" r:id="rId3"/>
    <p:sldMasterId id="2147483759" r:id="rId4"/>
    <p:sldMasterId id="2147483660" r:id="rId5"/>
    <p:sldMasterId id="2147483765" r:id="rId6"/>
    <p:sldMasterId id="2147483700" r:id="rId7"/>
  </p:sldMasterIdLst>
  <p:notesMasterIdLst>
    <p:notesMasterId r:id="rId15"/>
  </p:notesMasterIdLst>
  <p:handoutMasterIdLst>
    <p:handoutMasterId r:id="rId16"/>
  </p:handoutMasterIdLst>
  <p:sldIdLst>
    <p:sldId id="281" r:id="rId8"/>
    <p:sldId id="337" r:id="rId9"/>
    <p:sldId id="338" r:id="rId10"/>
    <p:sldId id="339" r:id="rId11"/>
    <p:sldId id="336" r:id="rId12"/>
    <p:sldId id="324" r:id="rId13"/>
    <p:sldId id="291" r:id="rId14"/>
  </p:sldIdLst>
  <p:sldSz cx="12192000" cy="6858000"/>
  <p:notesSz cx="6858000" cy="9144000"/>
  <p:embeddedFontLst>
    <p:embeddedFont>
      <p:font typeface="British Council Sans" panose="020B0604020202020204" charset="0"/>
      <p:regular r:id="rId17"/>
      <p:bold r:id="rId18"/>
      <p:italic r:id="rId19"/>
      <p:boldItalic r:id="rId20"/>
    </p:embeddedFont>
    <p:embeddedFont>
      <p:font typeface="British Council Sans Headline" panose="020B0604020202020204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  <a:srgbClr val="920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4" autoAdjust="0"/>
    <p:restoredTop sz="86392" autoAdjust="0"/>
  </p:normalViewPr>
  <p:slideViewPr>
    <p:cSldViewPr snapToGrid="0" snapToObjects="1">
      <p:cViewPr varScale="1">
        <p:scale>
          <a:sx n="70" d="100"/>
          <a:sy n="70" d="100"/>
        </p:scale>
        <p:origin x="84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78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5.fntdata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font" Target="fonts/font8.fntdata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7BA6-C638-465B-9AAD-85D10B1E07AD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142D4-5647-4A56-9986-C5881B7B5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3045-9E18-4723-8DEC-FFCFCD854557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7F705-F937-46CB-A48B-0D9E19179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185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580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679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144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0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5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02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7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372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3774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447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</a:t>
            </a:r>
            <a:r>
              <a:rPr lang="en-GB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www.teachingenglish.org.uk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089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686E00B-4C6B-434C-80C9-F98EF22F31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4000" y="1512002"/>
            <a:ext cx="5328000" cy="4500563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5159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B1FB70-6F45-E74A-AF01-AB7AE7B3B9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" y="1511999"/>
            <a:ext cx="5328000" cy="4500000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9282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37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401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FC60-865B-B442-B90B-5AA6EFB56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E5286-FBB1-EA46-83F1-A6227079C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BA31A-4BB7-CE4E-982C-DA8D621E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0565-8A8F-7049-BF27-AA056B12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263C5-CCA8-424A-96F6-5A9F1627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5836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0CCF-5D5F-5544-A6E6-B7434B88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7DCC5-46E8-4549-93A5-5B9C1F021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A4F67-1088-3D42-BD2F-09C1CCA6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371D-1F61-4F4B-859A-05CBE9A8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D9285-6916-6A40-8836-5BB0DF79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31852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8695-9906-794A-A5AC-4998C888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9D68-EE95-5541-9F00-4F4FEFEB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8B7A-B4DC-A345-BE62-69BDF4F2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DCB8C-75EE-DC45-BC35-92CC0D39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5BA2-9911-5347-A7C7-D9F718CD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44062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9BE15-3D7E-F04B-A8D2-0514731F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241F-EEFA-BE4D-8F1D-2876C1530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96749-4463-C048-BFAD-1FA0154D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4D0EC-FF7E-2444-AFDD-A15A6D1A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08/21/2024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814AF-02BE-0F40-B38D-1AD62B87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E33AA-4738-8E4F-9A3B-FFA130FF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83260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D0EB-39BD-964B-A930-861D6E230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FC383-635A-0C49-B08F-2A22BB91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2051B-6E97-5F4A-9BBD-86789E65D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3A68B-7100-E441-995A-D402EAF82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565D2-1B16-F647-AA3D-790B0CDC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0AA92-09BD-E044-8103-20745EE6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08/21/2024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F43C2-15B7-D74C-8919-02DA6624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89521-ED33-5642-8A01-11387959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3088899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C15D-454C-364D-BDF6-0ED9549B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64A24-3265-1E4A-A100-9F6D5CF8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08/21/2024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D31D7-96DC-1E43-8DF6-C67C9DC2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BDEEB-FAEF-0644-BBD0-E5097EC8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43939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D8EDD-9088-3540-A87E-80B83E96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08/21/2024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18A9D-D064-424A-B6F2-E414179F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538CC-C136-EB4B-9537-BFB1D258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65115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2370-CB69-9B42-8D87-681FC91B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3161C-14F4-004A-9A46-6385CF73B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FEC12-F972-DB4F-830E-49CDFA5CC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B76D3-EC29-A041-9108-92C3BE8C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08/21/2024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CD103-4FC0-634C-8EFD-A6E38727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C5719-AFBF-D643-A1E9-796973E6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72308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0614-6659-EB46-A706-8E332164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366ADB-DC00-0C43-B722-09A575E9D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3EABA-E722-EA49-B994-277995FC3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49783-E57C-CD46-ADA9-0A2A3EF5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08/21/2024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280CA-2596-944A-9FB7-761F82B7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3DC0F-680C-E740-8B6B-3A1666B7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2219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48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58E5-2C05-6F41-8A23-D3E8E13C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4019A-4585-0842-A4F5-A02B7A13D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BF43A-A56F-504E-82F7-CDC111A6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11DA-3466-674A-9399-0CCA46F1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817-3498-0440-B5C2-288C4550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68774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8ECBD-5AF8-EE4C-B1F0-6BADF51F3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58C5E-18F7-5249-BC6C-95F5A9CA5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E053D-5644-3D4C-BFEC-9B2AED00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08/21/2024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5F68C-4918-1449-9236-F21E8125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E548-A9BA-984B-AFE8-CFC30CA9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141299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5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6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3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CC5060-0956-494D-BDA8-83E48EFB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207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5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144029-A22A-9A49-B9EE-98B449D69D85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3088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45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British Council Sans" panose="020B05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06F040B-0B1A-1441-942C-BE62348984CF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2053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F291D8B-9729-0B42-945A-DB3A4021540D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9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64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BC31D06-11C4-444F-B6A7-6348071675B7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91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8136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43999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8000" y="6192000"/>
            <a:ext cx="50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36854FA-307F-854E-96D4-DE585DB24BD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396000"/>
            <a:ext cx="432000" cy="0"/>
          </a:xfrm>
          <a:prstGeom prst="line">
            <a:avLst/>
          </a:prstGeom>
          <a:ln w="3048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40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84" r:id="rId4"/>
    <p:sldLayoutId id="2147483685" r:id="rId5"/>
    <p:sldLayoutId id="2147483667" r:id="rId6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3337C-4476-0C46-9F6A-B732ABBE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E42B2-5106-8E4D-A6B9-95659CCB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1860-D38B-8349-BA26-A69F64610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5F2C-50B8-EE47-896A-AC179E4995DC}" type="datetimeFigureOut">
              <a:rPr lang="en-ES" smtClean="0"/>
              <a:t>08/21/2024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66D2D-5F84-1A4E-BBE1-247F24E0A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0873-67A8-8846-B3AF-BFD85F816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5833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10944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GB" noProof="0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729000"/>
          </a:xfrm>
        </p:spPr>
        <p:txBody>
          <a:bodyPr>
            <a:normAutofit fontScale="90000"/>
          </a:bodyPr>
          <a:lstStyle/>
          <a:p>
            <a:r>
              <a:rPr lang="en-GB" dirty="0"/>
              <a:t>Tiny Cinderella Somewhere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April </a:t>
            </a:r>
            <a:r>
              <a:rPr lang="en-GB" dirty="0"/>
              <a:t>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5051-4B29-D942-AA20-875F9F7069EE}"/>
              </a:ext>
            </a:extLst>
          </p:cNvPr>
          <p:cNvSpPr txBox="1"/>
          <p:nvPr/>
        </p:nvSpPr>
        <p:spPr>
          <a:xfrm>
            <a:off x="3699982" y="2009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0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Tiny Cinderella Somewhere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www.teachingenglish.org.uk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9AE12-480E-F146-9CFD-DF11722013DA}"/>
              </a:ext>
            </a:extLst>
          </p:cNvPr>
          <p:cNvSpPr txBox="1"/>
          <p:nvPr/>
        </p:nvSpPr>
        <p:spPr>
          <a:xfrm>
            <a:off x="1310185" y="1310206"/>
            <a:ext cx="3971498" cy="4250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dirty="0"/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Lead-in: Look at the photo. </a:t>
            </a:r>
            <a:r>
              <a:rPr lang="en-GB" b="1" dirty="0">
                <a:ea typeface="Times New Roman" panose="02020603050405020304" pitchFamily="18" charset="0"/>
              </a:rPr>
              <a:t>Write as many different words as you can related to it. 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b="1" dirty="0">
                <a:ea typeface="Times New Roman" panose="02020603050405020304" pitchFamily="18" charset="0"/>
              </a:rPr>
              <a:t>Include nouns, verbs and adjectives. 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lvl="1"/>
            <a:endParaRPr lang="en-GB" dirty="0"/>
          </a:p>
          <a:p>
            <a:pPr marL="800100" lvl="1" indent="-342900">
              <a:buFont typeface="+mj-lt"/>
              <a:buAutoNum type="arabicPeriod"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</p:txBody>
      </p:sp>
      <p:pic>
        <p:nvPicPr>
          <p:cNvPr id="1026" name="Picture 2" descr="A small pink shoe on a yellow and black sign&#10;&#10;Description automatically generated">
            <a:extLst>
              <a:ext uri="{FF2B5EF4-FFF2-40B4-BE49-F238E27FC236}">
                <a16:creationId xmlns:a16="http://schemas.microsoft.com/office/drawing/2014/main" id="{E0DB7810-9758-62B1-CDF9-D1B12CDE1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582" y="1228764"/>
            <a:ext cx="4963236" cy="4963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A7574D1A-1F71-8052-A6EB-C7CFD7B57E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2247" y="1424179"/>
            <a:ext cx="863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901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Tiny Cinderella Somewhere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www.teachingenglish.org.uk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9AE12-480E-F146-9CFD-DF11722013DA}"/>
              </a:ext>
            </a:extLst>
          </p:cNvPr>
          <p:cNvSpPr txBox="1"/>
          <p:nvPr/>
        </p:nvSpPr>
        <p:spPr>
          <a:xfrm>
            <a:off x="1310185" y="1310206"/>
            <a:ext cx="4899546" cy="721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dirty="0"/>
          </a:p>
          <a:p>
            <a:r>
              <a:rPr lang="en-GB" b="1" dirty="0"/>
              <a:t>Task 1: You are going to listen to the photographer talking about this photo. </a:t>
            </a:r>
          </a:p>
          <a:p>
            <a:endParaRPr lang="en-GB" b="1" dirty="0"/>
          </a:p>
          <a:p>
            <a:r>
              <a:rPr lang="en-GB" b="1" dirty="0"/>
              <a:t>Draw a 3x3 grid. Write a word you think you will hear in each square.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Now listen and cross off the words you hear. 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lvl="1"/>
            <a:endParaRPr lang="en-GB" dirty="0"/>
          </a:p>
          <a:p>
            <a:pPr marL="800100" lvl="1" indent="-342900">
              <a:buFont typeface="+mj-lt"/>
              <a:buAutoNum type="arabicPeriod"/>
            </a:pPr>
            <a:endParaRPr lang="en-GB" dirty="0"/>
          </a:p>
          <a:p>
            <a:pPr lvl="1"/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  <a:p>
            <a:pPr lvl="1"/>
            <a:endParaRPr lang="en-GB" dirty="0"/>
          </a:p>
          <a:p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</p:txBody>
      </p:sp>
      <p:pic>
        <p:nvPicPr>
          <p:cNvPr id="1026" name="Picture 2" descr="A small pink shoe on a yellow and black sign&#10;&#10;Description automatically generated">
            <a:extLst>
              <a:ext uri="{FF2B5EF4-FFF2-40B4-BE49-F238E27FC236}">
                <a16:creationId xmlns:a16="http://schemas.microsoft.com/office/drawing/2014/main" id="{E0DB7810-9758-62B1-CDF9-D1B12CDE1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731" y="1448421"/>
            <a:ext cx="4392000" cy="43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8DC70A3-773E-E448-6AA8-699897917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384373"/>
              </p:ext>
            </p:extLst>
          </p:nvPr>
        </p:nvGraphicFramePr>
        <p:xfrm>
          <a:off x="1411386" y="3255760"/>
          <a:ext cx="3845835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1945">
                  <a:extLst>
                    <a:ext uri="{9D8B030D-6E8A-4147-A177-3AD203B41FA5}">
                      <a16:colId xmlns:a16="http://schemas.microsoft.com/office/drawing/2014/main" val="3816543724"/>
                    </a:ext>
                  </a:extLst>
                </a:gridCol>
                <a:gridCol w="1281945">
                  <a:extLst>
                    <a:ext uri="{9D8B030D-6E8A-4147-A177-3AD203B41FA5}">
                      <a16:colId xmlns:a16="http://schemas.microsoft.com/office/drawing/2014/main" val="118698276"/>
                    </a:ext>
                  </a:extLst>
                </a:gridCol>
                <a:gridCol w="1281945">
                  <a:extLst>
                    <a:ext uri="{9D8B030D-6E8A-4147-A177-3AD203B41FA5}">
                      <a16:colId xmlns:a16="http://schemas.microsoft.com/office/drawing/2014/main" val="3550226353"/>
                    </a:ext>
                  </a:extLst>
                </a:gridCol>
              </a:tblGrid>
              <a:tr h="536196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47789"/>
                  </a:ext>
                </a:extLst>
              </a:tr>
              <a:tr h="536196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859733"/>
                  </a:ext>
                </a:extLst>
              </a:tr>
              <a:tr h="536196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164217"/>
                  </a:ext>
                </a:extLst>
              </a:tr>
            </a:tbl>
          </a:graphicData>
        </a:graphic>
      </p:graphicFrame>
      <p:pic>
        <p:nvPicPr>
          <p:cNvPr id="3" name="Content Placeholder 6">
            <a:extLst>
              <a:ext uri="{FF2B5EF4-FFF2-40B4-BE49-F238E27FC236}">
                <a16:creationId xmlns:a16="http://schemas.microsoft.com/office/drawing/2014/main" id="{2B8D3E7F-711B-BAD3-5600-C536B48983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7786" y="1448400"/>
            <a:ext cx="863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75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Tiny Cinderella Somewhere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www.teachingenglish.org.uk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9AE12-480E-F146-9CFD-DF11722013DA}"/>
              </a:ext>
            </a:extLst>
          </p:cNvPr>
          <p:cNvSpPr txBox="1"/>
          <p:nvPr/>
        </p:nvSpPr>
        <p:spPr>
          <a:xfrm>
            <a:off x="1310184" y="1310206"/>
            <a:ext cx="8775511" cy="665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2: Before you listen again, see what you can remember. Circle the correct answer for each statement T (true), F (false) or DK (don’t know).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1. He took the photo at the weekend.  T / F / DK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2. He always goes to work by bus.  T / F / DK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3. When he saw the shoe, he went home to get his mobile phone.  T / F / DK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4. The little girl was going to school when she lost her shoe.  T / F / DK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5. He asked the little girl a lot of questions.  T / F / DK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6. He thinks it was a good idea to leave the shoe at the traffic lights.  T / F / DK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Now listen and check your answers. 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lvl="1"/>
            <a:endParaRPr lang="en-GB" dirty="0"/>
          </a:p>
          <a:p>
            <a:pPr marL="800100" lvl="1" indent="-342900">
              <a:buFont typeface="+mj-lt"/>
              <a:buAutoNum type="arabicPeriod"/>
            </a:pPr>
            <a:endParaRPr lang="en-GB" dirty="0"/>
          </a:p>
          <a:p>
            <a:pPr lvl="1"/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  <a:p>
            <a:pPr lvl="1"/>
            <a:endParaRPr lang="en-GB" dirty="0"/>
          </a:p>
          <a:p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</p:txBody>
      </p:sp>
      <p:pic>
        <p:nvPicPr>
          <p:cNvPr id="3" name="Content Placeholder 6">
            <a:extLst>
              <a:ext uri="{FF2B5EF4-FFF2-40B4-BE49-F238E27FC236}">
                <a16:creationId xmlns:a16="http://schemas.microsoft.com/office/drawing/2014/main" id="{2B8D3E7F-711B-BAD3-5600-C536B48983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7786" y="1448400"/>
            <a:ext cx="863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19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Tiny Cinderella Somewhere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DC1AA9-7883-D64E-A454-0490D64E55F1}"/>
              </a:ext>
            </a:extLst>
          </p:cNvPr>
          <p:cNvSpPr txBox="1"/>
          <p:nvPr/>
        </p:nvSpPr>
        <p:spPr>
          <a:xfrm>
            <a:off x="1867648" y="1618034"/>
            <a:ext cx="7634940" cy="5833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Task 3: Read the questions the photographer asks. Invent the story.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Whose is the shoe and how did it get there? 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Where was the little girl going to? 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Does she live near here? 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How did she lose the shoe?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Who found it? 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Did she get her shoe back?  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ea typeface="Times New Roman" panose="02020603050405020304" pitchFamily="18" charset="0"/>
              </a:rPr>
              <a:t>Did her parents go out again and look for it?</a:t>
            </a:r>
          </a:p>
          <a:p>
            <a:endParaRPr lang="en-GB" b="1" dirty="0"/>
          </a:p>
          <a:p>
            <a:endParaRPr lang="en-GB" dirty="0"/>
          </a:p>
          <a:p>
            <a:r>
              <a:rPr lang="en-GB" dirty="0"/>
              <a:t> </a:t>
            </a:r>
            <a:endParaRPr lang="en-ES" dirty="0"/>
          </a:p>
          <a:p>
            <a:endParaRPr lang="en-ES" dirty="0"/>
          </a:p>
          <a:p>
            <a:endParaRPr lang="en-ES" dirty="0"/>
          </a:p>
          <a:p>
            <a:r>
              <a:rPr lang="en-GB" dirty="0"/>
              <a:t>	</a:t>
            </a:r>
            <a:endParaRPr lang="en-ES" dirty="0"/>
          </a:p>
          <a:p>
            <a:endParaRPr lang="en-ES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62763BDF-8415-803C-C688-DF2E23AC63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8463" y="1500542"/>
            <a:ext cx="863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04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Tiny Cinderella Somewhere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CDCA5F-FFA4-9043-9000-579A56E08879}"/>
              </a:ext>
            </a:extLst>
          </p:cNvPr>
          <p:cNvSpPr txBox="1"/>
          <p:nvPr/>
        </p:nvSpPr>
        <p:spPr>
          <a:xfrm>
            <a:off x="1407836" y="1077636"/>
            <a:ext cx="10432985" cy="4981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effectLst/>
                <a:ea typeface="Times New Roman" panose="02020603050405020304" pitchFamily="18" charset="0"/>
              </a:rPr>
              <a:t>Transcript</a:t>
            </a:r>
            <a:endParaRPr lang="en-GB" b="1" dirty="0">
              <a:ea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</a:rPr>
              <a:t>I took this photo in June 2012, in London. Um, it was quite early in the morning, and I was on the way to the college. I'm a teacher, I teach adults, ah, English, so obviously it was a weekday, but I don't remember if it was a Monday or a Thursday or... you know. And, um, I took it not far from where I live, in the south of London, um, at the traffic lights, near my usual bus stop, where I get the bus to work every day. I'm not exactly certain why I took the photo, it was a spontaneous thing, I didn't think about it really. I mean, I just saw the little shoe sitting there, pink and plastic, and it caught my attention. I had my mobile phone in my pocket, so... modern art.</a:t>
            </a:r>
          </a:p>
          <a:p>
            <a:pPr>
              <a:spcAft>
                <a:spcPts val="100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</a:rPr>
              <a:t>It's something that I see every day with something that I don't see every day; it's something that's normal and something that's not very normal, that's more unusual – a child's shoe on the button for pedestrians at the zebra crossing, well, the traffic lights. And that's why I took it, why I took the photo. And I started to think about, you know, the story, the story behind it. Whose is the shoe and how did it get there? Where was the little girl going to? I imagine it was a little girl. Does she live near here? How did she lose the shoe? Who found it? And </a:t>
            </a:r>
            <a:r>
              <a:rPr lang="en-GB" sz="1600" dirty="0" err="1">
                <a:effectLst/>
                <a:ea typeface="Times New Roman" panose="02020603050405020304" pitchFamily="18" charset="0"/>
              </a:rPr>
              <a:t>and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 then, did she get her shoe back?  Did her parents go out again and look for it? I mean, it was easy to see it at the traffic lights. That was a good idea, it was a good place to leave it. </a:t>
            </a:r>
          </a:p>
          <a:p>
            <a:pPr>
              <a:spcAft>
                <a:spcPts val="100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</a:rPr>
              <a:t>Anyway, I thought it'd be an interesting photo to talk about with my students. We sometimes use photographs to, um, start some story-telling activities, or to talk about what we did or saw at the weekend, that sort of thing. Do you ever do that? </a:t>
            </a:r>
          </a:p>
        </p:txBody>
      </p:sp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id="{75EC7D24-D3B7-3443-B906-95646A118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4791" y="930479"/>
            <a:ext cx="8636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60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Tiny Cinderella Somewhere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Thanks for attending the lesson</a:t>
            </a:r>
          </a:p>
        </p:txBody>
      </p:sp>
    </p:spTree>
    <p:extLst>
      <p:ext uri="{BB962C8B-B14F-4D97-AF65-F5344CB8AC3E}">
        <p14:creationId xmlns:p14="http://schemas.microsoft.com/office/powerpoint/2010/main" val="229947535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CA2429F5-8D23-4BE9-AD5F-F4572A1A6D86}"/>
    </a:ext>
  </a:extLst>
</a:theme>
</file>

<file path=ppt/theme/theme2.xml><?xml version="1.0" encoding="utf-8"?>
<a:theme xmlns:a="http://schemas.openxmlformats.org/drawingml/2006/main" name="Section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165A9B3-7AF4-4E8E-9E34-E5B2E1B3EE61}"/>
    </a:ext>
  </a:extLst>
</a:theme>
</file>

<file path=ppt/theme/theme3.xml><?xml version="1.0" encoding="utf-8"?>
<a:theme xmlns:a="http://schemas.openxmlformats.org/drawingml/2006/main" name="Cover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7A85154B-35F0-4B5D-9ABB-C22ECFA91EBE}"/>
    </a:ext>
  </a:extLst>
</a:theme>
</file>

<file path=ppt/theme/theme4.xml><?xml version="1.0" encoding="utf-8"?>
<a:theme xmlns:a="http://schemas.openxmlformats.org/drawingml/2006/main" name="Section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021BCEB-9709-4AD6-8637-80DEE4ED72A6}"/>
    </a:ext>
  </a:extLst>
</a:theme>
</file>

<file path=ppt/theme/theme5.xml><?xml version="1.0" encoding="utf-8"?>
<a:theme xmlns:a="http://schemas.openxmlformats.org/drawingml/2006/main" name="British Council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90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5E81798-6535-42DE-9E82-DC88799A933E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ritish Council blank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C0B9431-BB5E-4669-9CC7-BFFD8B5EAB87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779</Words>
  <Application>Microsoft Office PowerPoint</Application>
  <PresentationFormat>Widescreen</PresentationFormat>
  <Paragraphs>85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Calibri Light</vt:lpstr>
      <vt:lpstr>Times New Roman</vt:lpstr>
      <vt:lpstr>British Council Sans Headline</vt:lpstr>
      <vt:lpstr>Arial</vt:lpstr>
      <vt:lpstr>British Council Sans</vt:lpstr>
      <vt:lpstr>Symbol</vt:lpstr>
      <vt:lpstr>Calibri</vt:lpstr>
      <vt:lpstr>Cover - indigo</vt:lpstr>
      <vt:lpstr>Section - indigo</vt:lpstr>
      <vt:lpstr>Cover - white</vt:lpstr>
      <vt:lpstr>Section - white</vt:lpstr>
      <vt:lpstr>British Council</vt:lpstr>
      <vt:lpstr>Custom Design</vt:lpstr>
      <vt:lpstr>British Council blank</vt:lpstr>
      <vt:lpstr>Tiny Cinderella Somewhere</vt:lpstr>
      <vt:lpstr>Tiny Cinderella Somewhere</vt:lpstr>
      <vt:lpstr>Tiny Cinderella Somewhere</vt:lpstr>
      <vt:lpstr>Tiny Cinderella Somewhere</vt:lpstr>
      <vt:lpstr>Tiny Cinderella Somewhere</vt:lpstr>
      <vt:lpstr>Tiny Cinderella Somewhere</vt:lpstr>
      <vt:lpstr>Tiny Cinderella Somewhere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 of time (lower level)</dc:title>
  <dc:creator>McLellan, Catherine (Spain)</dc:creator>
  <cp:lastModifiedBy>Kim Ashmore</cp:lastModifiedBy>
  <cp:revision>61</cp:revision>
  <dcterms:created xsi:type="dcterms:W3CDTF">2020-03-31T10:47:13Z</dcterms:created>
  <dcterms:modified xsi:type="dcterms:W3CDTF">2024-08-21T15:41:53Z</dcterms:modified>
</cp:coreProperties>
</file>