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5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6.xml" ContentType="application/vnd.openxmlformats-officedocument.theme+xml"/>
  <Override PartName="/ppt/slideLayouts/slideLayout32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709" r:id="rId1"/>
    <p:sldMasterId id="2147483754" r:id="rId2"/>
    <p:sldMasterId id="2147483727" r:id="rId3"/>
    <p:sldMasterId id="2147483759" r:id="rId4"/>
    <p:sldMasterId id="2147483660" r:id="rId5"/>
    <p:sldMasterId id="2147483765" r:id="rId6"/>
    <p:sldMasterId id="2147483700" r:id="rId7"/>
  </p:sldMasterIdLst>
  <p:notesMasterIdLst>
    <p:notesMasterId r:id="rId13"/>
  </p:notesMasterIdLst>
  <p:handoutMasterIdLst>
    <p:handoutMasterId r:id="rId14"/>
  </p:handoutMasterIdLst>
  <p:sldIdLst>
    <p:sldId id="281" r:id="rId8"/>
    <p:sldId id="297" r:id="rId9"/>
    <p:sldId id="298" r:id="rId10"/>
    <p:sldId id="299" r:id="rId11"/>
    <p:sldId id="291" r:id="rId12"/>
  </p:sldIdLst>
  <p:sldSz cx="12192000" cy="6858000"/>
  <p:notesSz cx="6858000" cy="9144000"/>
  <p:embeddedFontLst>
    <p:embeddedFont>
      <p:font typeface="British Council Sans" panose="020B0604020202020204" charset="0"/>
      <p:regular r:id="rId15"/>
      <p:bold r:id="rId16"/>
      <p:italic r:id="rId17"/>
      <p:boldItalic r:id="rId18"/>
    </p:embeddedFont>
    <p:embeddedFont>
      <p:font typeface="British Council Sans Headline" panose="020B0604020202020204" charset="0"/>
      <p:regular r:id="rId19"/>
      <p:bold r:id="rId20"/>
      <p:italic r:id="rId21"/>
      <p:boldItalic r:id="rId2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CB9"/>
    <a:srgbClr val="9200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091" autoAdjust="0"/>
    <p:restoredTop sz="91803" autoAdjust="0"/>
  </p:normalViewPr>
  <p:slideViewPr>
    <p:cSldViewPr snapToGrid="0" snapToObjects="1">
      <p:cViewPr varScale="1">
        <p:scale>
          <a:sx n="80" d="100"/>
          <a:sy n="80" d="100"/>
        </p:scale>
        <p:origin x="996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2" d="100"/>
          <a:sy n="82" d="100"/>
        </p:scale>
        <p:origin x="2784" y="1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4.fntdata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font" Target="fonts/font7.fntdata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font" Target="fonts/font3.fntdata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font" Target="fonts/font1.fntdata"/><Relationship Id="rId23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font" Target="fonts/font5.fntdata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handoutMaster" Target="handoutMasters/handoutMaster1.xml"/><Relationship Id="rId22" Type="http://schemas.openxmlformats.org/officeDocument/2006/relationships/font" Target="fonts/font8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7A7BA6-C638-465B-9AAD-85D10B1E07AD}" type="datetimeFigureOut">
              <a:rPr lang="en-GB" smtClean="0"/>
              <a:t>20/08/2024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C142D4-5647-4A56-9986-C5881B7B5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26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03045-9E18-4723-8DEC-FFCFCD854557}" type="datetimeFigureOut">
              <a:rPr lang="en-GB" smtClean="0"/>
              <a:t>20/08/2024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C7F705-F937-46CB-A48B-0D9E19179A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058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71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6370A4-0CFB-2D82-ADC8-E1CBE03E54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88107894-B61B-8AA1-19DA-D350AC9367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58BDA82-2D2F-525A-2F0C-A4A6FF1E74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A2045C-7B5F-266F-C047-E5826ABD92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22983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6370A4-0CFB-2D82-ADC8-E1CBE03E54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88107894-B61B-8AA1-19DA-D350AC9367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58BDA82-2D2F-525A-2F0C-A4A6FF1E74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A2045C-7B5F-266F-C047-E5826ABD92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5781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6370A4-0CFB-2D82-ADC8-E1CBE03E54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88107894-B61B-8AA1-19DA-D350AC9367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58BDA82-2D2F-525A-2F0C-A4A6FF1E74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A2045C-7B5F-266F-C047-E5826ABD92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1067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00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2232000"/>
            <a:ext cx="432000" cy="0"/>
          </a:xfrm>
          <a:prstGeom prst="line">
            <a:avLst/>
          </a:prstGeom>
          <a:ln w="30480" cap="rnd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8B4A97B-8C6F-A742-9B60-1B6AE71A14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959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8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415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</a:t>
            </a:r>
            <a:r>
              <a:rPr lang="en-US" dirty="0"/>
              <a:t>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223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228E9DE-B6D7-D144-9B89-4C1ED3A472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402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259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072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7451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minu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79372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37743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74470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8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</a:t>
            </a:r>
            <a:r>
              <a:rPr lang="en-GB" noProof="0" dirty="0"/>
              <a:t>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4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</a:t>
            </a:r>
            <a:r>
              <a:rPr lang="en-GB" noProof="0" dirty="0"/>
              <a:t>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www.teachingenglish.org.uk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508955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8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5686E00B-4C6B-434C-80C9-F98EF22F317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64000" y="1512002"/>
            <a:ext cx="5328000" cy="4500563"/>
          </a:xfrm>
        </p:spPr>
        <p:txBody>
          <a:bodyPr/>
          <a:lstStyle/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251592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4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</a:t>
            </a:r>
            <a:r>
              <a:rPr lang="en-GB" noProof="0" dirty="0"/>
              <a:t>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CB1FB70-6F45-E74A-AF01-AB7AE7B3B93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000" y="1511999"/>
            <a:ext cx="5328000" cy="4500000"/>
          </a:xfrm>
        </p:spPr>
        <p:txBody>
          <a:bodyPr/>
          <a:lstStyle/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92826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 noProof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/>
              <a:t>Click to edit Master subtitle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592000"/>
            <a:ext cx="432000" cy="0"/>
          </a:xfrm>
          <a:prstGeom prst="line">
            <a:avLst/>
          </a:prstGeom>
          <a:ln w="30480" cap="rnd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4371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340101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3FC60-865B-B442-B90B-5AA6EFB56F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CE5286-FBB1-EA46-83F1-A6227079C7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5BA31A-4BB7-CE4E-982C-DA8D621EE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08/20/2024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EB0565-8A8F-7049-BF27-AA056B12B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263C5-CCA8-424A-96F6-5A9F1627F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10583624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E0CCF-5D5F-5544-A6E6-B7434B886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7DCC5-46E8-4549-93A5-5B9C1F021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A4F67-1088-3D42-BD2F-09C1CCA6D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08/20/2024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A371D-1F61-4F4B-859A-05CBE9A81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4D9285-6916-6A40-8836-5BB0DF794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318524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58695-9906-794A-A5AC-4998C8887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E79D68-EE95-5541-9F00-4F4FEFEB39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5E8B7A-B4DC-A345-BE62-69BDF4F26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08/20/2024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BDCB8C-75EE-DC45-BC35-92CC0D39B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D95BA2-9911-5347-A7C7-D9F718CD6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5440623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9BE15-3D7E-F04B-A8D2-0514731F2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D241F-EEFA-BE4D-8F1D-2876C15301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196749-4463-C048-BFAD-1FA0154D85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64D0EC-FF7E-2444-AFDD-A15A6D1AB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08/20/2024</a:t>
            </a:fld>
            <a:endParaRPr lang="en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9814AF-02BE-0F40-B38D-1AD62B877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BE33AA-4738-8E4F-9A3B-FFA130FF7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832601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CD0EB-39BD-964B-A930-861D6E230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CFC383-635A-0C49-B08F-2A22BB914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E2051B-6E97-5F4A-9BBD-86789E65D0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E3A68B-7100-E441-995A-D402EAF82E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C565D2-1B16-F647-AA3D-790B0CDC64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A0AA92-09BD-E044-8103-20745EE61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08/20/2024</a:t>
            </a:fld>
            <a:endParaRPr lang="en-E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DF43C2-15B7-D74C-8919-02DA66248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389521-ED33-5642-8A01-113879599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13088899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9C15D-454C-364D-BDF6-0ED9549B3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B64A24-3265-1E4A-A100-9F6D5CF8A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08/20/2024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9D31D7-96DC-1E43-8DF6-C67C9DC23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4BDEEB-FAEF-0644-BBD0-E5097EC8C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9439392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9D8EDD-9088-3540-A87E-80B83E966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08/20/2024</a:t>
            </a:fld>
            <a:endParaRPr lang="en-E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718A9D-D064-424A-B6F2-E414179FD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7538CC-C136-EB4B-9537-BFB1D2581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7651158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02370-CB69-9B42-8D87-681FC91BC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3161C-14F4-004A-9A46-6385CF73B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6FEC12-F972-DB4F-830E-49CDFA5CC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DB76D3-EC29-A041-9108-92C3BE8C0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08/20/2024</a:t>
            </a:fld>
            <a:endParaRPr lang="en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6CD103-4FC0-634C-8EFD-A6E38727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FC5719-AFBF-D643-A1E9-796973E6E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2723080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E0614-6659-EB46-A706-8E3321648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366ADB-DC00-0C43-B722-09A575E9D8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53EABA-E722-EA49-B994-277995FC38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A49783-E57C-CD46-ADA9-0A2A3EF5A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08/20/2024</a:t>
            </a:fld>
            <a:endParaRPr lang="en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C280CA-2596-944A-9FB7-761F82B76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93DC0F-680C-E740-8B6B-3A1666B7F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722195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4485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058E5-2C05-6F41-8A23-D3E8E13C9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44019A-4585-0842-A4F5-A02B7A13DF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EBF43A-A56F-504E-82F7-CDC111A63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08/20/2024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7711DA-3466-674A-9399-0CCA46F10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9A817-3498-0440-B5C2-288C45508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9687749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38ECBD-5AF8-EE4C-B1F0-6BADF51F30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C58C5E-18F7-5249-BC6C-95F5A9CA5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E053D-5644-3D4C-BFEC-9B2AED00A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08/20/2024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05F68C-4918-1449-9236-F21E8125E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AE548-A9BA-984B-AFE8-CFC30CA96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1412990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3516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</a:t>
            </a:r>
            <a:r>
              <a:rPr lang="en-GB" noProof="0" dirty="0"/>
              <a:t>edit</a:t>
            </a:r>
            <a:r>
              <a:rPr lang="en-US" dirty="0"/>
              <a:t>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848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23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8B4A97B-8C6F-A742-9B60-1B6AE71A14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860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</a:t>
            </a:r>
            <a:r>
              <a:rPr lang="en-US" dirty="0"/>
              <a:t>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59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331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</a:t>
            </a:r>
            <a:r>
              <a:rPr lang="en-GB" noProof="0" dirty="0"/>
              <a:t>edit</a:t>
            </a:r>
            <a:r>
              <a:rPr lang="en-US" dirty="0"/>
              <a:t>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45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minu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BCC5060-0956-494D-BDA8-83E48EFB4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848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12072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</a:t>
            </a:r>
            <a:r>
              <a:rPr lang="en-US" dirty="0"/>
              <a:t>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232000"/>
            <a:ext cx="432000" cy="0"/>
          </a:xfrm>
          <a:prstGeom prst="line">
            <a:avLst/>
          </a:prstGeom>
          <a:ln w="3048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228E9DE-B6D7-D144-9B89-4C1ED3A472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8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506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592000"/>
            <a:ext cx="432000" cy="0"/>
          </a:xfrm>
          <a:prstGeom prst="line">
            <a:avLst/>
          </a:prstGeom>
          <a:ln w="3048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8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158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>
            <a:extLst>
              <a:ext uri="{FF2B5EF4-FFF2-40B4-BE49-F238E27FC236}">
                <a16:creationId xmlns:a16="http://schemas.microsoft.com/office/drawing/2014/main" id="{78144029-A22A-9A49-B9EE-98B449D69D85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848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730881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3" r:id="rId1"/>
    <p:sldLayoutId id="2147483726" r:id="rId2"/>
    <p:sldLayoutId id="2147483745" r:id="rId3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1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bg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bg2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bg2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bg2"/>
        </a:buClr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bg2"/>
        </a:buClr>
        <a:buFont typeface="British Council Sans" panose="020B0504020202020204" pitchFamily="34" charset="0"/>
        <a:buChar char="–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906F040B-0B1A-1441-942C-BE62348984CF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848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1020534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1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3F291D8B-9729-0B42-945A-DB3A4021540D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944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8982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64" r:id="rId3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6BC31D06-11C4-444F-B6A7-6348071675B7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944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19160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512000"/>
            <a:ext cx="8136000" cy="450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439999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88000" y="6192000"/>
            <a:ext cx="504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 b="1">
                <a:solidFill>
                  <a:schemeClr val="tx2"/>
                </a:solidFill>
              </a:defRPr>
            </a:lvl1pPr>
          </a:lstStyle>
          <a:p>
            <a:fld id="{A36854FA-307F-854E-96D4-DE585DB24BD3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396000"/>
            <a:ext cx="432000" cy="0"/>
          </a:xfrm>
          <a:prstGeom prst="line">
            <a:avLst/>
          </a:prstGeom>
          <a:ln w="3048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8408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2" r:id="rId2"/>
    <p:sldLayoutId id="2147483664" r:id="rId3"/>
    <p:sldLayoutId id="2147483684" r:id="rId4"/>
    <p:sldLayoutId id="2147483685" r:id="rId5"/>
    <p:sldLayoutId id="2147483667" r:id="rId6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43337C-4476-0C46-9F6A-B732ABBE6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2E42B2-5106-8E4D-A6B9-95659CCBB3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971860-D38B-8349-BA26-A69F646103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95F2C-50B8-EE47-896A-AC179E4995DC}" type="datetimeFigureOut">
              <a:rPr lang="en-ES" smtClean="0"/>
              <a:t>08/20/2024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366D2D-5F84-1A4E-BBE1-247F24E0A7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C0873-67A8-8846-B3AF-BFD85F816E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758333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512000"/>
            <a:ext cx="10944000" cy="450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GB" noProof="0" dirty="0"/>
              <a:t>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62126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729000"/>
          </a:xfrm>
        </p:spPr>
        <p:txBody>
          <a:bodyPr>
            <a:normAutofit fontScale="90000"/>
          </a:bodyPr>
          <a:lstStyle/>
          <a:p>
            <a:r>
              <a:rPr lang="en-GB" dirty="0"/>
              <a:t>Telling a story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TeachingEnglish lesson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www.teachingenglish.org.uk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555051-4B29-D942-AA20-875F9F7069EE}"/>
              </a:ext>
            </a:extLst>
          </p:cNvPr>
          <p:cNvSpPr txBox="1"/>
          <p:nvPr/>
        </p:nvSpPr>
        <p:spPr>
          <a:xfrm>
            <a:off x="3699982" y="20097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505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5EC026-C9FC-8057-C232-AAE5A2FFAD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1A08B44-165A-5738-C609-2D33BF168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Telling a story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0844F-B5EE-D701-5FC6-8D09E2CA6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www.teachingenglish.org.uk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F6A000-6CAF-5387-CC62-3BE844834082}"/>
              </a:ext>
            </a:extLst>
          </p:cNvPr>
          <p:cNvSpPr txBox="1"/>
          <p:nvPr/>
        </p:nvSpPr>
        <p:spPr>
          <a:xfrm>
            <a:off x="168200" y="1399526"/>
            <a:ext cx="10186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i="1" dirty="0"/>
              <a:t>	</a:t>
            </a:r>
            <a:endParaRPr lang="en-GB" dirty="0"/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id="{393FF261-C631-E3B5-691B-10589042802F}"/>
              </a:ext>
            </a:extLst>
          </p:cNvPr>
          <p:cNvSpPr txBox="1"/>
          <p:nvPr/>
        </p:nvSpPr>
        <p:spPr>
          <a:xfrm>
            <a:off x="1104001" y="1071801"/>
            <a:ext cx="9983998" cy="4976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US" sz="1800" b="1" dirty="0">
                <a:effectLst/>
                <a:ea typeface="Times New Roman" panose="02020603050405020304" pitchFamily="18" charset="0"/>
              </a:rPr>
              <a:t>Task 1: Read these questions about a story then use your own answers to invent the story.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800" b="1" dirty="0">
                <a:effectLst/>
                <a:ea typeface="Times New Roman" panose="02020603050405020304" pitchFamily="18" charset="0"/>
              </a:rPr>
              <a:t> 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US" sz="1800" dirty="0">
                <a:effectLst/>
                <a:ea typeface="Times New Roman" panose="02020603050405020304" pitchFamily="18" charset="0"/>
              </a:rPr>
              <a:t>How long had it been raining?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US" sz="1800" dirty="0">
                <a:effectLst/>
                <a:ea typeface="Times New Roman" panose="02020603050405020304" pitchFamily="18" charset="0"/>
              </a:rPr>
              <a:t>What was Paul doing when he first saw the old man?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US" sz="1800" dirty="0">
                <a:effectLst/>
                <a:ea typeface="Times New Roman" panose="02020603050405020304" pitchFamily="18" charset="0"/>
              </a:rPr>
              <a:t>Was he surprised to see a man with wings?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US" sz="1800" dirty="0">
                <a:effectLst/>
                <a:ea typeface="Times New Roman" panose="02020603050405020304" pitchFamily="18" charset="0"/>
              </a:rPr>
              <a:t>What did Paul's wife say when he told her about the old man with wings?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US" sz="1800" dirty="0">
                <a:effectLst/>
                <a:ea typeface="Times New Roman" panose="02020603050405020304" pitchFamily="18" charset="0"/>
              </a:rPr>
              <a:t>What did the people of their village do when they saw the old man with wings?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US" sz="1800" dirty="0">
                <a:effectLst/>
                <a:ea typeface="Times New Roman" panose="02020603050405020304" pitchFamily="18" charset="0"/>
              </a:rPr>
              <a:t>Why didn't the priest believe that he was an angel?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US" sz="1800" dirty="0">
                <a:effectLst/>
                <a:ea typeface="Times New Roman" panose="02020603050405020304" pitchFamily="18" charset="0"/>
              </a:rPr>
              <a:t>Where did Paul and his wife keep the old man?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US" sz="1800" dirty="0">
                <a:effectLst/>
                <a:ea typeface="Times New Roman" panose="02020603050405020304" pitchFamily="18" charset="0"/>
              </a:rPr>
              <a:t>How much money did they charge people to look at him?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US" sz="1800" dirty="0">
                <a:effectLst/>
                <a:ea typeface="Times New Roman" panose="02020603050405020304" pitchFamily="18" charset="0"/>
              </a:rPr>
              <a:t>How long did the old man stay with them?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US" sz="1800" dirty="0">
                <a:effectLst/>
                <a:ea typeface="Times New Roman" panose="02020603050405020304" pitchFamily="18" charset="0"/>
              </a:rPr>
              <a:t>What was Paul doing when he saw the old man fly away?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</a:rPr>
              <a:t> </a:t>
            </a:r>
            <a:endParaRPr lang="en-GB" sz="18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8EE97762-0442-00FB-FED2-F9661EC5D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40677" y="885824"/>
            <a:ext cx="754966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79BBFDFF-781E-E742-E28C-D1A0B712A2C4}"/>
              </a:ext>
            </a:extLst>
          </p:cNvPr>
          <p:cNvSpPr/>
          <p:nvPr/>
        </p:nvSpPr>
        <p:spPr>
          <a:xfrm>
            <a:off x="8398042" y="4424521"/>
            <a:ext cx="3193958" cy="1247948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>
              <a:spcAft>
                <a:spcPts val="600"/>
              </a:spcAft>
            </a:pPr>
            <a:r>
              <a:rPr lang="en-US" sz="1400" b="1" dirty="0">
                <a:effectLst/>
                <a:ea typeface="Times New Roman" panose="02020603050405020304" pitchFamily="18" charset="0"/>
              </a:rPr>
              <a:t>These questions are based around the short story 'A very Old Man with Enormous Wings' by Gabriel Garcia Marquez</a:t>
            </a:r>
            <a:r>
              <a:rPr lang="en-GB" sz="1400" b="1" dirty="0">
                <a:effectLst/>
                <a:ea typeface="Times New Roman" panose="02020603050405020304" pitchFamily="18" charset="0"/>
              </a:rPr>
              <a:t> .</a:t>
            </a:r>
          </a:p>
        </p:txBody>
      </p:sp>
    </p:spTree>
    <p:extLst>
      <p:ext uri="{BB962C8B-B14F-4D97-AF65-F5344CB8AC3E}">
        <p14:creationId xmlns:p14="http://schemas.microsoft.com/office/powerpoint/2010/main" val="3554939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5EC026-C9FC-8057-C232-AAE5A2FFAD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1A08B44-165A-5738-C609-2D33BF168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Telling a story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0844F-B5EE-D701-5FC6-8D09E2CA6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www.teachingenglish.org.uk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F6A000-6CAF-5387-CC62-3BE844834082}"/>
              </a:ext>
            </a:extLst>
          </p:cNvPr>
          <p:cNvSpPr txBox="1"/>
          <p:nvPr/>
        </p:nvSpPr>
        <p:spPr>
          <a:xfrm>
            <a:off x="168200" y="1399526"/>
            <a:ext cx="10186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i="1" dirty="0"/>
              <a:t>	</a:t>
            </a:r>
            <a:endParaRPr lang="en-GB" dirty="0"/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id="{393FF261-C631-E3B5-691B-10589042802F}"/>
              </a:ext>
            </a:extLst>
          </p:cNvPr>
          <p:cNvSpPr txBox="1"/>
          <p:nvPr/>
        </p:nvSpPr>
        <p:spPr>
          <a:xfrm>
            <a:off x="1104001" y="1071801"/>
            <a:ext cx="9983998" cy="383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Task 2: </a:t>
            </a:r>
            <a:r>
              <a:rPr lang="en-US" sz="1800" b="1" dirty="0">
                <a:effectLst/>
                <a:ea typeface="Times New Roman" panose="02020603050405020304" pitchFamily="18" charset="0"/>
              </a:rPr>
              <a:t>Match the concepts (a-c) to the example sentences (1-3).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 </a:t>
            </a:r>
            <a:endParaRPr lang="en-GB" sz="18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8EE97762-0442-00FB-FED2-F9661EC5D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40677" y="885824"/>
            <a:ext cx="754966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5945842-292B-A53A-2145-F2FAEE72EA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890433"/>
              </p:ext>
            </p:extLst>
          </p:nvPr>
        </p:nvGraphicFramePr>
        <p:xfrm>
          <a:off x="1239253" y="1763983"/>
          <a:ext cx="8373979" cy="28080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86587">
                  <a:extLst>
                    <a:ext uri="{9D8B030D-6E8A-4147-A177-3AD203B41FA5}">
                      <a16:colId xmlns:a16="http://schemas.microsoft.com/office/drawing/2014/main" val="2856454029"/>
                    </a:ext>
                  </a:extLst>
                </a:gridCol>
                <a:gridCol w="4187392">
                  <a:extLst>
                    <a:ext uri="{9D8B030D-6E8A-4147-A177-3AD203B41FA5}">
                      <a16:colId xmlns:a16="http://schemas.microsoft.com/office/drawing/2014/main" val="3270014345"/>
                    </a:ext>
                  </a:extLst>
                </a:gridCol>
              </a:tblGrid>
              <a:tr h="28080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1. It had been raining for many days.</a:t>
                      </a:r>
                      <a:endParaRPr lang="en-GB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2. Paul was walking home from work when he saw the old man.</a:t>
                      </a:r>
                      <a:endParaRPr lang="en-GB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3. When he told his wife about the man with wings she said he was mad.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a. a finished action followed by another action</a:t>
                      </a:r>
                      <a:endParaRPr lang="en-GB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b. an action that happened before a time in the past</a:t>
                      </a:r>
                      <a:endParaRPr lang="en-GB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c. an action that was interrupted by a second action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1275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275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5EC026-C9FC-8057-C232-AAE5A2FFAD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1A08B44-165A-5738-C609-2D33BF168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Telling a story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0844F-B5EE-D701-5FC6-8D09E2CA6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www.teachingenglish.org.uk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F6A000-6CAF-5387-CC62-3BE844834082}"/>
              </a:ext>
            </a:extLst>
          </p:cNvPr>
          <p:cNvSpPr txBox="1"/>
          <p:nvPr/>
        </p:nvSpPr>
        <p:spPr>
          <a:xfrm>
            <a:off x="168200" y="1399526"/>
            <a:ext cx="10186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i="1" dirty="0"/>
              <a:t>	</a:t>
            </a:r>
            <a:endParaRPr lang="en-GB" dirty="0"/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id="{393FF261-C631-E3B5-691B-10589042802F}"/>
              </a:ext>
            </a:extLst>
          </p:cNvPr>
          <p:cNvSpPr txBox="1"/>
          <p:nvPr/>
        </p:nvSpPr>
        <p:spPr>
          <a:xfrm>
            <a:off x="1104001" y="1071801"/>
            <a:ext cx="9983998" cy="3546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Task 3: Complete these sentences in any way that you like, using the past tenses above.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GB" sz="1800" dirty="0">
                <a:effectLst/>
                <a:ea typeface="Times New Roman" panose="02020603050405020304" pitchFamily="18" charset="0"/>
              </a:rPr>
              <a:t>1. Amelia was coming home from work when..........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GB" sz="1800" dirty="0">
                <a:effectLst/>
                <a:ea typeface="Times New Roman" panose="02020603050405020304" pitchFamily="18" charset="0"/>
              </a:rPr>
              <a:t>2. Somchai had been studying all night, so.....................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GB" sz="1800" dirty="0">
                <a:effectLst/>
                <a:ea typeface="Times New Roman" panose="02020603050405020304" pitchFamily="18" charset="0"/>
              </a:rPr>
              <a:t>3. Rashid arrived at work two hours late yesterday. His boss.............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GB" sz="1800" dirty="0">
                <a:effectLst/>
                <a:ea typeface="Times New Roman" panose="02020603050405020304" pitchFamily="18" charset="0"/>
              </a:rPr>
              <a:t>4. I was so hungry when I got home because...............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GB" sz="1800" dirty="0">
                <a:effectLst/>
                <a:ea typeface="Times New Roman" panose="02020603050405020304" pitchFamily="18" charset="0"/>
              </a:rPr>
              <a:t>5. ..................................................... when the police knocked at the front door.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GB" sz="1800" dirty="0">
                <a:effectLst/>
                <a:ea typeface="Times New Roman" panose="02020603050405020304" pitchFamily="18" charset="0"/>
              </a:rPr>
              <a:t>6.  Pari missed her plane so ................................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8EE97762-0442-00FB-FED2-F9661EC5D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40677" y="885824"/>
            <a:ext cx="754966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964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400" dirty="0"/>
              <a:t>Telling a story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TeachingEnglish lessons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www.teachingenglish.org.uk</a:t>
            </a:r>
            <a:endParaRPr lang="en-GB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0EC0CEC-1BF7-FB4F-8AF9-847F9A9BB2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Thanks for attending the lesson</a:t>
            </a:r>
          </a:p>
        </p:txBody>
      </p:sp>
    </p:spTree>
    <p:extLst>
      <p:ext uri="{BB962C8B-B14F-4D97-AF65-F5344CB8AC3E}">
        <p14:creationId xmlns:p14="http://schemas.microsoft.com/office/powerpoint/2010/main" val="2299475354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- indigo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CA2429F5-8D23-4BE9-AD5F-F4572A1A6D86}"/>
    </a:ext>
  </a:extLst>
</a:theme>
</file>

<file path=ppt/theme/theme2.xml><?xml version="1.0" encoding="utf-8"?>
<a:theme xmlns:a="http://schemas.openxmlformats.org/drawingml/2006/main" name="Section - indigo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3165A9B3-7AF4-4E8E-9E34-E5B2E1B3EE61}"/>
    </a:ext>
  </a:extLst>
</a:theme>
</file>

<file path=ppt/theme/theme3.xml><?xml version="1.0" encoding="utf-8"?>
<a:theme xmlns:a="http://schemas.openxmlformats.org/drawingml/2006/main" name="Cover - white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7A85154B-35F0-4B5D-9ABB-C22ECFA91EBE}"/>
    </a:ext>
  </a:extLst>
</a:theme>
</file>

<file path=ppt/theme/theme4.xml><?xml version="1.0" encoding="utf-8"?>
<a:theme xmlns:a="http://schemas.openxmlformats.org/drawingml/2006/main" name="Section - white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3021BCEB-9709-4AD6-8637-80DEE4ED72A6}"/>
    </a:ext>
  </a:extLst>
</a:theme>
</file>

<file path=ppt/theme/theme5.xml><?xml version="1.0" encoding="utf-8"?>
<a:theme xmlns:a="http://schemas.openxmlformats.org/drawingml/2006/main" name="British Council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lIns="90000"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B5E81798-6535-42DE-9E82-DC88799A933E}"/>
    </a:ext>
  </a:extLst>
</a:theme>
</file>

<file path=ppt/theme/theme6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British Council blank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BC0B9431-BB5E-4669-9CC7-BFFD8B5EAB87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3731</TotalTime>
  <Words>405</Words>
  <Application>Microsoft Office PowerPoint</Application>
  <PresentationFormat>Widescreen</PresentationFormat>
  <Paragraphs>49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5</vt:i4>
      </vt:variant>
    </vt:vector>
  </HeadingPairs>
  <TitlesOfParts>
    <vt:vector size="18" baseType="lpstr">
      <vt:lpstr>Times New Roman</vt:lpstr>
      <vt:lpstr>British Council Sans Headline</vt:lpstr>
      <vt:lpstr>Arial</vt:lpstr>
      <vt:lpstr>British Council Sans</vt:lpstr>
      <vt:lpstr>Calibri</vt:lpstr>
      <vt:lpstr>Calibri Light</vt:lpstr>
      <vt:lpstr>Cover - indigo</vt:lpstr>
      <vt:lpstr>Section - indigo</vt:lpstr>
      <vt:lpstr>Cover - white</vt:lpstr>
      <vt:lpstr>Section - white</vt:lpstr>
      <vt:lpstr>British Council</vt:lpstr>
      <vt:lpstr>Custom Design</vt:lpstr>
      <vt:lpstr>British Council blank</vt:lpstr>
      <vt:lpstr>Telling a story</vt:lpstr>
      <vt:lpstr>Telling a story</vt:lpstr>
      <vt:lpstr>Telling a story</vt:lpstr>
      <vt:lpstr>Telling a story</vt:lpstr>
      <vt:lpstr>Telling a story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 of time (lower level)</dc:title>
  <dc:creator>McLellan, Catherine (Spain)</dc:creator>
  <cp:lastModifiedBy>Kim Ashmore</cp:lastModifiedBy>
  <cp:revision>198</cp:revision>
  <dcterms:created xsi:type="dcterms:W3CDTF">2020-03-31T10:47:13Z</dcterms:created>
  <dcterms:modified xsi:type="dcterms:W3CDTF">2024-08-20T16:06:12Z</dcterms:modified>
</cp:coreProperties>
</file>