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65" r:id="rId6"/>
    <p:sldMasterId id="2147483700" r:id="rId7"/>
  </p:sldMasterIdLst>
  <p:notesMasterIdLst>
    <p:notesMasterId r:id="rId18"/>
  </p:notesMasterIdLst>
  <p:handoutMasterIdLst>
    <p:handoutMasterId r:id="rId19"/>
  </p:handoutMasterIdLst>
  <p:sldIdLst>
    <p:sldId id="281" r:id="rId8"/>
    <p:sldId id="298" r:id="rId9"/>
    <p:sldId id="299" r:id="rId10"/>
    <p:sldId id="300" r:id="rId11"/>
    <p:sldId id="301" r:id="rId12"/>
    <p:sldId id="302" r:id="rId13"/>
    <p:sldId id="303" r:id="rId14"/>
    <p:sldId id="304" r:id="rId15"/>
    <p:sldId id="305" r:id="rId16"/>
    <p:sldId id="291" r:id="rId17"/>
  </p:sldIdLst>
  <p:sldSz cx="12192000" cy="6858000"/>
  <p:notesSz cx="6858000" cy="9144000"/>
  <p:embeddedFontLst>
    <p:embeddedFont>
      <p:font typeface="British Council Sans" panose="020B0604020202020204" charset="0"/>
      <p:regular r:id="rId20"/>
      <p:bold r:id="rId21"/>
      <p:italic r:id="rId22"/>
      <p:boldItalic r:id="rId23"/>
    </p:embeddedFont>
    <p:embeddedFont>
      <p:font typeface="British Council Sans Headline" panose="020B0604020202020204" charset="0"/>
      <p:regular r:id="rId24"/>
      <p:bold r:id="rId25"/>
      <p:italic r:id="rId26"/>
      <p:boldItalic r:id="rId2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091" autoAdjust="0"/>
    <p:restoredTop sz="91803" autoAdjust="0"/>
  </p:normalViewPr>
  <p:slideViewPr>
    <p:cSldViewPr snapToGrid="0" snapToObjects="1">
      <p:cViewPr varScale="1">
        <p:scale>
          <a:sx n="80" d="100"/>
          <a:sy n="80" d="100"/>
        </p:scale>
        <p:origin x="996"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2784"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notesMaster" Target="notesMasters/notesMaster1.xml"/><Relationship Id="rId26" Type="http://schemas.openxmlformats.org/officeDocument/2006/relationships/font" Target="fonts/font7.fntdata"/><Relationship Id="rId3" Type="http://schemas.openxmlformats.org/officeDocument/2006/relationships/slideMaster" Target="slideMasters/slideMaster3.xml"/><Relationship Id="rId21" Type="http://schemas.openxmlformats.org/officeDocument/2006/relationships/font" Target="fonts/font2.fntdata"/><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font" Target="fonts/font6.fntdata"/><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font" Target="fonts/font1.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font" Target="fonts/font5.fntdata"/><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font" Target="fonts/font4.fntdata"/><Relationship Id="rId28"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handoutMaster" Target="handoutMasters/handoutMaster1.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15/08/2024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15/08/2024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a:p>
        </p:txBody>
      </p:sp>
    </p:spTree>
    <p:extLst>
      <p:ext uri="{BB962C8B-B14F-4D97-AF65-F5344CB8AC3E}">
        <p14:creationId xmlns:p14="http://schemas.microsoft.com/office/powerpoint/2010/main" val="322071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10</a:t>
            </a:fld>
            <a:endParaRPr lang="en-GB"/>
          </a:p>
        </p:txBody>
      </p:sp>
    </p:spTree>
    <p:extLst>
      <p:ext uri="{BB962C8B-B14F-4D97-AF65-F5344CB8AC3E}">
        <p14:creationId xmlns:p14="http://schemas.microsoft.com/office/powerpoint/2010/main" val="2422000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2</a:t>
            </a:fld>
            <a:endParaRPr lang="en-GB"/>
          </a:p>
        </p:txBody>
      </p:sp>
    </p:spTree>
    <p:extLst>
      <p:ext uri="{BB962C8B-B14F-4D97-AF65-F5344CB8AC3E}">
        <p14:creationId xmlns:p14="http://schemas.microsoft.com/office/powerpoint/2010/main" val="15450949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3</a:t>
            </a:fld>
            <a:endParaRPr lang="en-GB"/>
          </a:p>
        </p:txBody>
      </p:sp>
    </p:spTree>
    <p:extLst>
      <p:ext uri="{BB962C8B-B14F-4D97-AF65-F5344CB8AC3E}">
        <p14:creationId xmlns:p14="http://schemas.microsoft.com/office/powerpoint/2010/main" val="866706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4</a:t>
            </a:fld>
            <a:endParaRPr lang="en-GB"/>
          </a:p>
        </p:txBody>
      </p:sp>
    </p:spTree>
    <p:extLst>
      <p:ext uri="{BB962C8B-B14F-4D97-AF65-F5344CB8AC3E}">
        <p14:creationId xmlns:p14="http://schemas.microsoft.com/office/powerpoint/2010/main" val="675343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5</a:t>
            </a:fld>
            <a:endParaRPr lang="en-GB"/>
          </a:p>
        </p:txBody>
      </p:sp>
    </p:spTree>
    <p:extLst>
      <p:ext uri="{BB962C8B-B14F-4D97-AF65-F5344CB8AC3E}">
        <p14:creationId xmlns:p14="http://schemas.microsoft.com/office/powerpoint/2010/main" val="30291863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6</a:t>
            </a:fld>
            <a:endParaRPr lang="en-GB"/>
          </a:p>
        </p:txBody>
      </p:sp>
    </p:spTree>
    <p:extLst>
      <p:ext uri="{BB962C8B-B14F-4D97-AF65-F5344CB8AC3E}">
        <p14:creationId xmlns:p14="http://schemas.microsoft.com/office/powerpoint/2010/main" val="616892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7</a:t>
            </a:fld>
            <a:endParaRPr lang="en-GB"/>
          </a:p>
        </p:txBody>
      </p:sp>
    </p:spTree>
    <p:extLst>
      <p:ext uri="{BB962C8B-B14F-4D97-AF65-F5344CB8AC3E}">
        <p14:creationId xmlns:p14="http://schemas.microsoft.com/office/powerpoint/2010/main" val="3035821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8</a:t>
            </a:fld>
            <a:endParaRPr lang="en-GB"/>
          </a:p>
        </p:txBody>
      </p:sp>
    </p:spTree>
    <p:extLst>
      <p:ext uri="{BB962C8B-B14F-4D97-AF65-F5344CB8AC3E}">
        <p14:creationId xmlns:p14="http://schemas.microsoft.com/office/powerpoint/2010/main" val="31247610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9</a:t>
            </a:fld>
            <a:endParaRPr lang="en-GB"/>
          </a:p>
        </p:txBody>
      </p:sp>
    </p:spTree>
    <p:extLst>
      <p:ext uri="{BB962C8B-B14F-4D97-AF65-F5344CB8AC3E}">
        <p14:creationId xmlns:p14="http://schemas.microsoft.com/office/powerpoint/2010/main" val="2579685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FC60-865B-B442-B90B-5AA6EFB56F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33CE5286-FBB1-EA46-83F1-A6227079C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435BA31A-4BB7-CE4E-982C-DA8D621EE4E5}"/>
              </a:ext>
            </a:extLst>
          </p:cNvPr>
          <p:cNvSpPr>
            <a:spLocks noGrp="1"/>
          </p:cNvSpPr>
          <p:nvPr>
            <p:ph type="dt" sz="half" idx="10"/>
          </p:nvPr>
        </p:nvSpPr>
        <p:spPr/>
        <p:txBody>
          <a:bodyPr/>
          <a:lstStyle/>
          <a:p>
            <a:fld id="{2A895F2C-50B8-EE47-896A-AC179E4995DC}" type="datetimeFigureOut">
              <a:rPr lang="en-ES" smtClean="0"/>
              <a:t>08/15/2024</a:t>
            </a:fld>
            <a:endParaRPr lang="en-ES"/>
          </a:p>
        </p:txBody>
      </p:sp>
      <p:sp>
        <p:nvSpPr>
          <p:cNvPr id="5" name="Footer Placeholder 4">
            <a:extLst>
              <a:ext uri="{FF2B5EF4-FFF2-40B4-BE49-F238E27FC236}">
                <a16:creationId xmlns:a16="http://schemas.microsoft.com/office/drawing/2014/main" id="{26EB0565-8A8F-7049-BF27-AA056B12B87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3263C5-CCA8-424A-96F6-5A9F1627FD01}"/>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058362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0CCF-5D5F-5544-A6E6-B7434B886F9A}"/>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5F57DCC5-46E8-4549-93A5-5B9C1F021A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EBEA4F67-1088-3D42-BD2F-09C1CCA6D75F}"/>
              </a:ext>
            </a:extLst>
          </p:cNvPr>
          <p:cNvSpPr>
            <a:spLocks noGrp="1"/>
          </p:cNvSpPr>
          <p:nvPr>
            <p:ph type="dt" sz="half" idx="10"/>
          </p:nvPr>
        </p:nvSpPr>
        <p:spPr/>
        <p:txBody>
          <a:bodyPr/>
          <a:lstStyle/>
          <a:p>
            <a:fld id="{2A895F2C-50B8-EE47-896A-AC179E4995DC}" type="datetimeFigureOut">
              <a:rPr lang="en-ES" smtClean="0"/>
              <a:t>08/15/2024</a:t>
            </a:fld>
            <a:endParaRPr lang="en-ES"/>
          </a:p>
        </p:txBody>
      </p:sp>
      <p:sp>
        <p:nvSpPr>
          <p:cNvPr id="5" name="Footer Placeholder 4">
            <a:extLst>
              <a:ext uri="{FF2B5EF4-FFF2-40B4-BE49-F238E27FC236}">
                <a16:creationId xmlns:a16="http://schemas.microsoft.com/office/drawing/2014/main" id="{601A371D-1F61-4F4B-859A-05CBE9A81737}"/>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A44D9285-6916-6A40-8836-5BB0DF794D78}"/>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31852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8695-9906-794A-A5AC-4998C8887B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F5E79D68-EE95-5541-9F00-4F4FEFEB39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5E8B7A-B4DC-A345-BE62-69BDF4F26C61}"/>
              </a:ext>
            </a:extLst>
          </p:cNvPr>
          <p:cNvSpPr>
            <a:spLocks noGrp="1"/>
          </p:cNvSpPr>
          <p:nvPr>
            <p:ph type="dt" sz="half" idx="10"/>
          </p:nvPr>
        </p:nvSpPr>
        <p:spPr/>
        <p:txBody>
          <a:bodyPr/>
          <a:lstStyle/>
          <a:p>
            <a:fld id="{2A895F2C-50B8-EE47-896A-AC179E4995DC}" type="datetimeFigureOut">
              <a:rPr lang="en-ES" smtClean="0"/>
              <a:t>08/15/2024</a:t>
            </a:fld>
            <a:endParaRPr lang="en-ES"/>
          </a:p>
        </p:txBody>
      </p:sp>
      <p:sp>
        <p:nvSpPr>
          <p:cNvPr id="5" name="Footer Placeholder 4">
            <a:extLst>
              <a:ext uri="{FF2B5EF4-FFF2-40B4-BE49-F238E27FC236}">
                <a16:creationId xmlns:a16="http://schemas.microsoft.com/office/drawing/2014/main" id="{17BDCB8C-75EE-DC45-BC35-92CC0D39BE44}"/>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D95BA2-9911-5347-A7C7-D9F718CD66CE}"/>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54406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BE15-3D7E-F04B-A8D2-0514731F2AB4}"/>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9ED241F-EEFA-BE4D-8F1D-2876C153011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7196749-4463-C048-BFAD-1FA0154D85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0E64D0EC-FF7E-2444-AFDD-A15A6D1AB7FC}"/>
              </a:ext>
            </a:extLst>
          </p:cNvPr>
          <p:cNvSpPr>
            <a:spLocks noGrp="1"/>
          </p:cNvSpPr>
          <p:nvPr>
            <p:ph type="dt" sz="half" idx="10"/>
          </p:nvPr>
        </p:nvSpPr>
        <p:spPr/>
        <p:txBody>
          <a:bodyPr/>
          <a:lstStyle/>
          <a:p>
            <a:fld id="{2A895F2C-50B8-EE47-896A-AC179E4995DC}" type="datetimeFigureOut">
              <a:rPr lang="en-ES" smtClean="0"/>
              <a:t>08/15/2024</a:t>
            </a:fld>
            <a:endParaRPr lang="en-ES"/>
          </a:p>
        </p:txBody>
      </p:sp>
      <p:sp>
        <p:nvSpPr>
          <p:cNvPr id="6" name="Footer Placeholder 5">
            <a:extLst>
              <a:ext uri="{FF2B5EF4-FFF2-40B4-BE49-F238E27FC236}">
                <a16:creationId xmlns:a16="http://schemas.microsoft.com/office/drawing/2014/main" id="{229814AF-02BE-0F40-B38D-1AD62B8771C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BDBE33AA-4738-8E4F-9A3B-FFA130FF7F03}"/>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83260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D0EB-39BD-964B-A930-861D6E2304AF}"/>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0CFC383-635A-0C49-B08F-2A22BB914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E2051B-6E97-5F4A-9BBD-86789E65D05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F2E3A68B-7100-E441-995A-D402EAF82E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C565D2-1B16-F647-AA3D-790B0CDC64D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A4A0AA92-09BD-E044-8103-20745EE61EB5}"/>
              </a:ext>
            </a:extLst>
          </p:cNvPr>
          <p:cNvSpPr>
            <a:spLocks noGrp="1"/>
          </p:cNvSpPr>
          <p:nvPr>
            <p:ph type="dt" sz="half" idx="10"/>
          </p:nvPr>
        </p:nvSpPr>
        <p:spPr/>
        <p:txBody>
          <a:bodyPr/>
          <a:lstStyle/>
          <a:p>
            <a:fld id="{2A895F2C-50B8-EE47-896A-AC179E4995DC}" type="datetimeFigureOut">
              <a:rPr lang="en-ES" smtClean="0"/>
              <a:t>08/15/2024</a:t>
            </a:fld>
            <a:endParaRPr lang="en-ES"/>
          </a:p>
        </p:txBody>
      </p:sp>
      <p:sp>
        <p:nvSpPr>
          <p:cNvPr id="8" name="Footer Placeholder 7">
            <a:extLst>
              <a:ext uri="{FF2B5EF4-FFF2-40B4-BE49-F238E27FC236}">
                <a16:creationId xmlns:a16="http://schemas.microsoft.com/office/drawing/2014/main" id="{8BDF43C2-15B7-D74C-8919-02DA66248CA5}"/>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8E389521-ED33-5642-8A01-1138795999B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3088899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9C15D-454C-364D-BDF6-0ED9549B37E3}"/>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4FB64A24-3265-1E4A-A100-9F6D5CF8A9C0}"/>
              </a:ext>
            </a:extLst>
          </p:cNvPr>
          <p:cNvSpPr>
            <a:spLocks noGrp="1"/>
          </p:cNvSpPr>
          <p:nvPr>
            <p:ph type="dt" sz="half" idx="10"/>
          </p:nvPr>
        </p:nvSpPr>
        <p:spPr/>
        <p:txBody>
          <a:bodyPr/>
          <a:lstStyle/>
          <a:p>
            <a:fld id="{2A895F2C-50B8-EE47-896A-AC179E4995DC}" type="datetimeFigureOut">
              <a:rPr lang="en-ES" smtClean="0"/>
              <a:t>08/15/2024</a:t>
            </a:fld>
            <a:endParaRPr lang="en-ES"/>
          </a:p>
        </p:txBody>
      </p:sp>
      <p:sp>
        <p:nvSpPr>
          <p:cNvPr id="4" name="Footer Placeholder 3">
            <a:extLst>
              <a:ext uri="{FF2B5EF4-FFF2-40B4-BE49-F238E27FC236}">
                <a16:creationId xmlns:a16="http://schemas.microsoft.com/office/drawing/2014/main" id="{169D31D7-96DC-1E43-8DF6-C67C9DC23AC0}"/>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BB4BDEEB-FAEF-0644-BBD0-E5097EC8CFDB}"/>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43939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D8EDD-9088-3540-A87E-80B83E966CB5}"/>
              </a:ext>
            </a:extLst>
          </p:cNvPr>
          <p:cNvSpPr>
            <a:spLocks noGrp="1"/>
          </p:cNvSpPr>
          <p:nvPr>
            <p:ph type="dt" sz="half" idx="10"/>
          </p:nvPr>
        </p:nvSpPr>
        <p:spPr/>
        <p:txBody>
          <a:bodyPr/>
          <a:lstStyle/>
          <a:p>
            <a:fld id="{2A895F2C-50B8-EE47-896A-AC179E4995DC}" type="datetimeFigureOut">
              <a:rPr lang="en-ES" smtClean="0"/>
              <a:t>08/15/2024</a:t>
            </a:fld>
            <a:endParaRPr lang="en-ES"/>
          </a:p>
        </p:txBody>
      </p:sp>
      <p:sp>
        <p:nvSpPr>
          <p:cNvPr id="3" name="Footer Placeholder 2">
            <a:extLst>
              <a:ext uri="{FF2B5EF4-FFF2-40B4-BE49-F238E27FC236}">
                <a16:creationId xmlns:a16="http://schemas.microsoft.com/office/drawing/2014/main" id="{F6718A9D-D064-424A-B6F2-E414179FDBCC}"/>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FD7538CC-C136-EB4B-9537-BFB1D258153D}"/>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65115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2370-CB69-9B42-8D87-681FC91B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3193161C-14F4-004A-9A46-6385CF73B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816FEC12-F972-DB4F-830E-49CDFA5CC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DB76D3-EC29-A041-9108-92C3BE8C0D2F}"/>
              </a:ext>
            </a:extLst>
          </p:cNvPr>
          <p:cNvSpPr>
            <a:spLocks noGrp="1"/>
          </p:cNvSpPr>
          <p:nvPr>
            <p:ph type="dt" sz="half" idx="10"/>
          </p:nvPr>
        </p:nvSpPr>
        <p:spPr/>
        <p:txBody>
          <a:bodyPr/>
          <a:lstStyle/>
          <a:p>
            <a:fld id="{2A895F2C-50B8-EE47-896A-AC179E4995DC}" type="datetimeFigureOut">
              <a:rPr lang="en-ES" smtClean="0"/>
              <a:t>08/15/2024</a:t>
            </a:fld>
            <a:endParaRPr lang="en-ES"/>
          </a:p>
        </p:txBody>
      </p:sp>
      <p:sp>
        <p:nvSpPr>
          <p:cNvPr id="6" name="Footer Placeholder 5">
            <a:extLst>
              <a:ext uri="{FF2B5EF4-FFF2-40B4-BE49-F238E27FC236}">
                <a16:creationId xmlns:a16="http://schemas.microsoft.com/office/drawing/2014/main" id="{D56CD103-4FC0-634C-8EFD-A6E38727A1FF}"/>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7FFC5719-AFBF-D643-A1E9-796973E6ED2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272308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0614-6659-EB46-A706-8E3321648D3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8A366ADB-DC00-0C43-B722-09A575E9D8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3153EABA-E722-EA49-B994-277995FC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A49783-E57C-CD46-ADA9-0A2A3EF5A34B}"/>
              </a:ext>
            </a:extLst>
          </p:cNvPr>
          <p:cNvSpPr>
            <a:spLocks noGrp="1"/>
          </p:cNvSpPr>
          <p:nvPr>
            <p:ph type="dt" sz="half" idx="10"/>
          </p:nvPr>
        </p:nvSpPr>
        <p:spPr/>
        <p:txBody>
          <a:bodyPr/>
          <a:lstStyle/>
          <a:p>
            <a:fld id="{2A895F2C-50B8-EE47-896A-AC179E4995DC}" type="datetimeFigureOut">
              <a:rPr lang="en-ES" smtClean="0"/>
              <a:t>08/15/2024</a:t>
            </a:fld>
            <a:endParaRPr lang="en-ES"/>
          </a:p>
        </p:txBody>
      </p:sp>
      <p:sp>
        <p:nvSpPr>
          <p:cNvPr id="6" name="Footer Placeholder 5">
            <a:extLst>
              <a:ext uri="{FF2B5EF4-FFF2-40B4-BE49-F238E27FC236}">
                <a16:creationId xmlns:a16="http://schemas.microsoft.com/office/drawing/2014/main" id="{7AC280CA-2596-944A-9FB7-761F82B76A15}"/>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A93DC0F-680C-E740-8B6B-3A1666B7F8A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2219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58E5-2C05-6F41-8A23-D3E8E13C9B29}"/>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8444019A-4585-0842-A4F5-A02B7A13DF5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A1EBF43A-A56F-504E-82F7-CDC111A63C5B}"/>
              </a:ext>
            </a:extLst>
          </p:cNvPr>
          <p:cNvSpPr>
            <a:spLocks noGrp="1"/>
          </p:cNvSpPr>
          <p:nvPr>
            <p:ph type="dt" sz="half" idx="10"/>
          </p:nvPr>
        </p:nvSpPr>
        <p:spPr/>
        <p:txBody>
          <a:bodyPr/>
          <a:lstStyle/>
          <a:p>
            <a:fld id="{2A895F2C-50B8-EE47-896A-AC179E4995DC}" type="datetimeFigureOut">
              <a:rPr lang="en-ES" smtClean="0"/>
              <a:t>08/15/2024</a:t>
            </a:fld>
            <a:endParaRPr lang="en-ES"/>
          </a:p>
        </p:txBody>
      </p:sp>
      <p:sp>
        <p:nvSpPr>
          <p:cNvPr id="5" name="Footer Placeholder 4">
            <a:extLst>
              <a:ext uri="{FF2B5EF4-FFF2-40B4-BE49-F238E27FC236}">
                <a16:creationId xmlns:a16="http://schemas.microsoft.com/office/drawing/2014/main" id="{A77711DA-3466-674A-9399-0CCA46F106C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39A817-3498-0440-B5C2-288C45508DB6}"/>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687749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8ECBD-5AF8-EE4C-B1F0-6BADF51F30D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6C58C5E-18F7-5249-BC6C-95F5A9CA5E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F6E053D-5644-3D4C-BFEC-9B2AED00A92D}"/>
              </a:ext>
            </a:extLst>
          </p:cNvPr>
          <p:cNvSpPr>
            <a:spLocks noGrp="1"/>
          </p:cNvSpPr>
          <p:nvPr>
            <p:ph type="dt" sz="half" idx="10"/>
          </p:nvPr>
        </p:nvSpPr>
        <p:spPr/>
        <p:txBody>
          <a:bodyPr/>
          <a:lstStyle/>
          <a:p>
            <a:fld id="{2A895F2C-50B8-EE47-896A-AC179E4995DC}" type="datetimeFigureOut">
              <a:rPr lang="en-ES" smtClean="0"/>
              <a:t>08/15/2024</a:t>
            </a:fld>
            <a:endParaRPr lang="en-ES"/>
          </a:p>
        </p:txBody>
      </p:sp>
      <p:sp>
        <p:nvSpPr>
          <p:cNvPr id="5" name="Footer Placeholder 4">
            <a:extLst>
              <a:ext uri="{FF2B5EF4-FFF2-40B4-BE49-F238E27FC236}">
                <a16:creationId xmlns:a16="http://schemas.microsoft.com/office/drawing/2014/main" id="{C805F68C-4918-1449-9236-F21E8125EC6E}"/>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292AE548-A9BA-984B-AFE8-CFC30CA9676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141299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43337C-4476-0C46-9F6A-B732ABBE6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62E42B2-5106-8E4D-A6B9-95659CCBB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FB971860-D38B-8349-BA26-A69F64610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95F2C-50B8-EE47-896A-AC179E4995DC}" type="datetimeFigureOut">
              <a:rPr lang="en-ES" smtClean="0"/>
              <a:t>08/15/2024</a:t>
            </a:fld>
            <a:endParaRPr lang="en-ES"/>
          </a:p>
        </p:txBody>
      </p:sp>
      <p:sp>
        <p:nvSpPr>
          <p:cNvPr id="5" name="Footer Placeholder 4">
            <a:extLst>
              <a:ext uri="{FF2B5EF4-FFF2-40B4-BE49-F238E27FC236}">
                <a16:creationId xmlns:a16="http://schemas.microsoft.com/office/drawing/2014/main" id="{76366D2D-5F84-1A4E-BBE1-247F24E0A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9A7C0873-67A8-8846-B3AF-BFD85F816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CC911-34ED-C141-AB1C-C424FE40F12D}" type="slidenum">
              <a:rPr lang="en-ES" smtClean="0"/>
              <a:t>‹#›</a:t>
            </a:fld>
            <a:endParaRPr lang="en-ES"/>
          </a:p>
        </p:txBody>
      </p:sp>
    </p:spTree>
    <p:extLst>
      <p:ext uri="{BB962C8B-B14F-4D97-AF65-F5344CB8AC3E}">
        <p14:creationId xmlns:p14="http://schemas.microsoft.com/office/powerpoint/2010/main" val="75833302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hyperlink" Target="https://en.wikipedia.org/wiki/Staycation" TargetMode="External"/><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48000" y="2700000"/>
            <a:ext cx="6876000" cy="729000"/>
          </a:xfrm>
        </p:spPr>
        <p:txBody>
          <a:bodyPr>
            <a:normAutofit fontScale="90000"/>
          </a:bodyPr>
          <a:lstStyle/>
          <a:p>
            <a:r>
              <a:rPr lang="en-GB" dirty="0"/>
              <a:t>Staycations</a:t>
            </a:r>
          </a:p>
        </p:txBody>
      </p:sp>
      <p:sp>
        <p:nvSpPr>
          <p:cNvPr id="4" name="Subtitle 3"/>
          <p:cNvSpPr>
            <a:spLocks noGrp="1"/>
          </p:cNvSpPr>
          <p:nvPr>
            <p:ph type="subTitle" idx="1"/>
          </p:nvPr>
        </p:nvSpPr>
        <p:spPr/>
        <p:txBody>
          <a:bodyPr>
            <a:normAutofit/>
          </a:bodyPr>
          <a:lstStyle/>
          <a:p>
            <a:r>
              <a:rPr lang="en-GB" dirty="0"/>
              <a:t>TeachingEnglish lesson</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5" name="TextBox 4">
            <a:extLst>
              <a:ext uri="{FF2B5EF4-FFF2-40B4-BE49-F238E27FC236}">
                <a16:creationId xmlns:a16="http://schemas.microsoft.com/office/drawing/2014/main" id="{88555051-4B29-D942-AA20-875F9F7069EE}"/>
              </a:ext>
            </a:extLst>
          </p:cNvPr>
          <p:cNvSpPr txBox="1"/>
          <p:nvPr/>
        </p:nvSpPr>
        <p:spPr>
          <a:xfrm>
            <a:off x="3699982" y="20097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9505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4400" dirty="0"/>
              <a:t>Staycations</a:t>
            </a:r>
          </a:p>
        </p:txBody>
      </p:sp>
      <p:sp>
        <p:nvSpPr>
          <p:cNvPr id="4" name="Subtitle 3"/>
          <p:cNvSpPr>
            <a:spLocks noGrp="1"/>
          </p:cNvSpPr>
          <p:nvPr>
            <p:ph type="subTitle" idx="1"/>
          </p:nvPr>
        </p:nvSpPr>
        <p:spPr/>
        <p:txBody>
          <a:bodyPr>
            <a:normAutofit/>
          </a:bodyPr>
          <a:lstStyle/>
          <a:p>
            <a:r>
              <a:rPr lang="en-GB" dirty="0"/>
              <a:t>TeachingEnglish lessons</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GB" dirty="0"/>
              <a:t>Thanks for attending the lesson</a:t>
            </a:r>
          </a:p>
        </p:txBody>
      </p:sp>
    </p:spTree>
    <p:extLst>
      <p:ext uri="{BB962C8B-B14F-4D97-AF65-F5344CB8AC3E}">
        <p14:creationId xmlns:p14="http://schemas.microsoft.com/office/powerpoint/2010/main" val="2299475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Staycations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195636"/>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Lead-in: Read the definition of ‘staycation’ from Wikipedia, the free encyclopaedia. Can you explain what it is in your own words?</a:t>
            </a:r>
          </a:p>
          <a:p>
            <a:pPr>
              <a:lnSpc>
                <a:spcPct val="115000"/>
              </a:lnSpc>
              <a:spcAft>
                <a:spcPts val="600"/>
              </a:spcAft>
            </a:pPr>
            <a:endParaRPr lang="en-GB" sz="1800" dirty="0">
              <a:effectLst/>
              <a:ea typeface="Times New Roman" panose="02020603050405020304" pitchFamily="18" charset="0"/>
            </a:endParaRPr>
          </a:p>
          <a:p>
            <a:pPr>
              <a:lnSpc>
                <a:spcPct val="115000"/>
              </a:lnSpc>
              <a:spcAft>
                <a:spcPts val="600"/>
              </a:spcAft>
            </a:pPr>
            <a:r>
              <a:rPr lang="en-GB" sz="1800" dirty="0">
                <a:effectLst/>
                <a:ea typeface="Times New Roman" panose="02020603050405020304" pitchFamily="18" charset="0"/>
              </a:rPr>
              <a:t>A </a:t>
            </a:r>
            <a:r>
              <a:rPr lang="en-GB" sz="1800" b="1" dirty="0">
                <a:effectLst/>
                <a:ea typeface="Times New Roman" panose="02020603050405020304" pitchFamily="18" charset="0"/>
              </a:rPr>
              <a:t>staycation</a:t>
            </a:r>
            <a:r>
              <a:rPr lang="en-GB" sz="1800" dirty="0">
                <a:effectLst/>
                <a:ea typeface="Times New Roman" panose="02020603050405020304" pitchFamily="18" charset="0"/>
              </a:rPr>
              <a:t> (a mix of ‘stay’ and ‘vacation’) is ‘a period in which an individual or family stays home and participates in leisure activities within </a:t>
            </a:r>
            <a:r>
              <a:rPr lang="en-GB" sz="1800" strike="noStrike" dirty="0">
                <a:effectLst/>
                <a:ea typeface="Times New Roman" panose="02020603050405020304" pitchFamily="18" charset="0"/>
              </a:rPr>
              <a:t>day trip</a:t>
            </a:r>
            <a:r>
              <a:rPr lang="en-GB" sz="1800" dirty="0">
                <a:effectLst/>
                <a:ea typeface="Times New Roman" panose="02020603050405020304" pitchFamily="18" charset="0"/>
              </a:rPr>
              <a:t> distance of their home and does not require overnight accommodation. In the UK, the term has increasingly come to refer to </a:t>
            </a:r>
            <a:r>
              <a:rPr lang="en-GB" sz="1800" strike="noStrike" dirty="0">
                <a:effectLst/>
                <a:ea typeface="Times New Roman" panose="02020603050405020304" pitchFamily="18" charset="0"/>
              </a:rPr>
              <a:t>domestic tourism</a:t>
            </a:r>
            <a:r>
              <a:rPr lang="en-GB" sz="1800" dirty="0">
                <a:effectLst/>
                <a:ea typeface="Times New Roman" panose="02020603050405020304" pitchFamily="18" charset="0"/>
              </a:rPr>
              <a:t>: taking a holiday in one's own country as opposed to traveling abroad, as well as to staying home and participating in leisure activities within </a:t>
            </a:r>
            <a:r>
              <a:rPr lang="en-GB" sz="1800" strike="noStrike" dirty="0">
                <a:effectLst/>
                <a:ea typeface="Times New Roman" panose="02020603050405020304" pitchFamily="18" charset="0"/>
              </a:rPr>
              <a:t>day trip</a:t>
            </a:r>
            <a:r>
              <a:rPr lang="en-GB" sz="1800" dirty="0">
                <a:effectLst/>
                <a:ea typeface="Times New Roman" panose="02020603050405020304" pitchFamily="18" charset="0"/>
              </a:rPr>
              <a:t> distance of home and not requiring overnight accommodation.’</a:t>
            </a:r>
          </a:p>
          <a:p>
            <a:pPr>
              <a:lnSpc>
                <a:spcPct val="115000"/>
              </a:lnSpc>
              <a:spcAft>
                <a:spcPts val="600"/>
              </a:spcAft>
            </a:pPr>
            <a:br>
              <a:rPr lang="en-GB" sz="1800" dirty="0">
                <a:effectLst/>
                <a:ea typeface="Times New Roman" panose="02020603050405020304" pitchFamily="18" charset="0"/>
              </a:rPr>
            </a:br>
            <a:r>
              <a:rPr lang="en-GB" sz="1800" dirty="0">
                <a:effectLst/>
                <a:ea typeface="Times New Roman" panose="02020603050405020304" pitchFamily="18" charset="0"/>
              </a:rPr>
              <a:t>Source: </a:t>
            </a:r>
            <a:r>
              <a:rPr lang="en-GB" sz="1800" u="sng" dirty="0">
                <a:solidFill>
                  <a:srgbClr val="0563C1"/>
                </a:solidFill>
                <a:effectLst/>
                <a:ea typeface="Times New Roman" panose="02020603050405020304" pitchFamily="18" charset="0"/>
                <a:hlinkClick r:id="rId3"/>
              </a:rPr>
              <a:t>https://en.wikipedia.org/wiki/Staycation</a:t>
            </a:r>
            <a:endParaRPr lang="en-GB" sz="1800" dirty="0">
              <a:effectLst/>
              <a:ea typeface="Times New Roman" panose="02020603050405020304" pitchFamily="18" charset="0"/>
            </a:endParaRPr>
          </a:p>
          <a:p>
            <a:pPr>
              <a:lnSpc>
                <a:spcPct val="115000"/>
              </a:lnSpc>
              <a:spcAft>
                <a:spcPts val="600"/>
              </a:spcAft>
            </a:pP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47511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Staycations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83182"/>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1: Ask your classmates questions and complete the table. </a:t>
            </a:r>
            <a:r>
              <a:rPr lang="en-GB" sz="1800" b="1" dirty="0">
                <a:effectLst/>
                <a:latin typeface="Arial" panose="020B0604020202020204" pitchFamily="34" charset="0"/>
                <a:ea typeface="Times New Roman" panose="02020603050405020304" pitchFamily="18" charset="0"/>
              </a:rPr>
              <a:t>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2" name="Table 1">
            <a:extLst>
              <a:ext uri="{FF2B5EF4-FFF2-40B4-BE49-F238E27FC236}">
                <a16:creationId xmlns:a16="http://schemas.microsoft.com/office/drawing/2014/main" id="{218E4172-1D30-8358-D567-342BC4AE8D7F}"/>
              </a:ext>
            </a:extLst>
          </p:cNvPr>
          <p:cNvGraphicFramePr>
            <a:graphicFrameLocks noGrp="1"/>
          </p:cNvGraphicFramePr>
          <p:nvPr>
            <p:extLst>
              <p:ext uri="{D42A27DB-BD31-4B8C-83A1-F6EECF244321}">
                <p14:modId xmlns:p14="http://schemas.microsoft.com/office/powerpoint/2010/main" val="4072862412"/>
              </p:ext>
            </p:extLst>
          </p:nvPr>
        </p:nvGraphicFramePr>
        <p:xfrm>
          <a:off x="1104002" y="1595241"/>
          <a:ext cx="9983997" cy="4437776"/>
        </p:xfrm>
        <a:graphic>
          <a:graphicData uri="http://schemas.openxmlformats.org/drawingml/2006/table">
            <a:tbl>
              <a:tblPr firstRow="1" firstCol="1" bandRow="1">
                <a:tableStyleId>{5940675A-B579-460E-94D1-54222C63F5DA}</a:tableStyleId>
              </a:tblPr>
              <a:tblGrid>
                <a:gridCol w="3670432">
                  <a:extLst>
                    <a:ext uri="{9D8B030D-6E8A-4147-A177-3AD203B41FA5}">
                      <a16:colId xmlns:a16="http://schemas.microsoft.com/office/drawing/2014/main" val="3212729700"/>
                    </a:ext>
                  </a:extLst>
                </a:gridCol>
                <a:gridCol w="1627356">
                  <a:extLst>
                    <a:ext uri="{9D8B030D-6E8A-4147-A177-3AD203B41FA5}">
                      <a16:colId xmlns:a16="http://schemas.microsoft.com/office/drawing/2014/main" val="3069886079"/>
                    </a:ext>
                  </a:extLst>
                </a:gridCol>
                <a:gridCol w="4686209">
                  <a:extLst>
                    <a:ext uri="{9D8B030D-6E8A-4147-A177-3AD203B41FA5}">
                      <a16:colId xmlns:a16="http://schemas.microsoft.com/office/drawing/2014/main" val="2095096772"/>
                    </a:ext>
                  </a:extLst>
                </a:gridCol>
              </a:tblGrid>
              <a:tr h="332043">
                <a:tc>
                  <a:txBody>
                    <a:bodyPr/>
                    <a:lstStyle/>
                    <a:p>
                      <a:pPr>
                        <a:lnSpc>
                          <a:spcPct val="115000"/>
                        </a:lnSpc>
                        <a:spcAft>
                          <a:spcPts val="600"/>
                        </a:spcAft>
                      </a:pPr>
                      <a:r>
                        <a:rPr lang="en-GB" sz="1800" b="1">
                          <a:effectLst/>
                        </a:rPr>
                        <a:t>Find someone who...</a:t>
                      </a:r>
                      <a:endParaRPr lang="en-GB" sz="18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b="1">
                          <a:effectLst/>
                        </a:rPr>
                        <a:t>Name</a:t>
                      </a:r>
                      <a:endParaRPr lang="en-GB" sz="18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b="1" dirty="0">
                          <a:effectLst/>
                        </a:rPr>
                        <a:t>Why?</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701832303"/>
                  </a:ext>
                </a:extLst>
              </a:tr>
              <a:tr h="695708">
                <a:tc>
                  <a:txBody>
                    <a:bodyPr/>
                    <a:lstStyle/>
                    <a:p>
                      <a:pPr>
                        <a:lnSpc>
                          <a:spcPct val="115000"/>
                        </a:lnSpc>
                        <a:spcAft>
                          <a:spcPts val="600"/>
                        </a:spcAft>
                      </a:pPr>
                      <a:r>
                        <a:rPr lang="en-GB" sz="1800">
                          <a:effectLst/>
                        </a:rPr>
                        <a:t>...has stayed at home for their holiday (sleeping at home).</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667510762"/>
                  </a:ext>
                </a:extLst>
              </a:tr>
              <a:tr h="1059375">
                <a:tc>
                  <a:txBody>
                    <a:bodyPr/>
                    <a:lstStyle/>
                    <a:p>
                      <a:pPr>
                        <a:lnSpc>
                          <a:spcPct val="115000"/>
                        </a:lnSpc>
                        <a:spcAft>
                          <a:spcPts val="600"/>
                        </a:spcAft>
                      </a:pPr>
                      <a:r>
                        <a:rPr lang="en-GB" sz="1800" dirty="0">
                          <a:effectLst/>
                        </a:rPr>
                        <a:t>...would never stay at home for their holiday (sleeping at home).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dirty="0">
                          <a:effectLst/>
                        </a:rPr>
                        <a:t> </a:t>
                      </a:r>
                    </a:p>
                    <a:p>
                      <a:pPr>
                        <a:lnSpc>
                          <a:spcPct val="115000"/>
                        </a:lnSpc>
                        <a:spcAft>
                          <a:spcPts val="600"/>
                        </a:spcAft>
                      </a:pPr>
                      <a:r>
                        <a:rPr lang="en-GB" sz="1800" dirty="0">
                          <a:effectLst/>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45930727"/>
                  </a:ext>
                </a:extLst>
              </a:tr>
              <a:tr h="827471">
                <a:tc>
                  <a:txBody>
                    <a:bodyPr/>
                    <a:lstStyle/>
                    <a:p>
                      <a:pPr>
                        <a:lnSpc>
                          <a:spcPct val="115000"/>
                        </a:lnSpc>
                        <a:spcAft>
                          <a:spcPts val="600"/>
                        </a:spcAft>
                      </a:pPr>
                      <a:r>
                        <a:rPr lang="en-GB" sz="1800" dirty="0">
                          <a:effectLst/>
                        </a:rPr>
                        <a:t>...has had a holiday in a different part of their country.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a:effectLst/>
                        </a:rPr>
                        <a:t> </a:t>
                      </a:r>
                    </a:p>
                    <a:p>
                      <a:pPr>
                        <a:lnSpc>
                          <a:spcPct val="115000"/>
                        </a:lnSpc>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00292783"/>
                  </a:ext>
                </a:extLst>
              </a:tr>
              <a:tr h="827471">
                <a:tc>
                  <a:txBody>
                    <a:bodyPr/>
                    <a:lstStyle/>
                    <a:p>
                      <a:pPr>
                        <a:lnSpc>
                          <a:spcPct val="115000"/>
                        </a:lnSpc>
                        <a:spcAft>
                          <a:spcPts val="600"/>
                        </a:spcAft>
                      </a:pPr>
                      <a:r>
                        <a:rPr lang="en-GB" sz="1800" dirty="0">
                          <a:effectLst/>
                        </a:rPr>
                        <a:t>...has had a holiday in a different country.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a:effectLst/>
                        </a:rPr>
                        <a:t> </a:t>
                      </a:r>
                    </a:p>
                    <a:p>
                      <a:pPr>
                        <a:lnSpc>
                          <a:spcPct val="115000"/>
                        </a:lnSpc>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55324776"/>
                  </a:ext>
                </a:extLst>
              </a:tr>
              <a:tr h="695708">
                <a:tc>
                  <a:txBody>
                    <a:bodyPr/>
                    <a:lstStyle/>
                    <a:p>
                      <a:pPr>
                        <a:lnSpc>
                          <a:spcPct val="115000"/>
                        </a:lnSpc>
                        <a:spcAft>
                          <a:spcPts val="600"/>
                        </a:spcAft>
                      </a:pPr>
                      <a:r>
                        <a:rPr lang="en-GB" sz="1800">
                          <a:effectLst/>
                        </a:rPr>
                        <a:t>...would love to have a holiday in a different country.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dirty="0">
                          <a:effectLst/>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dirty="0">
                          <a:effectLst/>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2158812"/>
                  </a:ext>
                </a:extLst>
              </a:tr>
            </a:tbl>
          </a:graphicData>
        </a:graphic>
      </p:graphicFrame>
    </p:spTree>
    <p:extLst>
      <p:ext uri="{BB962C8B-B14F-4D97-AF65-F5344CB8AC3E}">
        <p14:creationId xmlns:p14="http://schemas.microsoft.com/office/powerpoint/2010/main" val="2882721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Staycations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83182"/>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2: Write some reasons why people have these kinds of holidays. </a:t>
            </a:r>
            <a:endParaRPr lang="en-GB" sz="1800" dirty="0">
              <a:effectLst/>
              <a:latin typeface="Arial" panose="020B0604020202020204" pitchFamily="34" charset="0"/>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3" name="Table 2">
            <a:extLst>
              <a:ext uri="{FF2B5EF4-FFF2-40B4-BE49-F238E27FC236}">
                <a16:creationId xmlns:a16="http://schemas.microsoft.com/office/drawing/2014/main" id="{B659BBCC-CE78-A2DD-D152-DA54D27071B5}"/>
              </a:ext>
            </a:extLst>
          </p:cNvPr>
          <p:cNvGraphicFramePr>
            <a:graphicFrameLocks noGrp="1"/>
          </p:cNvGraphicFramePr>
          <p:nvPr>
            <p:extLst>
              <p:ext uri="{D42A27DB-BD31-4B8C-83A1-F6EECF244321}">
                <p14:modId xmlns:p14="http://schemas.microsoft.com/office/powerpoint/2010/main" val="1505980066"/>
              </p:ext>
            </p:extLst>
          </p:nvPr>
        </p:nvGraphicFramePr>
        <p:xfrm>
          <a:off x="1212284" y="1639571"/>
          <a:ext cx="9983997" cy="3818903"/>
        </p:xfrm>
        <a:graphic>
          <a:graphicData uri="http://schemas.openxmlformats.org/drawingml/2006/table">
            <a:tbl>
              <a:tblPr firstRow="1" firstCol="1" bandRow="1">
                <a:tableStyleId>{5940675A-B579-460E-94D1-54222C63F5DA}</a:tableStyleId>
              </a:tblPr>
              <a:tblGrid>
                <a:gridCol w="3327679">
                  <a:extLst>
                    <a:ext uri="{9D8B030D-6E8A-4147-A177-3AD203B41FA5}">
                      <a16:colId xmlns:a16="http://schemas.microsoft.com/office/drawing/2014/main" val="820071544"/>
                    </a:ext>
                  </a:extLst>
                </a:gridCol>
                <a:gridCol w="3327679">
                  <a:extLst>
                    <a:ext uri="{9D8B030D-6E8A-4147-A177-3AD203B41FA5}">
                      <a16:colId xmlns:a16="http://schemas.microsoft.com/office/drawing/2014/main" val="1773746417"/>
                    </a:ext>
                  </a:extLst>
                </a:gridCol>
                <a:gridCol w="3328639">
                  <a:extLst>
                    <a:ext uri="{9D8B030D-6E8A-4147-A177-3AD203B41FA5}">
                      <a16:colId xmlns:a16="http://schemas.microsoft.com/office/drawing/2014/main" val="4044732735"/>
                    </a:ext>
                  </a:extLst>
                </a:gridCol>
              </a:tblGrid>
              <a:tr h="577516">
                <a:tc>
                  <a:txBody>
                    <a:bodyPr/>
                    <a:lstStyle/>
                    <a:p>
                      <a:pPr>
                        <a:lnSpc>
                          <a:spcPct val="115000"/>
                        </a:lnSpc>
                        <a:spcAft>
                          <a:spcPts val="600"/>
                        </a:spcAft>
                      </a:pPr>
                      <a:r>
                        <a:rPr lang="en-GB" sz="1800" b="1" dirty="0">
                          <a:effectLst/>
                        </a:rPr>
                        <a:t>Holidays at home (i.e. sleeping at home and doing day trips)</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b="1">
                          <a:effectLst/>
                        </a:rPr>
                        <a:t>Domestic holidays (i.e. holidays in a different part of your country)</a:t>
                      </a:r>
                      <a:endParaRPr lang="en-GB" sz="18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b="1" dirty="0">
                          <a:effectLst/>
                        </a:rPr>
                        <a:t>Holidays abroad (i.e. in a different country)</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03358921"/>
                  </a:ext>
                </a:extLst>
              </a:tr>
              <a:tr h="2899931">
                <a:tc>
                  <a:txBody>
                    <a:bodyPr/>
                    <a:lstStyle/>
                    <a:p>
                      <a:pPr>
                        <a:lnSpc>
                          <a:spcPct val="115000"/>
                        </a:lnSpc>
                        <a:spcAft>
                          <a:spcPts val="600"/>
                        </a:spcAft>
                      </a:pPr>
                      <a:r>
                        <a:rPr lang="en-GB" sz="1200" dirty="0">
                          <a:effectLst/>
                        </a:rPr>
                        <a:t> </a:t>
                      </a:r>
                      <a:endParaRPr lang="en-GB" sz="1100" dirty="0">
                        <a:effectLst/>
                      </a:endParaRPr>
                    </a:p>
                    <a:p>
                      <a:pPr>
                        <a:lnSpc>
                          <a:spcPct val="115000"/>
                        </a:lnSpc>
                        <a:spcAft>
                          <a:spcPts val="600"/>
                        </a:spcAft>
                      </a:pPr>
                      <a:r>
                        <a:rPr lang="en-GB" sz="1200" dirty="0">
                          <a:effectLst/>
                        </a:rPr>
                        <a:t> </a:t>
                      </a:r>
                      <a:endParaRPr lang="en-GB" sz="1100" dirty="0">
                        <a:effectLst/>
                      </a:endParaRPr>
                    </a:p>
                    <a:p>
                      <a:pPr>
                        <a:lnSpc>
                          <a:spcPct val="115000"/>
                        </a:lnSpc>
                        <a:spcAft>
                          <a:spcPts val="600"/>
                        </a:spcAft>
                      </a:pPr>
                      <a:r>
                        <a:rPr lang="en-GB" sz="1200" dirty="0">
                          <a:effectLst/>
                        </a:rPr>
                        <a:t> </a:t>
                      </a:r>
                      <a:endParaRPr lang="en-GB" sz="1100" dirty="0">
                        <a:effectLst/>
                      </a:endParaRPr>
                    </a:p>
                    <a:p>
                      <a:pPr>
                        <a:lnSpc>
                          <a:spcPct val="115000"/>
                        </a:lnSpc>
                        <a:spcAft>
                          <a:spcPts val="600"/>
                        </a:spcAft>
                      </a:pPr>
                      <a:r>
                        <a:rPr lang="en-GB" sz="1200" dirty="0">
                          <a:effectLst/>
                        </a:rPr>
                        <a:t> </a:t>
                      </a:r>
                      <a:endParaRPr lang="en-GB" sz="1100" dirty="0">
                        <a:effectLst/>
                      </a:endParaRPr>
                    </a:p>
                    <a:p>
                      <a:pPr>
                        <a:lnSpc>
                          <a:spcPct val="115000"/>
                        </a:lnSpc>
                        <a:spcAft>
                          <a:spcPts val="600"/>
                        </a:spcAft>
                      </a:pPr>
                      <a:r>
                        <a:rPr lang="en-GB" sz="1200" dirty="0">
                          <a:effectLst/>
                        </a:rPr>
                        <a:t> </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200" dirty="0">
                          <a:effectLst/>
                        </a:rPr>
                        <a:t> </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200" dirty="0">
                          <a:effectLst/>
                        </a:rPr>
                        <a:t> </a:t>
                      </a:r>
                      <a:endParaRPr lang="en-GB"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8414309"/>
                  </a:ext>
                </a:extLst>
              </a:tr>
            </a:tbl>
          </a:graphicData>
        </a:graphic>
      </p:graphicFrame>
    </p:spTree>
    <p:extLst>
      <p:ext uri="{BB962C8B-B14F-4D97-AF65-F5344CB8AC3E}">
        <p14:creationId xmlns:p14="http://schemas.microsoft.com/office/powerpoint/2010/main" val="3217340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Staycations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702372"/>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3A: Some British people were asked: </a:t>
            </a:r>
            <a:r>
              <a:rPr lang="en-GB" sz="1800" b="1" dirty="0">
                <a:solidFill>
                  <a:schemeClr val="accent1"/>
                </a:solidFill>
                <a:effectLst/>
                <a:ea typeface="Times New Roman" panose="02020603050405020304" pitchFamily="18" charset="0"/>
              </a:rPr>
              <a:t>Are you having a staycation this year? </a:t>
            </a:r>
            <a:r>
              <a:rPr lang="en-GB" sz="1800" b="1" dirty="0">
                <a:effectLst/>
                <a:ea typeface="Times New Roman" panose="02020603050405020304" pitchFamily="18" charset="0"/>
              </a:rPr>
              <a:t>Quickly scan the responses. Who is having a staycation this year?</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6" name="TextBox 5">
            <a:extLst>
              <a:ext uri="{FF2B5EF4-FFF2-40B4-BE49-F238E27FC236}">
                <a16:creationId xmlns:a16="http://schemas.microsoft.com/office/drawing/2014/main" id="{70E850AA-2CAB-2F76-547B-57492229EB86}"/>
              </a:ext>
            </a:extLst>
          </p:cNvPr>
          <p:cNvSpPr txBox="1"/>
          <p:nvPr/>
        </p:nvSpPr>
        <p:spPr>
          <a:xfrm>
            <a:off x="876000" y="1830777"/>
            <a:ext cx="9983997" cy="4121321"/>
          </a:xfrm>
          <a:prstGeom prst="rect">
            <a:avLst/>
          </a:prstGeom>
          <a:noFill/>
        </p:spPr>
        <p:txBody>
          <a:bodyPr wrap="square">
            <a:spAutoFit/>
          </a:bodyPr>
          <a:lstStyle/>
          <a:p>
            <a:pPr>
              <a:lnSpc>
                <a:spcPct val="115000"/>
              </a:lnSpc>
              <a:spcAft>
                <a:spcPts val="600"/>
              </a:spcAft>
            </a:pPr>
            <a:r>
              <a:rPr lang="en-GB" sz="1800" b="1" dirty="0">
                <a:effectLst/>
                <a:ea typeface="Times New Roman" panose="02020603050405020304" pitchFamily="18" charset="0"/>
              </a:rPr>
              <a:t>Matthew:</a:t>
            </a:r>
            <a:r>
              <a:rPr lang="en-GB" sz="1800" dirty="0">
                <a:effectLst/>
                <a:ea typeface="Times New Roman" panose="02020603050405020304" pitchFamily="18" charset="0"/>
              </a:rPr>
              <a:t> ‘Well, kind of. I usually have a big holiday abroad every year, but this year I can’t afford it as my mortgage has just gone up. My friend’s getting married in Wales next month though, so I’ll have a little break then. It’ll be great to catch up with my old mates.’ </a:t>
            </a:r>
          </a:p>
          <a:p>
            <a:pPr>
              <a:lnSpc>
                <a:spcPct val="115000"/>
              </a:lnSpc>
              <a:spcAft>
                <a:spcPts val="600"/>
              </a:spcAft>
            </a:pPr>
            <a:endParaRPr lang="en-GB" sz="1600" dirty="0">
              <a:effectLst/>
              <a:ea typeface="Times New Roman" panose="02020603050405020304" pitchFamily="18" charset="0"/>
            </a:endParaRPr>
          </a:p>
          <a:p>
            <a:pPr>
              <a:lnSpc>
                <a:spcPct val="115000"/>
              </a:lnSpc>
              <a:spcAft>
                <a:spcPts val="600"/>
              </a:spcAft>
            </a:pPr>
            <a:r>
              <a:rPr lang="en-GB" sz="1800" b="1" dirty="0">
                <a:effectLst/>
                <a:ea typeface="Times New Roman" panose="02020603050405020304" pitchFamily="18" charset="0"/>
              </a:rPr>
              <a:t>Amy</a:t>
            </a:r>
            <a:r>
              <a:rPr lang="en-GB" sz="1800" dirty="0">
                <a:effectLst/>
                <a:ea typeface="Times New Roman" panose="02020603050405020304" pitchFamily="18" charset="0"/>
              </a:rPr>
              <a:t>: ‘I’ve heard a lot about staycations but I’m going on holiday like I do every year. I always go to Spain for a week. You just can’t trust the British weather and I need at least a week of sunshine every year! I love the food out there too!’</a:t>
            </a:r>
          </a:p>
          <a:p>
            <a:pPr>
              <a:lnSpc>
                <a:spcPct val="115000"/>
              </a:lnSpc>
              <a:spcAft>
                <a:spcPts val="600"/>
              </a:spcAft>
            </a:pPr>
            <a:endParaRPr lang="en-GB" sz="1600" dirty="0">
              <a:effectLst/>
              <a:ea typeface="Times New Roman" panose="02020603050405020304" pitchFamily="18" charset="0"/>
            </a:endParaRPr>
          </a:p>
          <a:p>
            <a:pPr>
              <a:lnSpc>
                <a:spcPct val="115000"/>
              </a:lnSpc>
              <a:spcAft>
                <a:spcPts val="600"/>
              </a:spcAft>
            </a:pPr>
            <a:r>
              <a:rPr lang="en-GB" sz="1800" b="1" dirty="0">
                <a:effectLst/>
                <a:ea typeface="Times New Roman" panose="02020603050405020304" pitchFamily="18" charset="0"/>
              </a:rPr>
              <a:t>Aisha: </a:t>
            </a:r>
            <a:r>
              <a:rPr lang="en-GB" sz="1800" dirty="0">
                <a:effectLst/>
                <a:ea typeface="Times New Roman" panose="02020603050405020304" pitchFamily="18" charset="0"/>
              </a:rPr>
              <a:t>‘My mum’s been quite ill this year, and I’ve been helping her a lot. She’s a lot better now but I’d still rather stay local just in case. To be honest, the kids won’t care. They’ll be happy playing in the garden and going to the park. And I have to admit, it’ll be a lot less stressful than travelling with the little ones!’</a:t>
            </a:r>
            <a:endParaRPr lang="en-GB" sz="1600" dirty="0">
              <a:effectLst/>
              <a:ea typeface="Times New Roman" panose="02020603050405020304" pitchFamily="18" charset="0"/>
            </a:endParaRPr>
          </a:p>
        </p:txBody>
      </p:sp>
    </p:spTree>
    <p:extLst>
      <p:ext uri="{BB962C8B-B14F-4D97-AF65-F5344CB8AC3E}">
        <p14:creationId xmlns:p14="http://schemas.microsoft.com/office/powerpoint/2010/main" val="2360741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Staycations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702372"/>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3A: Some British people were asked: </a:t>
            </a:r>
            <a:r>
              <a:rPr lang="en-GB" sz="1800" b="1" dirty="0">
                <a:solidFill>
                  <a:schemeClr val="accent1"/>
                </a:solidFill>
                <a:effectLst/>
                <a:ea typeface="Times New Roman" panose="02020603050405020304" pitchFamily="18" charset="0"/>
              </a:rPr>
              <a:t>Are you having a staycation this year? </a:t>
            </a:r>
            <a:r>
              <a:rPr lang="en-GB" sz="1800" b="1" dirty="0">
                <a:effectLst/>
                <a:ea typeface="Times New Roman" panose="02020603050405020304" pitchFamily="18" charset="0"/>
              </a:rPr>
              <a:t>Quickly scan the responses. Who is having a staycation this year?</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
        <p:nvSpPr>
          <p:cNvPr id="6" name="TextBox 5">
            <a:extLst>
              <a:ext uri="{FF2B5EF4-FFF2-40B4-BE49-F238E27FC236}">
                <a16:creationId xmlns:a16="http://schemas.microsoft.com/office/drawing/2014/main" id="{70E850AA-2CAB-2F76-547B-57492229EB86}"/>
              </a:ext>
            </a:extLst>
          </p:cNvPr>
          <p:cNvSpPr txBox="1"/>
          <p:nvPr/>
        </p:nvSpPr>
        <p:spPr>
          <a:xfrm>
            <a:off x="726823" y="1841820"/>
            <a:ext cx="10439999" cy="4192110"/>
          </a:xfrm>
          <a:prstGeom prst="rect">
            <a:avLst/>
          </a:prstGeom>
          <a:noFill/>
        </p:spPr>
        <p:txBody>
          <a:bodyPr wrap="square">
            <a:spAutoFit/>
          </a:bodyPr>
          <a:lstStyle/>
          <a:p>
            <a:pPr>
              <a:lnSpc>
                <a:spcPct val="115000"/>
              </a:lnSpc>
              <a:spcAft>
                <a:spcPts val="600"/>
              </a:spcAft>
            </a:pPr>
            <a:r>
              <a:rPr lang="en-GB" sz="1800" b="1" dirty="0">
                <a:effectLst/>
                <a:ea typeface="Times New Roman" panose="02020603050405020304" pitchFamily="18" charset="0"/>
              </a:rPr>
              <a:t>Jasmine</a:t>
            </a:r>
            <a:r>
              <a:rPr lang="en-GB" sz="1800" dirty="0">
                <a:effectLst/>
                <a:ea typeface="Times New Roman" panose="02020603050405020304" pitchFamily="18" charset="0"/>
              </a:rPr>
              <a:t>: ‘I usually go abroad but I’m staying in the UK this year. I’ve decided not to fly so much because I want to help the environment. It’s crazy that everyone is flying around the world when there are beautiful places to visit here in our own country. I’m going to Cornwall for a fortnight.’</a:t>
            </a:r>
          </a:p>
          <a:p>
            <a:pPr>
              <a:lnSpc>
                <a:spcPct val="115000"/>
              </a:lnSpc>
              <a:spcAft>
                <a:spcPts val="600"/>
              </a:spcAft>
            </a:pPr>
            <a:r>
              <a:rPr lang="en-GB" sz="1800" dirty="0">
                <a:effectLst/>
                <a:ea typeface="Times New Roman" panose="02020603050405020304" pitchFamily="18" charset="0"/>
              </a:rPr>
              <a:t> </a:t>
            </a:r>
          </a:p>
          <a:p>
            <a:pPr>
              <a:lnSpc>
                <a:spcPct val="115000"/>
              </a:lnSpc>
              <a:spcAft>
                <a:spcPts val="600"/>
              </a:spcAft>
            </a:pPr>
            <a:r>
              <a:rPr lang="en-GB" sz="1800" b="1" dirty="0">
                <a:effectLst/>
                <a:ea typeface="Times New Roman" panose="02020603050405020304" pitchFamily="18" charset="0"/>
              </a:rPr>
              <a:t>Iain</a:t>
            </a:r>
            <a:r>
              <a:rPr lang="en-GB" sz="1800" dirty="0">
                <a:effectLst/>
                <a:ea typeface="Times New Roman" panose="02020603050405020304" pitchFamily="18" charset="0"/>
              </a:rPr>
              <a:t>: ‘Am I going on a staycation?! What a lot of rubbish! People are still going abroad. In fact, it’s cheaper to get a flight and leave Britain than to stay here for your holidays. Everything here is so expensive, especially in London where I live. I’m going to get a cheap flight somewhere and have some fun!’</a:t>
            </a:r>
          </a:p>
          <a:p>
            <a:pPr>
              <a:lnSpc>
                <a:spcPct val="115000"/>
              </a:lnSpc>
              <a:spcAft>
                <a:spcPts val="600"/>
              </a:spcAft>
            </a:pPr>
            <a:r>
              <a:rPr lang="en-GB" sz="1800" dirty="0">
                <a:effectLst/>
                <a:ea typeface="Times New Roman" panose="02020603050405020304" pitchFamily="18" charset="0"/>
              </a:rPr>
              <a:t> </a:t>
            </a:r>
          </a:p>
          <a:p>
            <a:pPr>
              <a:lnSpc>
                <a:spcPct val="115000"/>
              </a:lnSpc>
              <a:spcAft>
                <a:spcPts val="600"/>
              </a:spcAft>
            </a:pPr>
            <a:r>
              <a:rPr lang="en-GB" sz="1800" b="1" dirty="0">
                <a:effectLst/>
                <a:ea typeface="Times New Roman" panose="02020603050405020304" pitchFamily="18" charset="0"/>
              </a:rPr>
              <a:t>Ryan</a:t>
            </a:r>
            <a:r>
              <a:rPr lang="en-GB" sz="1800" dirty="0">
                <a:effectLst/>
                <a:ea typeface="Times New Roman" panose="02020603050405020304" pitchFamily="18" charset="0"/>
              </a:rPr>
              <a:t>: ‘Yeah, we’re staying at home this year. We’ve just moved house, so I want to spend my holiday getting organised, painting, decorating etc. We’ve also got the dogs to think about. We’ll probably do some day trips – I’ve just heard about a castle nearby that I’d love to visit.’</a:t>
            </a:r>
          </a:p>
        </p:txBody>
      </p:sp>
    </p:spTree>
    <p:extLst>
      <p:ext uri="{BB962C8B-B14F-4D97-AF65-F5344CB8AC3E}">
        <p14:creationId xmlns:p14="http://schemas.microsoft.com/office/powerpoint/2010/main" val="12035330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Staycations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80297"/>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3B: Read the responses again and complete the table. </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2" name="Table 1">
            <a:extLst>
              <a:ext uri="{FF2B5EF4-FFF2-40B4-BE49-F238E27FC236}">
                <a16:creationId xmlns:a16="http://schemas.microsoft.com/office/drawing/2014/main" id="{64395B71-DDB6-1EEF-7532-03095055F187}"/>
              </a:ext>
            </a:extLst>
          </p:cNvPr>
          <p:cNvGraphicFramePr>
            <a:graphicFrameLocks noGrp="1"/>
          </p:cNvGraphicFramePr>
          <p:nvPr>
            <p:extLst>
              <p:ext uri="{D42A27DB-BD31-4B8C-83A1-F6EECF244321}">
                <p14:modId xmlns:p14="http://schemas.microsoft.com/office/powerpoint/2010/main" val="3265846162"/>
              </p:ext>
            </p:extLst>
          </p:nvPr>
        </p:nvGraphicFramePr>
        <p:xfrm>
          <a:off x="1103999" y="1592356"/>
          <a:ext cx="9844737" cy="3148089"/>
        </p:xfrm>
        <a:graphic>
          <a:graphicData uri="http://schemas.openxmlformats.org/drawingml/2006/table">
            <a:tbl>
              <a:tblPr firstRow="1" firstCol="1" bandRow="1">
                <a:tableStyleId>{5940675A-B579-460E-94D1-54222C63F5DA}</a:tableStyleId>
              </a:tblPr>
              <a:tblGrid>
                <a:gridCol w="1604215">
                  <a:extLst>
                    <a:ext uri="{9D8B030D-6E8A-4147-A177-3AD203B41FA5}">
                      <a16:colId xmlns:a16="http://schemas.microsoft.com/office/drawing/2014/main" val="2970442216"/>
                    </a:ext>
                  </a:extLst>
                </a:gridCol>
                <a:gridCol w="3220728">
                  <a:extLst>
                    <a:ext uri="{9D8B030D-6E8A-4147-A177-3AD203B41FA5}">
                      <a16:colId xmlns:a16="http://schemas.microsoft.com/office/drawing/2014/main" val="1428331435"/>
                    </a:ext>
                  </a:extLst>
                </a:gridCol>
                <a:gridCol w="5019794">
                  <a:extLst>
                    <a:ext uri="{9D8B030D-6E8A-4147-A177-3AD203B41FA5}">
                      <a16:colId xmlns:a16="http://schemas.microsoft.com/office/drawing/2014/main" val="3287487469"/>
                    </a:ext>
                  </a:extLst>
                </a:gridCol>
              </a:tblGrid>
              <a:tr h="449727">
                <a:tc>
                  <a:txBody>
                    <a:bodyPr/>
                    <a:lstStyle/>
                    <a:p>
                      <a:pPr>
                        <a:lnSpc>
                          <a:spcPct val="115000"/>
                        </a:lnSpc>
                        <a:spcAft>
                          <a:spcPts val="600"/>
                        </a:spcAft>
                      </a:pPr>
                      <a:r>
                        <a:rPr lang="en-GB" sz="1800" b="1">
                          <a:effectLst/>
                        </a:rPr>
                        <a:t>Name</a:t>
                      </a:r>
                      <a:endParaRPr lang="en-GB" sz="18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b="1">
                          <a:effectLst/>
                        </a:rPr>
                        <a:t>What kind of holiday?</a:t>
                      </a:r>
                      <a:endParaRPr lang="en-GB" sz="18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b="1" dirty="0">
                          <a:effectLst/>
                        </a:rPr>
                        <a:t>Why</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58250160"/>
                  </a:ext>
                </a:extLst>
              </a:tr>
              <a:tr h="449727">
                <a:tc>
                  <a:txBody>
                    <a:bodyPr/>
                    <a:lstStyle/>
                    <a:p>
                      <a:pPr>
                        <a:lnSpc>
                          <a:spcPct val="115000"/>
                        </a:lnSpc>
                        <a:spcAft>
                          <a:spcPts val="600"/>
                        </a:spcAft>
                      </a:pPr>
                      <a:r>
                        <a:rPr lang="en-GB" sz="1800" dirty="0">
                          <a:effectLst/>
                        </a:rPr>
                        <a:t> Matthew</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94952539"/>
                  </a:ext>
                </a:extLst>
              </a:tr>
              <a:tr h="449727">
                <a:tc>
                  <a:txBody>
                    <a:bodyPr/>
                    <a:lstStyle/>
                    <a:p>
                      <a:pPr>
                        <a:lnSpc>
                          <a:spcPct val="115000"/>
                        </a:lnSpc>
                        <a:spcAft>
                          <a:spcPts val="600"/>
                        </a:spcAft>
                      </a:pPr>
                      <a:r>
                        <a:rPr lang="en-GB" sz="1800" dirty="0">
                          <a:effectLst/>
                        </a:rPr>
                        <a:t> Amy</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dirty="0">
                          <a:effectLst/>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92240315"/>
                  </a:ext>
                </a:extLst>
              </a:tr>
              <a:tr h="449727">
                <a:tc>
                  <a:txBody>
                    <a:bodyPr/>
                    <a:lstStyle/>
                    <a:p>
                      <a:pPr>
                        <a:lnSpc>
                          <a:spcPct val="115000"/>
                        </a:lnSpc>
                        <a:spcAft>
                          <a:spcPts val="600"/>
                        </a:spcAft>
                      </a:pPr>
                      <a:r>
                        <a:rPr lang="en-GB" sz="1800" dirty="0">
                          <a:effectLst/>
                        </a:rPr>
                        <a:t> Aisha</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99271828"/>
                  </a:ext>
                </a:extLst>
              </a:tr>
              <a:tr h="449727">
                <a:tc>
                  <a:txBody>
                    <a:bodyPr/>
                    <a:lstStyle/>
                    <a:p>
                      <a:pPr>
                        <a:lnSpc>
                          <a:spcPct val="115000"/>
                        </a:lnSpc>
                        <a:spcAft>
                          <a:spcPts val="600"/>
                        </a:spcAft>
                      </a:pPr>
                      <a:r>
                        <a:rPr lang="en-GB" sz="1800" dirty="0">
                          <a:effectLst/>
                        </a:rPr>
                        <a:t> Jasmine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42030620"/>
                  </a:ext>
                </a:extLst>
              </a:tr>
              <a:tr h="449727">
                <a:tc>
                  <a:txBody>
                    <a:bodyPr/>
                    <a:lstStyle/>
                    <a:p>
                      <a:pPr>
                        <a:lnSpc>
                          <a:spcPct val="115000"/>
                        </a:lnSpc>
                        <a:spcAft>
                          <a:spcPts val="600"/>
                        </a:spcAft>
                      </a:pPr>
                      <a:r>
                        <a:rPr lang="en-GB" sz="1800" dirty="0">
                          <a:effectLst/>
                        </a:rPr>
                        <a:t> Iain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85083735"/>
                  </a:ext>
                </a:extLst>
              </a:tr>
              <a:tr h="449727">
                <a:tc>
                  <a:txBody>
                    <a:bodyPr/>
                    <a:lstStyle/>
                    <a:p>
                      <a:pPr>
                        <a:lnSpc>
                          <a:spcPct val="115000"/>
                        </a:lnSpc>
                        <a:spcAft>
                          <a:spcPts val="600"/>
                        </a:spcAft>
                      </a:pPr>
                      <a:r>
                        <a:rPr lang="en-GB" sz="1800" dirty="0">
                          <a:effectLst/>
                        </a:rPr>
                        <a:t> Ryan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a:effectLst/>
                        </a:rPr>
                        <a:t> </a:t>
                      </a:r>
                      <a:endParaRPr lang="en-GB" sz="18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dirty="0">
                          <a:effectLst/>
                        </a:rPr>
                        <a:t> </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01327978"/>
                  </a:ext>
                </a:extLst>
              </a:tr>
            </a:tbl>
          </a:graphicData>
        </a:graphic>
      </p:graphicFrame>
    </p:spTree>
    <p:extLst>
      <p:ext uri="{BB962C8B-B14F-4D97-AF65-F5344CB8AC3E}">
        <p14:creationId xmlns:p14="http://schemas.microsoft.com/office/powerpoint/2010/main" val="163337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Staycations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80297"/>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3B: Answers. </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graphicFrame>
        <p:nvGraphicFramePr>
          <p:cNvPr id="2" name="Table 1">
            <a:extLst>
              <a:ext uri="{FF2B5EF4-FFF2-40B4-BE49-F238E27FC236}">
                <a16:creationId xmlns:a16="http://schemas.microsoft.com/office/drawing/2014/main" id="{64395B71-DDB6-1EEF-7532-03095055F187}"/>
              </a:ext>
            </a:extLst>
          </p:cNvPr>
          <p:cNvGraphicFramePr>
            <a:graphicFrameLocks noGrp="1"/>
          </p:cNvGraphicFramePr>
          <p:nvPr>
            <p:extLst>
              <p:ext uri="{D42A27DB-BD31-4B8C-83A1-F6EECF244321}">
                <p14:modId xmlns:p14="http://schemas.microsoft.com/office/powerpoint/2010/main" val="4205741009"/>
              </p:ext>
            </p:extLst>
          </p:nvPr>
        </p:nvGraphicFramePr>
        <p:xfrm>
          <a:off x="1103999" y="1592356"/>
          <a:ext cx="9844737" cy="3916974"/>
        </p:xfrm>
        <a:graphic>
          <a:graphicData uri="http://schemas.openxmlformats.org/drawingml/2006/table">
            <a:tbl>
              <a:tblPr firstRow="1" firstCol="1" bandRow="1">
                <a:tableStyleId>{5940675A-B579-460E-94D1-54222C63F5DA}</a:tableStyleId>
              </a:tblPr>
              <a:tblGrid>
                <a:gridCol w="1604215">
                  <a:extLst>
                    <a:ext uri="{9D8B030D-6E8A-4147-A177-3AD203B41FA5}">
                      <a16:colId xmlns:a16="http://schemas.microsoft.com/office/drawing/2014/main" val="2970442216"/>
                    </a:ext>
                  </a:extLst>
                </a:gridCol>
                <a:gridCol w="2730060">
                  <a:extLst>
                    <a:ext uri="{9D8B030D-6E8A-4147-A177-3AD203B41FA5}">
                      <a16:colId xmlns:a16="http://schemas.microsoft.com/office/drawing/2014/main" val="1428331435"/>
                    </a:ext>
                  </a:extLst>
                </a:gridCol>
                <a:gridCol w="5510462">
                  <a:extLst>
                    <a:ext uri="{9D8B030D-6E8A-4147-A177-3AD203B41FA5}">
                      <a16:colId xmlns:a16="http://schemas.microsoft.com/office/drawing/2014/main" val="3287487469"/>
                    </a:ext>
                  </a:extLst>
                </a:gridCol>
              </a:tblGrid>
              <a:tr h="449727">
                <a:tc>
                  <a:txBody>
                    <a:bodyPr/>
                    <a:lstStyle/>
                    <a:p>
                      <a:pPr>
                        <a:lnSpc>
                          <a:spcPct val="115000"/>
                        </a:lnSpc>
                        <a:spcAft>
                          <a:spcPts val="600"/>
                        </a:spcAft>
                      </a:pPr>
                      <a:r>
                        <a:rPr lang="en-GB" sz="1800" b="1">
                          <a:effectLst/>
                        </a:rPr>
                        <a:t>Name</a:t>
                      </a:r>
                      <a:endParaRPr lang="en-GB" sz="18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b="1">
                          <a:effectLst/>
                        </a:rPr>
                        <a:t>What kind of holiday?</a:t>
                      </a:r>
                      <a:endParaRPr lang="en-GB" sz="18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b="1" dirty="0">
                          <a:effectLst/>
                        </a:rPr>
                        <a:t>Why</a:t>
                      </a:r>
                      <a:endParaRPr lang="en-GB" sz="18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58250160"/>
                  </a:ext>
                </a:extLst>
              </a:tr>
              <a:tr h="449727">
                <a:tc>
                  <a:txBody>
                    <a:bodyPr/>
                    <a:lstStyle/>
                    <a:p>
                      <a:pPr>
                        <a:lnSpc>
                          <a:spcPct val="115000"/>
                        </a:lnSpc>
                        <a:spcAft>
                          <a:spcPts val="600"/>
                        </a:spcAft>
                      </a:pPr>
                      <a:r>
                        <a:rPr lang="en-GB" sz="1800" dirty="0">
                          <a:effectLst/>
                        </a:rPr>
                        <a:t> Matthew</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dirty="0">
                          <a:effectLst/>
                        </a:rPr>
                        <a:t> domestic (Wales)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dirty="0">
                          <a:effectLst/>
                        </a:rPr>
                        <a:t> </a:t>
                      </a:r>
                      <a:r>
                        <a:rPr lang="en-GB" sz="1800" i="1" kern="1200" dirty="0">
                          <a:solidFill>
                            <a:schemeClr val="tx1"/>
                          </a:solidFill>
                          <a:effectLst/>
                          <a:latin typeface="+mn-lt"/>
                          <a:ea typeface="+mn-ea"/>
                          <a:cs typeface="+mn-cs"/>
                        </a:rPr>
                        <a:t>can’t afford to go abroad / going to a friend’s wedding</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594952539"/>
                  </a:ext>
                </a:extLst>
              </a:tr>
              <a:tr h="449727">
                <a:tc>
                  <a:txBody>
                    <a:bodyPr/>
                    <a:lstStyle/>
                    <a:p>
                      <a:pPr>
                        <a:lnSpc>
                          <a:spcPct val="115000"/>
                        </a:lnSpc>
                        <a:spcAft>
                          <a:spcPts val="600"/>
                        </a:spcAft>
                      </a:pPr>
                      <a:r>
                        <a:rPr lang="en-GB" sz="1800" dirty="0">
                          <a:effectLst/>
                        </a:rPr>
                        <a:t> Amy</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dirty="0">
                          <a:effectLst/>
                        </a:rPr>
                        <a:t> abroad (Spain)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dirty="0">
                          <a:effectLst/>
                        </a:rPr>
                        <a:t> </a:t>
                      </a:r>
                      <a:r>
                        <a:rPr lang="en-GB" sz="1800" i="1" kern="1200" dirty="0">
                          <a:solidFill>
                            <a:schemeClr val="tx1"/>
                          </a:solidFill>
                          <a:effectLst/>
                          <a:latin typeface="+mn-lt"/>
                          <a:ea typeface="+mn-ea"/>
                          <a:cs typeface="+mn-cs"/>
                        </a:rPr>
                        <a:t>better weather / loves the food</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92240315"/>
                  </a:ext>
                </a:extLst>
              </a:tr>
              <a:tr h="449727">
                <a:tc>
                  <a:txBody>
                    <a:bodyPr/>
                    <a:lstStyle/>
                    <a:p>
                      <a:pPr>
                        <a:lnSpc>
                          <a:spcPct val="115000"/>
                        </a:lnSpc>
                        <a:spcAft>
                          <a:spcPts val="600"/>
                        </a:spcAft>
                      </a:pPr>
                      <a:r>
                        <a:rPr lang="en-GB" sz="1800" dirty="0">
                          <a:effectLst/>
                        </a:rPr>
                        <a:t> Aisha</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dirty="0">
                          <a:effectLst/>
                        </a:rPr>
                        <a:t> at home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dirty="0">
                          <a:effectLst/>
                        </a:rPr>
                        <a:t> </a:t>
                      </a:r>
                      <a:r>
                        <a:rPr lang="en-GB" sz="1800" i="1" kern="1200" dirty="0">
                          <a:solidFill>
                            <a:schemeClr val="tx1"/>
                          </a:solidFill>
                          <a:effectLst/>
                          <a:latin typeface="+mn-lt"/>
                          <a:ea typeface="+mn-ea"/>
                          <a:cs typeface="+mn-cs"/>
                        </a:rPr>
                        <a:t>wants to be near mum as has been ill / kids don’t care / less stressful</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99271828"/>
                  </a:ext>
                </a:extLst>
              </a:tr>
              <a:tr h="449727">
                <a:tc>
                  <a:txBody>
                    <a:bodyPr/>
                    <a:lstStyle/>
                    <a:p>
                      <a:pPr>
                        <a:lnSpc>
                          <a:spcPct val="115000"/>
                        </a:lnSpc>
                        <a:spcAft>
                          <a:spcPts val="600"/>
                        </a:spcAft>
                      </a:pPr>
                      <a:r>
                        <a:rPr lang="en-GB" sz="1800" dirty="0">
                          <a:effectLst/>
                        </a:rPr>
                        <a:t> Jasmine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dirty="0">
                          <a:effectLst/>
                        </a:rPr>
                        <a:t> domestic (Cornwall)</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dirty="0">
                          <a:effectLst/>
                        </a:rPr>
                        <a:t> </a:t>
                      </a:r>
                      <a:r>
                        <a:rPr lang="en-GB" sz="1800" i="1" kern="1200" dirty="0">
                          <a:solidFill>
                            <a:schemeClr val="tx1"/>
                          </a:solidFill>
                          <a:effectLst/>
                          <a:latin typeface="+mn-lt"/>
                          <a:ea typeface="+mn-ea"/>
                          <a:cs typeface="+mn-cs"/>
                        </a:rPr>
                        <a:t>better for the environment / wants to explore more of UK</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42030620"/>
                  </a:ext>
                </a:extLst>
              </a:tr>
              <a:tr h="449727">
                <a:tc>
                  <a:txBody>
                    <a:bodyPr/>
                    <a:lstStyle/>
                    <a:p>
                      <a:pPr>
                        <a:lnSpc>
                          <a:spcPct val="115000"/>
                        </a:lnSpc>
                        <a:spcAft>
                          <a:spcPts val="600"/>
                        </a:spcAft>
                      </a:pPr>
                      <a:r>
                        <a:rPr lang="en-GB" sz="1800" dirty="0">
                          <a:effectLst/>
                        </a:rPr>
                        <a:t> Iain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dirty="0">
                          <a:effectLst/>
                        </a:rPr>
                        <a:t> abroad</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dirty="0">
                          <a:effectLst/>
                        </a:rPr>
                        <a:t> </a:t>
                      </a:r>
                      <a:r>
                        <a:rPr lang="en-GB" sz="1800" i="1" kern="1200" dirty="0">
                          <a:solidFill>
                            <a:schemeClr val="tx1"/>
                          </a:solidFill>
                          <a:effectLst/>
                          <a:latin typeface="+mn-lt"/>
                          <a:ea typeface="+mn-ea"/>
                          <a:cs typeface="+mn-cs"/>
                        </a:rPr>
                        <a:t>cheaper to go abroad / expensive in London / travelling is fun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85083735"/>
                  </a:ext>
                </a:extLst>
              </a:tr>
              <a:tr h="449727">
                <a:tc>
                  <a:txBody>
                    <a:bodyPr/>
                    <a:lstStyle/>
                    <a:p>
                      <a:pPr>
                        <a:lnSpc>
                          <a:spcPct val="115000"/>
                        </a:lnSpc>
                        <a:spcAft>
                          <a:spcPts val="600"/>
                        </a:spcAft>
                      </a:pPr>
                      <a:r>
                        <a:rPr lang="en-GB" sz="1800" dirty="0">
                          <a:effectLst/>
                        </a:rPr>
                        <a:t> Ryan</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dirty="0">
                          <a:effectLst/>
                        </a:rPr>
                        <a:t> at home</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nSpc>
                          <a:spcPct val="115000"/>
                        </a:lnSpc>
                        <a:spcAft>
                          <a:spcPts val="600"/>
                        </a:spcAft>
                      </a:pPr>
                      <a:r>
                        <a:rPr lang="en-GB" sz="1800" dirty="0">
                          <a:effectLst/>
                        </a:rPr>
                        <a:t> </a:t>
                      </a:r>
                      <a:r>
                        <a:rPr lang="en-GB" sz="1800" i="1" kern="1200" dirty="0">
                          <a:solidFill>
                            <a:schemeClr val="tx1"/>
                          </a:solidFill>
                          <a:effectLst/>
                          <a:latin typeface="+mn-lt"/>
                          <a:ea typeface="+mn-ea"/>
                          <a:cs typeface="+mn-cs"/>
                        </a:rPr>
                        <a:t>has things to do at home (just moved house) / has dogs / wants to explore local attractions</a:t>
                      </a:r>
                      <a:endParaRPr lang="en-GB" sz="18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401327978"/>
                  </a:ext>
                </a:extLst>
              </a:tr>
            </a:tbl>
          </a:graphicData>
        </a:graphic>
      </p:graphicFrame>
    </p:spTree>
    <p:extLst>
      <p:ext uri="{BB962C8B-B14F-4D97-AF65-F5344CB8AC3E}">
        <p14:creationId xmlns:p14="http://schemas.microsoft.com/office/powerpoint/2010/main" val="2954332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Staycations</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2150525"/>
          </a:xfrm>
          <a:prstGeom prst="rect">
            <a:avLst/>
          </a:prstGeom>
          <a:noFill/>
        </p:spPr>
        <p:txBody>
          <a:bodyPr wrap="square" rtlCol="0">
            <a:spAutoFit/>
          </a:bodyPr>
          <a:lstStyle/>
          <a:p>
            <a:pPr>
              <a:lnSpc>
                <a:spcPct val="115000"/>
              </a:lnSpc>
              <a:spcAft>
                <a:spcPts val="600"/>
              </a:spcAft>
            </a:pPr>
            <a:r>
              <a:rPr lang="en-GB" sz="1800" b="1" dirty="0">
                <a:effectLst/>
                <a:ea typeface="Times New Roman" panose="02020603050405020304" pitchFamily="18" charset="0"/>
              </a:rPr>
              <a:t>Task 3C: Discuss these questions.</a:t>
            </a:r>
          </a:p>
          <a:p>
            <a:pPr marL="342900" lvl="0" indent="-342900">
              <a:lnSpc>
                <a:spcPct val="150000"/>
              </a:lnSpc>
              <a:buFont typeface="Arial" panose="020B0604020202020204" pitchFamily="34" charset="0"/>
              <a:buChar char="•"/>
            </a:pPr>
            <a:r>
              <a:rPr lang="en-GB" sz="1800" dirty="0">
                <a:effectLst/>
                <a:ea typeface="Times New Roman" panose="02020603050405020304" pitchFamily="18" charset="0"/>
              </a:rPr>
              <a:t>Do you identify with any of the responses?</a:t>
            </a:r>
          </a:p>
          <a:p>
            <a:pPr marL="342900" lvl="0" indent="-342900">
              <a:lnSpc>
                <a:spcPct val="150000"/>
              </a:lnSpc>
              <a:buFont typeface="Arial" panose="020B0604020202020204" pitchFamily="34" charset="0"/>
              <a:buChar char="•"/>
            </a:pPr>
            <a:r>
              <a:rPr lang="en-GB" sz="1800" dirty="0">
                <a:effectLst/>
                <a:ea typeface="Times New Roman" panose="02020603050405020304" pitchFamily="18" charset="0"/>
              </a:rPr>
              <a:t>Are you surprised by any of the responses?</a:t>
            </a:r>
          </a:p>
          <a:p>
            <a:pPr marL="342900" lvl="0" indent="-342900">
              <a:lnSpc>
                <a:spcPct val="150000"/>
              </a:lnSpc>
              <a:spcAft>
                <a:spcPts val="1000"/>
              </a:spcAft>
              <a:buFont typeface="Arial" panose="020B0604020202020204" pitchFamily="34" charset="0"/>
              <a:buChar char="•"/>
            </a:pPr>
            <a:r>
              <a:rPr lang="en-GB" sz="1800" dirty="0">
                <a:effectLst/>
                <a:ea typeface="Times New Roman" panose="02020603050405020304" pitchFamily="18" charset="0"/>
              </a:rPr>
              <a:t>Do you think people might respond in similar ways in your country?</a:t>
            </a:r>
          </a:p>
          <a:p>
            <a:pPr>
              <a:lnSpc>
                <a:spcPct val="115000"/>
              </a:lnSpc>
              <a:spcAft>
                <a:spcPts val="600"/>
              </a:spcAft>
            </a:pPr>
            <a:r>
              <a:rPr lang="en-GB" sz="1800" b="1" dirty="0">
                <a:effectLst/>
                <a:ea typeface="Times New Roman" panose="02020603050405020304" pitchFamily="18" charset="0"/>
              </a:rPr>
              <a:t> </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232155980"/>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3721</TotalTime>
  <Words>1059</Words>
  <Application>Microsoft Office PowerPoint</Application>
  <PresentationFormat>Widescreen</PresentationFormat>
  <Paragraphs>140</Paragraphs>
  <Slides>10</Slides>
  <Notes>10</Notes>
  <HiddenSlides>0</HiddenSlides>
  <MMClips>0</MMClips>
  <ScaleCrop>false</ScaleCrop>
  <HeadingPairs>
    <vt:vector size="6" baseType="variant">
      <vt:variant>
        <vt:lpstr>Fonts Used</vt:lpstr>
      </vt:variant>
      <vt:variant>
        <vt:i4>6</vt:i4>
      </vt:variant>
      <vt:variant>
        <vt:lpstr>Theme</vt:lpstr>
      </vt:variant>
      <vt:variant>
        <vt:i4>7</vt:i4>
      </vt:variant>
      <vt:variant>
        <vt:lpstr>Slide Titles</vt:lpstr>
      </vt:variant>
      <vt:variant>
        <vt:i4>10</vt:i4>
      </vt:variant>
    </vt:vector>
  </HeadingPairs>
  <TitlesOfParts>
    <vt:vector size="23" baseType="lpstr">
      <vt:lpstr>Times New Roman</vt:lpstr>
      <vt:lpstr>Arial</vt:lpstr>
      <vt:lpstr>Calibri</vt:lpstr>
      <vt:lpstr>British Council Sans Headline</vt:lpstr>
      <vt:lpstr>Calibri Light</vt:lpstr>
      <vt:lpstr>British Council Sans</vt:lpstr>
      <vt:lpstr>Cover - indigo</vt:lpstr>
      <vt:lpstr>Section - indigo</vt:lpstr>
      <vt:lpstr>Cover - white</vt:lpstr>
      <vt:lpstr>Section - white</vt:lpstr>
      <vt:lpstr>British Council</vt:lpstr>
      <vt:lpstr>Custom Design</vt:lpstr>
      <vt:lpstr>British Council blank</vt:lpstr>
      <vt:lpstr>Staycations</vt:lpstr>
      <vt:lpstr>Staycations</vt:lpstr>
      <vt:lpstr>Staycations</vt:lpstr>
      <vt:lpstr>Staycations</vt:lpstr>
      <vt:lpstr>Staycations</vt:lpstr>
      <vt:lpstr>Staycations</vt:lpstr>
      <vt:lpstr>Staycations</vt:lpstr>
      <vt:lpstr>Staycations</vt:lpstr>
      <vt:lpstr>Staycations</vt:lpstr>
      <vt:lpstr>Staycations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of time (lower level)</dc:title>
  <dc:creator>McLellan, Catherine (Spain)</dc:creator>
  <cp:lastModifiedBy>Kim Ashmore</cp:lastModifiedBy>
  <cp:revision>200</cp:revision>
  <dcterms:created xsi:type="dcterms:W3CDTF">2020-03-31T10:47:13Z</dcterms:created>
  <dcterms:modified xsi:type="dcterms:W3CDTF">2024-08-15T11:52:41Z</dcterms:modified>
</cp:coreProperties>
</file>