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9"/>
  </p:notesMasterIdLst>
  <p:handoutMasterIdLst>
    <p:handoutMasterId r:id="rId20"/>
  </p:handoutMasterIdLst>
  <p:sldIdLst>
    <p:sldId id="281" r:id="rId8"/>
    <p:sldId id="297" r:id="rId9"/>
    <p:sldId id="298" r:id="rId10"/>
    <p:sldId id="299" r:id="rId11"/>
    <p:sldId id="301" r:id="rId12"/>
    <p:sldId id="300" r:id="rId13"/>
    <p:sldId id="302" r:id="rId14"/>
    <p:sldId id="303" r:id="rId15"/>
    <p:sldId id="304" r:id="rId16"/>
    <p:sldId id="305" r:id="rId17"/>
    <p:sldId id="291" r:id="rId18"/>
  </p:sldIdLst>
  <p:sldSz cx="12192000" cy="6858000"/>
  <p:notesSz cx="6858000" cy="9144000"/>
  <p:embeddedFontLst>
    <p:embeddedFont>
      <p:font typeface="British Council Sans" panose="020B0604020202020204" charset="0"/>
      <p:regular r:id="rId21"/>
      <p:bold r:id="rId22"/>
      <p:italic r:id="rId23"/>
      <p:boldItalic r:id="rId24"/>
    </p:embeddedFont>
    <p:embeddedFont>
      <p:font typeface="British Council Sans Headline" panose="020B0604020202020204"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font" Target="fonts/font1.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3.xml"/><Relationship Id="rId19" Type="http://schemas.openxmlformats.org/officeDocument/2006/relationships/notesMaster" Target="notesMasters/notesMaster1.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14/08/2024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14/08/2024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478972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954251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154196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4030211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454068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892475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2757194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4259888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08/14/2024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Shopping nation</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870145"/>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5: Design your ideal shop. </a:t>
            </a:r>
          </a:p>
          <a:p>
            <a:pPr marL="342900" lvl="0" indent="-342900">
              <a:lnSpc>
                <a:spcPct val="115000"/>
              </a:lnSpc>
              <a:buFont typeface="+mj-lt"/>
              <a:buAutoNum type="arabicPeriod"/>
            </a:pPr>
            <a:r>
              <a:rPr lang="en-GB" sz="1800" dirty="0">
                <a:effectLst/>
                <a:ea typeface="Times New Roman" panose="02020603050405020304" pitchFamily="18" charset="0"/>
              </a:rPr>
              <a:t>What is the name? </a:t>
            </a:r>
          </a:p>
          <a:p>
            <a:pPr marL="342900" lvl="0" indent="-342900">
              <a:lnSpc>
                <a:spcPct val="115000"/>
              </a:lnSpc>
              <a:buFont typeface="+mj-lt"/>
              <a:buAutoNum type="arabicPeriod"/>
            </a:pPr>
            <a:r>
              <a:rPr lang="en-GB" sz="1800" dirty="0">
                <a:effectLst/>
                <a:ea typeface="Times New Roman" panose="02020603050405020304" pitchFamily="18" charset="0"/>
              </a:rPr>
              <a:t>What does it sell?</a:t>
            </a:r>
          </a:p>
          <a:p>
            <a:pPr marL="342900" lvl="0" indent="-342900">
              <a:lnSpc>
                <a:spcPct val="115000"/>
              </a:lnSpc>
              <a:buFont typeface="+mj-lt"/>
              <a:buAutoNum type="arabicPeriod"/>
            </a:pPr>
            <a:r>
              <a:rPr lang="en-GB" sz="1800" dirty="0">
                <a:effectLst/>
                <a:ea typeface="Times New Roman" panose="02020603050405020304" pitchFamily="18" charset="0"/>
              </a:rPr>
              <a:t>Where is it?</a:t>
            </a:r>
          </a:p>
          <a:p>
            <a:pPr marL="342900" lvl="0" indent="-342900">
              <a:lnSpc>
                <a:spcPct val="115000"/>
              </a:lnSpc>
              <a:buFont typeface="+mj-lt"/>
              <a:buAutoNum type="arabicPeriod"/>
            </a:pPr>
            <a:r>
              <a:rPr lang="en-GB" sz="1800" dirty="0">
                <a:effectLst/>
                <a:ea typeface="Times New Roman" panose="02020603050405020304" pitchFamily="18" charset="0"/>
              </a:rPr>
              <a:t>How </a:t>
            </a:r>
            <a:r>
              <a:rPr lang="en-GB" dirty="0">
                <a:ea typeface="Times New Roman" panose="02020603050405020304" pitchFamily="18" charset="0"/>
              </a:rPr>
              <a:t>will you attract customers to the shop?</a:t>
            </a:r>
          </a:p>
          <a:p>
            <a:pPr marL="342900" lvl="0" indent="-342900">
              <a:lnSpc>
                <a:spcPct val="115000"/>
              </a:lnSpc>
              <a:buFont typeface="+mj-lt"/>
              <a:buAutoNum type="arabicPeriod"/>
            </a:pPr>
            <a:r>
              <a:rPr lang="en-GB" sz="1800" dirty="0">
                <a:effectLst/>
                <a:ea typeface="Times New Roman" panose="02020603050405020304" pitchFamily="18" charset="0"/>
              </a:rPr>
              <a:t>How will you keep customers</a:t>
            </a:r>
            <a:r>
              <a:rPr lang="en-GB" dirty="0">
                <a:ea typeface="Times New Roman" panose="02020603050405020304" pitchFamily="18" charset="0"/>
              </a:rPr>
              <a:t>?</a:t>
            </a:r>
            <a:endParaRPr lang="en-GB" sz="1800" dirty="0">
              <a:effectLst/>
              <a:ea typeface="Times New Roman" panose="02020603050405020304" pitchFamily="18" charset="0"/>
            </a:endParaRPr>
          </a:p>
          <a:p>
            <a:pPr>
              <a:lnSpc>
                <a:spcPct val="115000"/>
              </a:lnSpc>
              <a:spcAft>
                <a:spcPts val="10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Get ready to present your shop.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90705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Shopping nation</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97865"/>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Think of your local shopping area (e.g. a street or town centre). Write the names of six different types of shop and three things you can buy in each one.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8594AD41-A82A-D9FD-0E72-77663869FEF9}"/>
              </a:ext>
            </a:extLst>
          </p:cNvPr>
          <p:cNvGraphicFramePr>
            <a:graphicFrameLocks noGrp="1"/>
          </p:cNvGraphicFramePr>
          <p:nvPr>
            <p:extLst>
              <p:ext uri="{D42A27DB-BD31-4B8C-83A1-F6EECF244321}">
                <p14:modId xmlns:p14="http://schemas.microsoft.com/office/powerpoint/2010/main" val="1499595472"/>
              </p:ext>
            </p:extLst>
          </p:nvPr>
        </p:nvGraphicFramePr>
        <p:xfrm>
          <a:off x="1215189" y="1988596"/>
          <a:ext cx="9872809" cy="3795363"/>
        </p:xfrm>
        <a:graphic>
          <a:graphicData uri="http://schemas.openxmlformats.org/drawingml/2006/table">
            <a:tbl>
              <a:tblPr firstRow="1" firstCol="1" bandRow="1">
                <a:tableStyleId>{5940675A-B579-460E-94D1-54222C63F5DA}</a:tableStyleId>
              </a:tblPr>
              <a:tblGrid>
                <a:gridCol w="4935436">
                  <a:extLst>
                    <a:ext uri="{9D8B030D-6E8A-4147-A177-3AD203B41FA5}">
                      <a16:colId xmlns:a16="http://schemas.microsoft.com/office/drawing/2014/main" val="253407042"/>
                    </a:ext>
                  </a:extLst>
                </a:gridCol>
                <a:gridCol w="4937373">
                  <a:extLst>
                    <a:ext uri="{9D8B030D-6E8A-4147-A177-3AD203B41FA5}">
                      <a16:colId xmlns:a16="http://schemas.microsoft.com/office/drawing/2014/main" val="1371644896"/>
                    </a:ext>
                  </a:extLst>
                </a:gridCol>
              </a:tblGrid>
              <a:tr h="252714">
                <a:tc>
                  <a:txBody>
                    <a:bodyPr/>
                    <a:lstStyle/>
                    <a:p>
                      <a:pPr>
                        <a:lnSpc>
                          <a:spcPct val="100000"/>
                        </a:lnSpc>
                        <a:spcAft>
                          <a:spcPts val="600"/>
                        </a:spcAft>
                      </a:pPr>
                      <a:r>
                        <a:rPr lang="en-GB" sz="1800">
                          <a:effectLst/>
                        </a:rPr>
                        <a:t>Shop: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dirty="0">
                          <a:effectLst/>
                        </a:rPr>
                        <a:t>Shop:</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5198905"/>
                  </a:ext>
                </a:extLst>
              </a:tr>
              <a:tr h="990801">
                <a:tc>
                  <a:txBody>
                    <a:bodyPr/>
                    <a:lstStyle/>
                    <a:p>
                      <a:pPr>
                        <a:lnSpc>
                          <a:spcPct val="100000"/>
                        </a:lnSpc>
                        <a:spcAft>
                          <a:spcPts val="600"/>
                        </a:spcAft>
                      </a:pPr>
                      <a:r>
                        <a:rPr lang="en-GB" sz="1800" dirty="0">
                          <a:effectLst/>
                        </a:rPr>
                        <a:t>1.</a:t>
                      </a:r>
                    </a:p>
                    <a:p>
                      <a:pPr>
                        <a:lnSpc>
                          <a:spcPct val="100000"/>
                        </a:lnSpc>
                        <a:spcAft>
                          <a:spcPts val="600"/>
                        </a:spcAft>
                      </a:pPr>
                      <a:r>
                        <a:rPr lang="en-GB" sz="1800" dirty="0">
                          <a:effectLst/>
                        </a:rPr>
                        <a:t>2.</a:t>
                      </a:r>
                    </a:p>
                    <a:p>
                      <a:pPr>
                        <a:lnSpc>
                          <a:spcPct val="100000"/>
                        </a:lnSpc>
                        <a:spcAft>
                          <a:spcPts val="600"/>
                        </a:spcAft>
                      </a:pPr>
                      <a:r>
                        <a:rPr lang="en-GB" sz="1800" dirty="0">
                          <a:effectLst/>
                        </a:rPr>
                        <a:t>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a:effectLst/>
                        </a:rPr>
                        <a:t>1.</a:t>
                      </a:r>
                    </a:p>
                    <a:p>
                      <a:pPr>
                        <a:lnSpc>
                          <a:spcPct val="100000"/>
                        </a:lnSpc>
                        <a:spcAft>
                          <a:spcPts val="600"/>
                        </a:spcAft>
                      </a:pPr>
                      <a:r>
                        <a:rPr lang="en-GB" sz="1800">
                          <a:effectLst/>
                        </a:rPr>
                        <a:t>2.</a:t>
                      </a:r>
                    </a:p>
                    <a:p>
                      <a:pPr>
                        <a:lnSpc>
                          <a:spcPct val="100000"/>
                        </a:lnSpc>
                        <a:spcAft>
                          <a:spcPts val="600"/>
                        </a:spcAft>
                      </a:pPr>
                      <a:r>
                        <a:rPr lang="en-GB" sz="1800">
                          <a:effectLst/>
                        </a:rPr>
                        <a:t>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7737605"/>
                  </a:ext>
                </a:extLst>
              </a:tr>
              <a:tr h="252714">
                <a:tc>
                  <a:txBody>
                    <a:bodyPr/>
                    <a:lstStyle/>
                    <a:p>
                      <a:pPr>
                        <a:lnSpc>
                          <a:spcPct val="100000"/>
                        </a:lnSpc>
                        <a:spcAft>
                          <a:spcPts val="600"/>
                        </a:spcAft>
                      </a:pPr>
                      <a:r>
                        <a:rPr lang="en-GB" sz="1800">
                          <a:effectLst/>
                        </a:rPr>
                        <a:t>Shop: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a:effectLst/>
                        </a:rPr>
                        <a:t>Shop: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54765663"/>
                  </a:ext>
                </a:extLst>
              </a:tr>
              <a:tr h="990801">
                <a:tc>
                  <a:txBody>
                    <a:bodyPr/>
                    <a:lstStyle/>
                    <a:p>
                      <a:pPr>
                        <a:lnSpc>
                          <a:spcPct val="100000"/>
                        </a:lnSpc>
                        <a:spcAft>
                          <a:spcPts val="600"/>
                        </a:spcAft>
                      </a:pPr>
                      <a:r>
                        <a:rPr lang="en-GB" sz="1800">
                          <a:effectLst/>
                        </a:rPr>
                        <a:t>1.</a:t>
                      </a:r>
                    </a:p>
                    <a:p>
                      <a:pPr>
                        <a:lnSpc>
                          <a:spcPct val="100000"/>
                        </a:lnSpc>
                        <a:spcAft>
                          <a:spcPts val="600"/>
                        </a:spcAft>
                      </a:pPr>
                      <a:r>
                        <a:rPr lang="en-GB" sz="1800">
                          <a:effectLst/>
                        </a:rPr>
                        <a:t>2.</a:t>
                      </a:r>
                    </a:p>
                    <a:p>
                      <a:pPr>
                        <a:lnSpc>
                          <a:spcPct val="100000"/>
                        </a:lnSpc>
                        <a:spcAft>
                          <a:spcPts val="600"/>
                        </a:spcAft>
                      </a:pPr>
                      <a:r>
                        <a:rPr lang="en-GB" sz="1800">
                          <a:effectLst/>
                        </a:rPr>
                        <a:t>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a:effectLst/>
                        </a:rPr>
                        <a:t>1.</a:t>
                      </a:r>
                    </a:p>
                    <a:p>
                      <a:pPr>
                        <a:lnSpc>
                          <a:spcPct val="100000"/>
                        </a:lnSpc>
                        <a:spcAft>
                          <a:spcPts val="600"/>
                        </a:spcAft>
                      </a:pPr>
                      <a:r>
                        <a:rPr lang="en-GB" sz="1800">
                          <a:effectLst/>
                        </a:rPr>
                        <a:t>2.</a:t>
                      </a:r>
                    </a:p>
                    <a:p>
                      <a:pPr>
                        <a:lnSpc>
                          <a:spcPct val="100000"/>
                        </a:lnSpc>
                        <a:spcAft>
                          <a:spcPts val="600"/>
                        </a:spcAft>
                      </a:pPr>
                      <a:r>
                        <a:rPr lang="en-GB" sz="1800">
                          <a:effectLst/>
                        </a:rPr>
                        <a:t>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88803716"/>
                  </a:ext>
                </a:extLst>
              </a:tr>
              <a:tr h="252714">
                <a:tc>
                  <a:txBody>
                    <a:bodyPr/>
                    <a:lstStyle/>
                    <a:p>
                      <a:pPr>
                        <a:lnSpc>
                          <a:spcPct val="100000"/>
                        </a:lnSpc>
                        <a:spcAft>
                          <a:spcPts val="600"/>
                        </a:spcAft>
                      </a:pPr>
                      <a:r>
                        <a:rPr lang="en-GB" sz="1800">
                          <a:effectLst/>
                        </a:rPr>
                        <a:t>Shop: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a:effectLst/>
                        </a:rPr>
                        <a:t>Shop:</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42835"/>
                  </a:ext>
                </a:extLst>
              </a:tr>
              <a:tr h="990801">
                <a:tc>
                  <a:txBody>
                    <a:bodyPr/>
                    <a:lstStyle/>
                    <a:p>
                      <a:pPr>
                        <a:lnSpc>
                          <a:spcPct val="100000"/>
                        </a:lnSpc>
                        <a:spcAft>
                          <a:spcPts val="600"/>
                        </a:spcAft>
                      </a:pPr>
                      <a:r>
                        <a:rPr lang="en-GB" sz="1800">
                          <a:effectLst/>
                        </a:rPr>
                        <a:t>1.</a:t>
                      </a:r>
                    </a:p>
                    <a:p>
                      <a:pPr>
                        <a:lnSpc>
                          <a:spcPct val="100000"/>
                        </a:lnSpc>
                        <a:spcAft>
                          <a:spcPts val="600"/>
                        </a:spcAft>
                      </a:pPr>
                      <a:r>
                        <a:rPr lang="en-GB" sz="1800">
                          <a:effectLst/>
                        </a:rPr>
                        <a:t>2.</a:t>
                      </a:r>
                    </a:p>
                    <a:p>
                      <a:pPr>
                        <a:lnSpc>
                          <a:spcPct val="100000"/>
                        </a:lnSpc>
                        <a:spcAft>
                          <a:spcPts val="600"/>
                        </a:spcAft>
                      </a:pPr>
                      <a:r>
                        <a:rPr lang="en-GB" sz="1800">
                          <a:effectLst/>
                        </a:rPr>
                        <a:t>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600"/>
                        </a:spcAft>
                      </a:pPr>
                      <a:r>
                        <a:rPr lang="en-GB" sz="1800" dirty="0">
                          <a:effectLst/>
                        </a:rPr>
                        <a:t>1.</a:t>
                      </a:r>
                    </a:p>
                    <a:p>
                      <a:pPr>
                        <a:lnSpc>
                          <a:spcPct val="100000"/>
                        </a:lnSpc>
                        <a:spcAft>
                          <a:spcPts val="600"/>
                        </a:spcAft>
                      </a:pPr>
                      <a:r>
                        <a:rPr lang="en-GB" sz="1800" dirty="0">
                          <a:effectLst/>
                        </a:rPr>
                        <a:t>2.</a:t>
                      </a:r>
                    </a:p>
                    <a:p>
                      <a:pPr>
                        <a:lnSpc>
                          <a:spcPct val="100000"/>
                        </a:lnSpc>
                        <a:spcAft>
                          <a:spcPts val="600"/>
                        </a:spcAft>
                      </a:pPr>
                      <a:r>
                        <a:rPr lang="en-GB" sz="1800" dirty="0">
                          <a:effectLst/>
                        </a:rPr>
                        <a:t>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3584959"/>
                  </a:ext>
                </a:extLst>
              </a:tr>
            </a:tbl>
          </a:graphicData>
        </a:graphic>
      </p:graphicFrame>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79316"/>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Ask your classmates questions and complete the table.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D1748A28-1C78-7D60-4AA8-9EBC7713CFA4}"/>
              </a:ext>
            </a:extLst>
          </p:cNvPr>
          <p:cNvGraphicFramePr>
            <a:graphicFrameLocks noGrp="1"/>
          </p:cNvGraphicFramePr>
          <p:nvPr>
            <p:extLst>
              <p:ext uri="{D42A27DB-BD31-4B8C-83A1-F6EECF244321}">
                <p14:modId xmlns:p14="http://schemas.microsoft.com/office/powerpoint/2010/main" val="824531963"/>
              </p:ext>
            </p:extLst>
          </p:nvPr>
        </p:nvGraphicFramePr>
        <p:xfrm>
          <a:off x="1104002" y="1677824"/>
          <a:ext cx="9250454" cy="3445254"/>
        </p:xfrm>
        <a:graphic>
          <a:graphicData uri="http://schemas.openxmlformats.org/drawingml/2006/table">
            <a:tbl>
              <a:tblPr firstRow="1" firstCol="1" bandRow="1">
                <a:tableStyleId>{5940675A-B579-460E-94D1-54222C63F5DA}</a:tableStyleId>
              </a:tblPr>
              <a:tblGrid>
                <a:gridCol w="5368987">
                  <a:extLst>
                    <a:ext uri="{9D8B030D-6E8A-4147-A177-3AD203B41FA5}">
                      <a16:colId xmlns:a16="http://schemas.microsoft.com/office/drawing/2014/main" val="2353833486"/>
                    </a:ext>
                  </a:extLst>
                </a:gridCol>
                <a:gridCol w="1058779">
                  <a:extLst>
                    <a:ext uri="{9D8B030D-6E8A-4147-A177-3AD203B41FA5}">
                      <a16:colId xmlns:a16="http://schemas.microsoft.com/office/drawing/2014/main" val="1813713460"/>
                    </a:ext>
                  </a:extLst>
                </a:gridCol>
                <a:gridCol w="2822688">
                  <a:extLst>
                    <a:ext uri="{9D8B030D-6E8A-4147-A177-3AD203B41FA5}">
                      <a16:colId xmlns:a16="http://schemas.microsoft.com/office/drawing/2014/main" val="994947687"/>
                    </a:ext>
                  </a:extLst>
                </a:gridCol>
              </a:tblGrid>
              <a:tr h="632239">
                <a:tc>
                  <a:txBody>
                    <a:bodyPr/>
                    <a:lstStyle/>
                    <a:p>
                      <a:pPr>
                        <a:lnSpc>
                          <a:spcPct val="150000"/>
                        </a:lnSpc>
                        <a:spcAft>
                          <a:spcPts val="1000"/>
                        </a:spcAft>
                      </a:pPr>
                      <a:r>
                        <a:rPr lang="en-GB" sz="1800" b="1" dirty="0">
                          <a:effectLst/>
                        </a:rPr>
                        <a:t>Find someone who…</a:t>
                      </a:r>
                    </a:p>
                  </a:txBody>
                  <a:tcPr marL="57210" marR="57210" marT="0" marB="0"/>
                </a:tc>
                <a:tc>
                  <a:txBody>
                    <a:bodyPr/>
                    <a:lstStyle/>
                    <a:p>
                      <a:pPr>
                        <a:lnSpc>
                          <a:spcPct val="150000"/>
                        </a:lnSpc>
                        <a:spcAft>
                          <a:spcPts val="1000"/>
                        </a:spcAft>
                      </a:pPr>
                      <a:r>
                        <a:rPr lang="en-GB" sz="1800" b="1">
                          <a:effectLst/>
                        </a:rPr>
                        <a:t>Name</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b="1" dirty="0">
                          <a:effectLst/>
                        </a:rPr>
                        <a:t>Extra information</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3191345843"/>
                  </a:ext>
                </a:extLst>
              </a:tr>
              <a:tr h="466857">
                <a:tc>
                  <a:txBody>
                    <a:bodyPr/>
                    <a:lstStyle/>
                    <a:p>
                      <a:pPr>
                        <a:lnSpc>
                          <a:spcPct val="150000"/>
                        </a:lnSpc>
                        <a:spcAft>
                          <a:spcPts val="1000"/>
                        </a:spcAft>
                      </a:pPr>
                      <a:r>
                        <a:rPr lang="en-GB" sz="1800" dirty="0">
                          <a:effectLst/>
                        </a:rPr>
                        <a:t> …bought something new last week.</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525368917"/>
                  </a:ext>
                </a:extLst>
              </a:tr>
              <a:tr h="481263">
                <a:tc>
                  <a:txBody>
                    <a:bodyPr/>
                    <a:lstStyle/>
                    <a:p>
                      <a:pPr>
                        <a:lnSpc>
                          <a:spcPct val="150000"/>
                        </a:lnSpc>
                        <a:spcAft>
                          <a:spcPts val="1000"/>
                        </a:spcAft>
                      </a:pPr>
                      <a:r>
                        <a:rPr lang="en-GB" sz="1800" dirty="0">
                          <a:effectLst/>
                        </a:rPr>
                        <a:t> …hates shopping.</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1183923139"/>
                  </a:ext>
                </a:extLst>
              </a:tr>
              <a:tr h="493295">
                <a:tc>
                  <a:txBody>
                    <a:bodyPr/>
                    <a:lstStyle/>
                    <a:p>
                      <a:pPr>
                        <a:lnSpc>
                          <a:spcPct val="150000"/>
                        </a:lnSpc>
                        <a:spcAft>
                          <a:spcPts val="1000"/>
                        </a:spcAft>
                      </a:pPr>
                      <a:r>
                        <a:rPr lang="en-GB" sz="1800" dirty="0">
                          <a:effectLst/>
                        </a:rPr>
                        <a:t> …is going shopping next weekend.</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1248535057"/>
                  </a:ext>
                </a:extLst>
              </a:tr>
              <a:tr h="433137">
                <a:tc>
                  <a:txBody>
                    <a:bodyPr/>
                    <a:lstStyle/>
                    <a:p>
                      <a:pPr>
                        <a:lnSpc>
                          <a:spcPct val="150000"/>
                        </a:lnSpc>
                        <a:spcAft>
                          <a:spcPts val="1000"/>
                        </a:spcAft>
                      </a:pPr>
                      <a:r>
                        <a:rPr lang="en-GB" sz="1800" dirty="0">
                          <a:effectLst/>
                        </a:rPr>
                        <a:t> …has worked / would like to work in a shop.</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3839038147"/>
                  </a:ext>
                </a:extLst>
              </a:tr>
              <a:tr h="481263">
                <a:tc>
                  <a:txBody>
                    <a:bodyPr/>
                    <a:lstStyle/>
                    <a:p>
                      <a:pPr>
                        <a:lnSpc>
                          <a:spcPct val="150000"/>
                        </a:lnSpc>
                        <a:spcAft>
                          <a:spcPts val="1000"/>
                        </a:spcAft>
                      </a:pPr>
                      <a:r>
                        <a:rPr lang="en-GB" sz="1800" dirty="0">
                          <a:effectLst/>
                        </a:rPr>
                        <a:t> …has a favourite shop.</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1112082248"/>
                  </a:ext>
                </a:extLst>
              </a:tr>
              <a:tr h="457200">
                <a:tc>
                  <a:txBody>
                    <a:bodyPr/>
                    <a:lstStyle/>
                    <a:p>
                      <a:pPr>
                        <a:lnSpc>
                          <a:spcPct val="150000"/>
                        </a:lnSpc>
                        <a:spcAft>
                          <a:spcPts val="1000"/>
                        </a:spcAft>
                      </a:pPr>
                      <a:r>
                        <a:rPr lang="en-GB" sz="1800" dirty="0">
                          <a:effectLst/>
                        </a:rPr>
                        <a:t> …buys more things online than in shops.  </a:t>
                      </a:r>
                    </a:p>
                  </a:txBody>
                  <a:tcPr marL="57210" marR="57210" marT="0" marB="0"/>
                </a:tc>
                <a:tc>
                  <a:txBody>
                    <a:bodyPr/>
                    <a:lstStyle/>
                    <a:p>
                      <a:pPr>
                        <a:lnSpc>
                          <a:spcPct val="150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tc>
                  <a:txBody>
                    <a:bodyPr/>
                    <a:lstStyle/>
                    <a:p>
                      <a:pPr>
                        <a:lnSpc>
                          <a:spcPct val="150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10" marR="57210" marT="0" marB="0"/>
                </a:tc>
                <a:extLst>
                  <a:ext uri="{0D108BD9-81ED-4DB2-BD59-A6C34878D82A}">
                    <a16:rowId xmlns:a16="http://schemas.microsoft.com/office/drawing/2014/main" val="2975967238"/>
                  </a:ext>
                </a:extLst>
              </a:tr>
            </a:tbl>
          </a:graphicData>
        </a:graphic>
      </p:graphicFrame>
    </p:spTree>
    <p:extLst>
      <p:ext uri="{BB962C8B-B14F-4D97-AF65-F5344CB8AC3E}">
        <p14:creationId xmlns:p14="http://schemas.microsoft.com/office/powerpoint/2010/main" val="366478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493358"/>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what the people have to say about shops and shopping. Then discuss the questions.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Rounded Corners 8">
            <a:extLst>
              <a:ext uri="{FF2B5EF4-FFF2-40B4-BE49-F238E27FC236}">
                <a16:creationId xmlns:a16="http://schemas.microsoft.com/office/drawing/2014/main" id="{DD71E194-6BA6-4524-3FA8-C3CCE209C9B4}"/>
              </a:ext>
            </a:extLst>
          </p:cNvPr>
          <p:cNvSpPr/>
          <p:nvPr/>
        </p:nvSpPr>
        <p:spPr>
          <a:xfrm>
            <a:off x="540588" y="1818480"/>
            <a:ext cx="5021705" cy="420331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600"/>
              </a:spcAft>
            </a:pPr>
            <a:r>
              <a:rPr lang="en-GB" sz="1800" b="1" dirty="0">
                <a:solidFill>
                  <a:schemeClr val="bg1"/>
                </a:solidFill>
                <a:effectLst/>
                <a:ea typeface="Times New Roman" panose="02020603050405020304" pitchFamily="18" charset="0"/>
              </a:rPr>
              <a:t>Zara</a:t>
            </a:r>
            <a:r>
              <a:rPr lang="en-GB" sz="1800" dirty="0">
                <a:solidFill>
                  <a:schemeClr val="bg1"/>
                </a:solidFill>
                <a:effectLst/>
                <a:ea typeface="Times New Roman" panose="02020603050405020304" pitchFamily="18" charset="0"/>
              </a:rPr>
              <a:t>: I LOVE shopping, and I think it’s great that shops are open all weekend. I’m busy all week so it’s great to be able to go into the city on Sundays and find things to do. Sometimes, I meet up with my friends and we look around the shops. Some people say shopping’s my hobby! </a:t>
            </a:r>
          </a:p>
          <a:p>
            <a:pPr marL="342900" lvl="0" indent="-342900">
              <a:lnSpc>
                <a:spcPct val="115000"/>
              </a:lnSpc>
              <a:buFont typeface="Symbol" panose="05050102010706020507" pitchFamily="18" charset="2"/>
              <a:buChar char=""/>
            </a:pPr>
            <a:r>
              <a:rPr lang="en-GB" sz="1800" dirty="0">
                <a:solidFill>
                  <a:schemeClr val="bg1"/>
                </a:solidFill>
                <a:effectLst/>
                <a:ea typeface="Times New Roman" panose="02020603050405020304" pitchFamily="18" charset="0"/>
              </a:rPr>
              <a:t>Do you think it’s a good idea for shops to be open seven days a week? </a:t>
            </a:r>
          </a:p>
          <a:p>
            <a:pPr marL="342900" lvl="0" indent="-342900">
              <a:lnSpc>
                <a:spcPct val="115000"/>
              </a:lnSpc>
              <a:spcAft>
                <a:spcPts val="1000"/>
              </a:spcAft>
              <a:buFont typeface="Symbol" panose="05050102010706020507" pitchFamily="18" charset="2"/>
              <a:buChar char=""/>
            </a:pPr>
            <a:r>
              <a:rPr lang="en-GB" sz="1800" dirty="0">
                <a:solidFill>
                  <a:schemeClr val="bg1"/>
                </a:solidFill>
                <a:effectLst/>
                <a:ea typeface="Times New Roman" panose="02020603050405020304" pitchFamily="18" charset="0"/>
              </a:rPr>
              <a:t>Do you think shopping can be a hobby?</a:t>
            </a:r>
          </a:p>
        </p:txBody>
      </p:sp>
      <p:sp>
        <p:nvSpPr>
          <p:cNvPr id="10" name="Rectangle: Rounded Corners 9">
            <a:extLst>
              <a:ext uri="{FF2B5EF4-FFF2-40B4-BE49-F238E27FC236}">
                <a16:creationId xmlns:a16="http://schemas.microsoft.com/office/drawing/2014/main" id="{26483817-E757-7C09-C43E-C6C7B586B64B}"/>
              </a:ext>
            </a:extLst>
          </p:cNvPr>
          <p:cNvSpPr/>
          <p:nvPr/>
        </p:nvSpPr>
        <p:spPr>
          <a:xfrm>
            <a:off x="5801193" y="1791376"/>
            <a:ext cx="5790807" cy="456262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600"/>
              </a:spcAft>
            </a:pPr>
            <a:r>
              <a:rPr lang="en-GB" sz="1800" b="1" dirty="0">
                <a:effectLst/>
                <a:ea typeface="Times New Roman" panose="02020603050405020304" pitchFamily="18" charset="0"/>
              </a:rPr>
              <a:t>Anita: </a:t>
            </a:r>
            <a:r>
              <a:rPr lang="en-GB" sz="1800" dirty="0">
                <a:solidFill>
                  <a:schemeClr val="bg1"/>
                </a:solidFill>
                <a:effectLst/>
                <a:ea typeface="Times New Roman" panose="02020603050405020304" pitchFamily="18" charset="0"/>
              </a:rPr>
              <a:t>I hate shopping! I only go shopping when I have to buy something. I don’t understand the obsession with shopping. You can buy almost anything you want, whenever you want these days. There’s a 24-hour supermarket near my house. I feel sorry for the people who work there all night. </a:t>
            </a:r>
          </a:p>
          <a:p>
            <a:pPr marL="342900" lvl="0" indent="-342900">
              <a:lnSpc>
                <a:spcPct val="115000"/>
              </a:lnSpc>
              <a:spcAft>
                <a:spcPts val="600"/>
              </a:spcAft>
              <a:buFont typeface="Symbol" panose="05050102010706020507" pitchFamily="18" charset="2"/>
              <a:buChar char=""/>
            </a:pPr>
            <a:r>
              <a:rPr lang="en-GB" sz="1800" dirty="0">
                <a:solidFill>
                  <a:schemeClr val="bg1"/>
                </a:solidFill>
                <a:effectLst/>
                <a:ea typeface="Times New Roman" panose="02020603050405020304" pitchFamily="18" charset="0"/>
              </a:rPr>
              <a:t>Do you think it’s a good idea for shops to be open 24 hours a day?</a:t>
            </a:r>
          </a:p>
          <a:p>
            <a:pPr marL="342900" lvl="0" indent="-342900">
              <a:lnSpc>
                <a:spcPct val="115000"/>
              </a:lnSpc>
              <a:spcAft>
                <a:spcPts val="600"/>
              </a:spcAft>
              <a:buFont typeface="Symbol" panose="05050102010706020507" pitchFamily="18" charset="2"/>
              <a:buChar char=""/>
            </a:pPr>
            <a:r>
              <a:rPr lang="en-GB" sz="1800" dirty="0">
                <a:solidFill>
                  <a:schemeClr val="bg1"/>
                </a:solidFill>
                <a:effectLst/>
                <a:ea typeface="Times New Roman" panose="02020603050405020304" pitchFamily="18" charset="0"/>
              </a:rPr>
              <a:t>What do you think about the people who work in shops when most people are off work or during the night?</a:t>
            </a:r>
          </a:p>
        </p:txBody>
      </p:sp>
    </p:spTree>
    <p:extLst>
      <p:ext uri="{BB962C8B-B14F-4D97-AF65-F5344CB8AC3E}">
        <p14:creationId xmlns:p14="http://schemas.microsoft.com/office/powerpoint/2010/main" val="3827615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493358"/>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what the people have to say about shops and shopping. Then discuss the questions.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Rounded Corners 8">
            <a:extLst>
              <a:ext uri="{FF2B5EF4-FFF2-40B4-BE49-F238E27FC236}">
                <a16:creationId xmlns:a16="http://schemas.microsoft.com/office/drawing/2014/main" id="{DD71E194-6BA6-4524-3FA8-C3CCE209C9B4}"/>
              </a:ext>
            </a:extLst>
          </p:cNvPr>
          <p:cNvSpPr/>
          <p:nvPr/>
        </p:nvSpPr>
        <p:spPr>
          <a:xfrm>
            <a:off x="540588" y="1818480"/>
            <a:ext cx="5340553" cy="420331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000"/>
              </a:spcAft>
            </a:pPr>
            <a:r>
              <a:rPr lang="en-GB" sz="1800" b="1" dirty="0">
                <a:effectLst/>
                <a:ea typeface="Times New Roman" panose="02020603050405020304" pitchFamily="18" charset="0"/>
              </a:rPr>
              <a:t>Oscar: </a:t>
            </a:r>
            <a:r>
              <a:rPr lang="en-GB" sz="1800" dirty="0">
                <a:effectLst/>
                <a:ea typeface="Times New Roman" panose="02020603050405020304" pitchFamily="18" charset="0"/>
              </a:rPr>
              <a:t>Most weekends I go shopping with my girlfriend. There’s a new shopping centre near where I live, and you can get everything there. It’s great in the winter </a:t>
            </a:r>
            <a:r>
              <a:rPr lang="en-GB" sz="1800" dirty="0" err="1">
                <a:effectLst/>
                <a:ea typeface="Times New Roman" panose="02020603050405020304" pitchFamily="18" charset="0"/>
              </a:rPr>
              <a:t>‘cause</a:t>
            </a:r>
            <a:r>
              <a:rPr lang="en-GB" sz="1800" dirty="0">
                <a:effectLst/>
                <a:ea typeface="Times New Roman" panose="02020603050405020304" pitchFamily="18" charset="0"/>
              </a:rPr>
              <a:t> you don’t even realise it’s cold and wet outside. What’s the point of working all week if you can’t go out and spend your money at the weekend? </a:t>
            </a:r>
          </a:p>
          <a:p>
            <a:pPr marL="342900" lvl="0" indent="-342900">
              <a:lnSpc>
                <a:spcPct val="115000"/>
              </a:lnSpc>
              <a:buFont typeface="Symbol" panose="05050102010706020507" pitchFamily="18" charset="2"/>
              <a:buChar char=""/>
            </a:pPr>
            <a:r>
              <a:rPr lang="en-GB" sz="1800" dirty="0">
                <a:effectLst/>
                <a:ea typeface="Times New Roman" panose="02020603050405020304" pitchFamily="18" charset="0"/>
              </a:rPr>
              <a:t>What are some advantages of shopping centres?</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What are some disadvantages of shopping centres?</a:t>
            </a:r>
          </a:p>
        </p:txBody>
      </p:sp>
      <p:sp>
        <p:nvSpPr>
          <p:cNvPr id="10" name="Rectangle: Rounded Corners 9">
            <a:extLst>
              <a:ext uri="{FF2B5EF4-FFF2-40B4-BE49-F238E27FC236}">
                <a16:creationId xmlns:a16="http://schemas.microsoft.com/office/drawing/2014/main" id="{26483817-E757-7C09-C43E-C6C7B586B64B}"/>
              </a:ext>
            </a:extLst>
          </p:cNvPr>
          <p:cNvSpPr/>
          <p:nvPr/>
        </p:nvSpPr>
        <p:spPr>
          <a:xfrm>
            <a:off x="6125706" y="1677824"/>
            <a:ext cx="5206858" cy="451417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000"/>
              </a:spcAft>
            </a:pPr>
            <a:r>
              <a:rPr lang="en-GB" sz="1800" b="1" dirty="0">
                <a:effectLst/>
                <a:ea typeface="Times New Roman" panose="02020603050405020304" pitchFamily="18" charset="0"/>
              </a:rPr>
              <a:t>Ben: </a:t>
            </a:r>
            <a:r>
              <a:rPr lang="en-GB" sz="1800" dirty="0">
                <a:effectLst/>
                <a:ea typeface="Times New Roman" panose="02020603050405020304" pitchFamily="18" charset="0"/>
              </a:rPr>
              <a:t>I hate the way all the shops in every town centre are the same. It’s impossible for small businesses to survive these days so only the big stores can keep going. Every town and city in Britain is a carbon copy of the others. I’d like some more independent shops! </a:t>
            </a:r>
          </a:p>
          <a:p>
            <a:pPr marL="342900" lvl="0" indent="-342900">
              <a:lnSpc>
                <a:spcPct val="115000"/>
              </a:lnSpc>
              <a:buFont typeface="Symbol" panose="05050102010706020507" pitchFamily="18" charset="2"/>
              <a:buChar char=""/>
            </a:pPr>
            <a:r>
              <a:rPr lang="en-GB" sz="1800" dirty="0">
                <a:effectLst/>
                <a:ea typeface="Times New Roman" panose="02020603050405020304" pitchFamily="18" charset="0"/>
              </a:rPr>
              <a:t>Are shopping areas the same in your country? Do they have many of the same shops?</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Why do you think it can be difficult for independent shops to survive?</a:t>
            </a:r>
          </a:p>
        </p:txBody>
      </p:sp>
    </p:spTree>
    <p:extLst>
      <p:ext uri="{BB962C8B-B14F-4D97-AF65-F5344CB8AC3E}">
        <p14:creationId xmlns:p14="http://schemas.microsoft.com/office/powerpoint/2010/main" val="411004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493358"/>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what the people have to say about shops and shopping. Then discuss the questions.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Rounded Corners 8">
            <a:extLst>
              <a:ext uri="{FF2B5EF4-FFF2-40B4-BE49-F238E27FC236}">
                <a16:creationId xmlns:a16="http://schemas.microsoft.com/office/drawing/2014/main" id="{DD71E194-6BA6-4524-3FA8-C3CCE209C9B4}"/>
              </a:ext>
            </a:extLst>
          </p:cNvPr>
          <p:cNvSpPr/>
          <p:nvPr/>
        </p:nvSpPr>
        <p:spPr>
          <a:xfrm>
            <a:off x="540588" y="1818480"/>
            <a:ext cx="5340553" cy="420331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000"/>
              </a:spcAft>
            </a:pPr>
            <a:r>
              <a:rPr lang="en-GB" sz="1800" b="1" dirty="0">
                <a:effectLst/>
                <a:ea typeface="Times New Roman" panose="02020603050405020304" pitchFamily="18" charset="0"/>
              </a:rPr>
              <a:t>Maryam: </a:t>
            </a:r>
            <a:r>
              <a:rPr lang="en-GB" sz="1800" dirty="0">
                <a:effectLst/>
                <a:ea typeface="Times New Roman" panose="02020603050405020304" pitchFamily="18" charset="0"/>
              </a:rPr>
              <a:t>I live in a small town and it’s really changed in the last few years. Big stores have opened up outside the town and now everyone drives there. It’s a real shame because many of the smaller shops in the town centre have closed. It used to be really busy, but now it’s dying. </a:t>
            </a:r>
          </a:p>
          <a:p>
            <a:pPr marL="342900" lvl="0" indent="-342900">
              <a:lnSpc>
                <a:spcPct val="115000"/>
              </a:lnSpc>
              <a:buFont typeface="Symbol" panose="05050102010706020507" pitchFamily="18" charset="2"/>
              <a:buChar char=""/>
            </a:pPr>
            <a:r>
              <a:rPr lang="en-GB" sz="1800" dirty="0">
                <a:effectLst/>
                <a:ea typeface="Times New Roman" panose="02020603050405020304" pitchFamily="18" charset="0"/>
              </a:rPr>
              <a:t>Has a similar thing happened where you live?</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How can towns attract more people to shop there?</a:t>
            </a:r>
          </a:p>
        </p:txBody>
      </p:sp>
      <p:sp>
        <p:nvSpPr>
          <p:cNvPr id="10" name="Rectangle: Rounded Corners 9">
            <a:extLst>
              <a:ext uri="{FF2B5EF4-FFF2-40B4-BE49-F238E27FC236}">
                <a16:creationId xmlns:a16="http://schemas.microsoft.com/office/drawing/2014/main" id="{26483817-E757-7C09-C43E-C6C7B586B64B}"/>
              </a:ext>
            </a:extLst>
          </p:cNvPr>
          <p:cNvSpPr/>
          <p:nvPr/>
        </p:nvSpPr>
        <p:spPr>
          <a:xfrm>
            <a:off x="6125706" y="1791376"/>
            <a:ext cx="4817114" cy="423042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000"/>
              </a:spcAft>
            </a:pPr>
            <a:r>
              <a:rPr lang="en-GB" sz="1800" b="1" dirty="0">
                <a:effectLst/>
                <a:ea typeface="Times New Roman" panose="02020603050405020304" pitchFamily="18" charset="0"/>
              </a:rPr>
              <a:t>Joshua: </a:t>
            </a:r>
            <a:r>
              <a:rPr lang="en-GB" sz="1800" dirty="0">
                <a:effectLst/>
                <a:ea typeface="Times New Roman" panose="02020603050405020304" pitchFamily="18" charset="0"/>
              </a:rPr>
              <a:t>I work in a sports’ shop in the town centre and people just go crazy buying so much stuff, especially before holidays. I don’t get it. Do people really need all that stuff? I bet most of it ends up in sheds and cupboards! Well, it’s their money, I guess! </a:t>
            </a:r>
          </a:p>
          <a:p>
            <a:pPr marL="342900" lvl="0" indent="-342900">
              <a:lnSpc>
                <a:spcPct val="115000"/>
              </a:lnSpc>
              <a:buFont typeface="Symbol" panose="05050102010706020507" pitchFamily="18" charset="2"/>
              <a:buChar char=""/>
            </a:pPr>
            <a:r>
              <a:rPr lang="en-GB" sz="1800" dirty="0">
                <a:effectLst/>
                <a:ea typeface="Times New Roman" panose="02020603050405020304" pitchFamily="18" charset="0"/>
              </a:rPr>
              <a:t>Why do you think some people buy more than they need?</a:t>
            </a:r>
          </a:p>
          <a:p>
            <a:pPr marL="342900" lvl="0" indent="-342900">
              <a:lnSpc>
                <a:spcPct val="115000"/>
              </a:lnSpc>
              <a:spcAft>
                <a:spcPts val="1000"/>
              </a:spcAft>
              <a:buFont typeface="Symbol" panose="05050102010706020507" pitchFamily="18" charset="2"/>
              <a:buChar char=""/>
            </a:pPr>
            <a:r>
              <a:rPr lang="en-GB" sz="1800" dirty="0">
                <a:effectLst/>
                <a:ea typeface="Times New Roman" panose="02020603050405020304" pitchFamily="18" charset="0"/>
              </a:rPr>
              <a:t>Do you think it matters if people buy more than they need?</a:t>
            </a:r>
          </a:p>
        </p:txBody>
      </p:sp>
    </p:spTree>
    <p:extLst>
      <p:ext uri="{BB962C8B-B14F-4D97-AF65-F5344CB8AC3E}">
        <p14:creationId xmlns:p14="http://schemas.microsoft.com/office/powerpoint/2010/main" val="2575615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493358"/>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 Read what the people have to say about shops and shopping. Then discuss the questions. </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9" name="Rectangle: Rounded Corners 8">
            <a:extLst>
              <a:ext uri="{FF2B5EF4-FFF2-40B4-BE49-F238E27FC236}">
                <a16:creationId xmlns:a16="http://schemas.microsoft.com/office/drawing/2014/main" id="{DD71E194-6BA6-4524-3FA8-C3CCE209C9B4}"/>
              </a:ext>
            </a:extLst>
          </p:cNvPr>
          <p:cNvSpPr/>
          <p:nvPr/>
        </p:nvSpPr>
        <p:spPr>
          <a:xfrm>
            <a:off x="2591050" y="1818480"/>
            <a:ext cx="5340553" cy="420331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nSpc>
                <a:spcPct val="115000"/>
              </a:lnSpc>
              <a:spcAft>
                <a:spcPts val="1600"/>
              </a:spcAft>
            </a:pPr>
            <a:r>
              <a:rPr lang="en-GB" sz="1800" b="1" dirty="0">
                <a:solidFill>
                  <a:schemeClr val="bg1"/>
                </a:solidFill>
                <a:effectLst/>
                <a:ea typeface="Times New Roman" panose="02020603050405020304" pitchFamily="18" charset="0"/>
              </a:rPr>
              <a:t>Ezra:</a:t>
            </a:r>
            <a:r>
              <a:rPr lang="en-GB" sz="1800" dirty="0">
                <a:solidFill>
                  <a:schemeClr val="bg1"/>
                </a:solidFill>
                <a:effectLst/>
                <a:ea typeface="Times New Roman" panose="02020603050405020304" pitchFamily="18" charset="0"/>
              </a:rPr>
              <a:t> I do nearly all my shopping online. It’s so convenient. I love having stuff delivered right to my front door. It saves me a lot of time. I hate the crowds and the queues of town centres, and I don’t like the artificial atmosphere of shopping centres, so for me the internet is a great way to shop. </a:t>
            </a:r>
          </a:p>
          <a:p>
            <a:pPr marL="342900" lvl="0" indent="-342900">
              <a:lnSpc>
                <a:spcPct val="115000"/>
              </a:lnSpc>
              <a:buFont typeface="Symbol" panose="05050102010706020507" pitchFamily="18" charset="2"/>
              <a:buChar char=""/>
            </a:pPr>
            <a:r>
              <a:rPr lang="en-GB" sz="1800" dirty="0">
                <a:solidFill>
                  <a:schemeClr val="bg1"/>
                </a:solidFill>
                <a:effectLst/>
                <a:ea typeface="Times New Roman" panose="02020603050405020304" pitchFamily="18" charset="0"/>
              </a:rPr>
              <a:t>What are some advantages of internet shopping?</a:t>
            </a:r>
          </a:p>
          <a:p>
            <a:pPr marL="342900" lvl="0" indent="-342900">
              <a:lnSpc>
                <a:spcPct val="115000"/>
              </a:lnSpc>
              <a:spcAft>
                <a:spcPts val="1000"/>
              </a:spcAft>
              <a:buFont typeface="Symbol" panose="05050102010706020507" pitchFamily="18" charset="2"/>
              <a:buChar char=""/>
            </a:pPr>
            <a:r>
              <a:rPr lang="en-GB" sz="1800" dirty="0">
                <a:solidFill>
                  <a:schemeClr val="bg1"/>
                </a:solidFill>
                <a:effectLst/>
                <a:ea typeface="Times New Roman" panose="02020603050405020304" pitchFamily="18" charset="0"/>
              </a:rPr>
              <a:t>What are some disadvantages of internet shopping?</a:t>
            </a:r>
          </a:p>
        </p:txBody>
      </p:sp>
    </p:spTree>
    <p:extLst>
      <p:ext uri="{BB962C8B-B14F-4D97-AF65-F5344CB8AC3E}">
        <p14:creationId xmlns:p14="http://schemas.microsoft.com/office/powerpoint/2010/main" val="2867789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149161"/>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4: Buy Nothing Day is celebrated in many parts of the world. What is it about? </a:t>
            </a:r>
            <a:br>
              <a:rPr lang="en-GB" sz="1800" b="1" dirty="0">
                <a:effectLst/>
                <a:ea typeface="Times New Roman" panose="02020603050405020304" pitchFamily="18" charset="0"/>
              </a:rPr>
            </a:br>
            <a:r>
              <a:rPr lang="en-GB" sz="1800" b="1" dirty="0">
                <a:effectLst/>
                <a:ea typeface="Times New Roman" panose="02020603050405020304" pitchFamily="18" charset="0"/>
              </a:rPr>
              <a:t>Read the article and check your ideas. </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TextBox 5">
            <a:extLst>
              <a:ext uri="{FF2B5EF4-FFF2-40B4-BE49-F238E27FC236}">
                <a16:creationId xmlns:a16="http://schemas.microsoft.com/office/drawing/2014/main" id="{B89B6A95-966C-58B3-A432-A21C130851B0}"/>
              </a:ext>
            </a:extLst>
          </p:cNvPr>
          <p:cNvSpPr txBox="1"/>
          <p:nvPr/>
        </p:nvSpPr>
        <p:spPr>
          <a:xfrm>
            <a:off x="1104001" y="1995270"/>
            <a:ext cx="9983998" cy="3970318"/>
          </a:xfrm>
          <a:prstGeom prst="rect">
            <a:avLst/>
          </a:prstGeom>
          <a:noFill/>
          <a:ln>
            <a:solidFill>
              <a:schemeClr val="tx1"/>
            </a:solidFill>
          </a:ln>
        </p:spPr>
        <p:txBody>
          <a:bodyPr wrap="square">
            <a:spAutoFit/>
          </a:bodyPr>
          <a:lstStyle/>
          <a:p>
            <a:r>
              <a:rPr lang="en-GB" sz="1400" dirty="0">
                <a:solidFill>
                  <a:srgbClr val="333333"/>
                </a:solidFill>
                <a:effectLst/>
                <a:ea typeface="Times New Roman" panose="02020603050405020304" pitchFamily="18" charset="0"/>
              </a:rPr>
              <a:t>Buy Nothing Day started in 1993 and is now an international event that takes place in more than 55 countries. It is a simple idea to challenge consumer culture and ask people to stop shopping for 24 hours.</a:t>
            </a:r>
            <a:br>
              <a:rPr lang="en-GB" sz="1400" b="1" dirty="0">
                <a:solidFill>
                  <a:srgbClr val="333333"/>
                </a:solidFill>
                <a:effectLst/>
                <a:ea typeface="Times New Roman" panose="02020603050405020304" pitchFamily="18" charset="0"/>
              </a:rPr>
            </a:br>
            <a:br>
              <a:rPr lang="en-GB" sz="1400" b="1" dirty="0">
                <a:solidFill>
                  <a:srgbClr val="333333"/>
                </a:solidFill>
                <a:effectLst/>
                <a:ea typeface="Times New Roman" panose="02020603050405020304" pitchFamily="18" charset="0"/>
              </a:rPr>
            </a:br>
            <a:r>
              <a:rPr lang="en-GB" sz="1400" dirty="0">
                <a:solidFill>
                  <a:srgbClr val="333333"/>
                </a:solidFill>
                <a:effectLst/>
                <a:ea typeface="Times New Roman" panose="02020603050405020304" pitchFamily="18" charset="0"/>
              </a:rPr>
              <a:t>Buy Nothing Day encourages people to think about what they buy and the possible effects the product may have on the environment and developing countries. For example, if you buy</a:t>
            </a:r>
            <a:r>
              <a:rPr lang="en-GB" sz="1400" b="1" dirty="0">
                <a:solidFill>
                  <a:srgbClr val="333333"/>
                </a:solidFill>
                <a:effectLst/>
                <a:ea typeface="Times New Roman" panose="02020603050405020304" pitchFamily="18" charset="0"/>
              </a:rPr>
              <a:t> </a:t>
            </a:r>
            <a:r>
              <a:rPr lang="en-GB" sz="1400" dirty="0">
                <a:solidFill>
                  <a:srgbClr val="333333"/>
                </a:solidFill>
                <a:effectLst/>
                <a:ea typeface="Times New Roman" panose="02020603050405020304" pitchFamily="18" charset="0"/>
              </a:rPr>
              <a:t>a new pair of </a:t>
            </a:r>
            <a:r>
              <a:rPr lang="en-GB" sz="1400" dirty="0">
                <a:effectLst/>
                <a:ea typeface="Times New Roman" panose="02020603050405020304" pitchFamily="18" charset="0"/>
              </a:rPr>
              <a:t>trainers, do you know where they were made and if the people who made them are treated well by the company?</a:t>
            </a:r>
            <a:br>
              <a:rPr lang="en-GB" sz="1400" dirty="0">
                <a:effectLst/>
                <a:ea typeface="Times New Roman" panose="02020603050405020304" pitchFamily="18" charset="0"/>
              </a:rPr>
            </a:br>
            <a:br>
              <a:rPr lang="en-GB" sz="1400" dirty="0">
                <a:effectLst/>
                <a:ea typeface="Times New Roman" panose="02020603050405020304" pitchFamily="18" charset="0"/>
              </a:rPr>
            </a:br>
            <a:r>
              <a:rPr lang="en-GB" sz="1400" dirty="0">
                <a:effectLst/>
                <a:ea typeface="Times New Roman" panose="02020603050405020304" pitchFamily="18" charset="0"/>
              </a:rPr>
              <a:t>According to the organisers of Buy Nothing Day, shopping itself isn’t harmful but what we buy can be. They claim that 20% of the world’s population consume 80% of the earth’s natural resources. They want consumers to think more about what they buy and to ask themselves some questions before buying anything new. Here are some of the questions to put on your check list:</a:t>
            </a:r>
            <a:br>
              <a:rPr lang="en-GB" sz="1400" dirty="0">
                <a:effectLst/>
                <a:ea typeface="Times New Roman" panose="02020603050405020304" pitchFamily="18" charset="0"/>
              </a:rPr>
            </a:br>
            <a:br>
              <a:rPr lang="en-GB" sz="1400" dirty="0">
                <a:effectLst/>
                <a:ea typeface="Times New Roman" panose="02020603050405020304" pitchFamily="18" charset="0"/>
              </a:rPr>
            </a:br>
            <a:r>
              <a:rPr lang="en-GB" sz="1400" dirty="0">
                <a:effectLst/>
                <a:ea typeface="Times New Roman" panose="02020603050405020304" pitchFamily="18" charset="0"/>
              </a:rPr>
              <a:t>Do I need it</a:t>
            </a:r>
            <a:r>
              <a:rPr lang="en-GB" sz="1400" dirty="0">
                <a:ea typeface="Times New Roman" panose="02020603050405020304" pitchFamily="18" charset="0"/>
              </a:rPr>
              <a:t>? </a:t>
            </a:r>
            <a:r>
              <a:rPr lang="en-GB" sz="1400" dirty="0">
                <a:effectLst/>
                <a:ea typeface="Times New Roman" panose="02020603050405020304" pitchFamily="18" charset="0"/>
              </a:rPr>
              <a:t>How many do I already have?</a:t>
            </a:r>
            <a:r>
              <a:rPr lang="en-GB" sz="1400" dirty="0">
                <a:ea typeface="Times New Roman" panose="02020603050405020304" pitchFamily="18" charset="0"/>
              </a:rPr>
              <a:t> </a:t>
            </a:r>
            <a:r>
              <a:rPr lang="en-GB" sz="1400" dirty="0">
                <a:effectLst/>
                <a:ea typeface="Times New Roman" panose="02020603050405020304" pitchFamily="18" charset="0"/>
              </a:rPr>
              <a:t>Will I use it a lot?</a:t>
            </a:r>
            <a:r>
              <a:rPr lang="en-GB" sz="1400" dirty="0">
                <a:ea typeface="Times New Roman" panose="02020603050405020304" pitchFamily="18" charset="0"/>
              </a:rPr>
              <a:t> </a:t>
            </a:r>
            <a:r>
              <a:rPr lang="en-GB" sz="1400" dirty="0">
                <a:effectLst/>
                <a:ea typeface="Times New Roman" panose="02020603050405020304" pitchFamily="18" charset="0"/>
              </a:rPr>
              <a:t>Will it last a long time?</a:t>
            </a:r>
            <a:r>
              <a:rPr lang="en-GB" sz="1400" dirty="0">
                <a:ea typeface="Times New Roman" panose="02020603050405020304" pitchFamily="18" charset="0"/>
              </a:rPr>
              <a:t> </a:t>
            </a:r>
            <a:r>
              <a:rPr lang="en-GB" sz="1400" dirty="0">
                <a:effectLst/>
                <a:ea typeface="Times New Roman" panose="02020603050405020304" pitchFamily="18" charset="0"/>
              </a:rPr>
              <a:t>Could I borrow it from a friend instead?</a:t>
            </a:r>
            <a:r>
              <a:rPr lang="en-GB" sz="1400" dirty="0">
                <a:ea typeface="Times New Roman" panose="02020603050405020304" pitchFamily="18" charset="0"/>
              </a:rPr>
              <a:t> </a:t>
            </a:r>
          </a:p>
          <a:p>
            <a:r>
              <a:rPr lang="en-GB" sz="1400" dirty="0">
                <a:effectLst/>
                <a:ea typeface="Times New Roman" panose="02020603050405020304" pitchFamily="18" charset="0"/>
              </a:rPr>
              <a:t>Is it recyclable?</a:t>
            </a:r>
            <a:br>
              <a:rPr lang="en-GB" sz="1400" dirty="0">
                <a:effectLst/>
                <a:ea typeface="Times New Roman" panose="02020603050405020304" pitchFamily="18" charset="0"/>
              </a:rPr>
            </a:br>
            <a:br>
              <a:rPr lang="en-GB" sz="1400" dirty="0">
                <a:effectLst/>
                <a:ea typeface="Times New Roman" panose="02020603050405020304" pitchFamily="18" charset="0"/>
              </a:rPr>
            </a:br>
            <a:r>
              <a:rPr lang="en-GB" sz="1400" dirty="0">
                <a:effectLst/>
                <a:ea typeface="Times New Roman" panose="02020603050405020304" pitchFamily="18" charset="0"/>
              </a:rPr>
              <a:t>Each year Buy Nothing Day is at the end of November. There are some events in town centres to celebrate the event and to encourage shoppers to have a day off and buy absolutely nothing!</a:t>
            </a:r>
            <a:endParaRPr lang="en-GB" sz="1400" dirty="0"/>
          </a:p>
        </p:txBody>
      </p:sp>
    </p:spTree>
    <p:extLst>
      <p:ext uri="{BB962C8B-B14F-4D97-AF65-F5344CB8AC3E}">
        <p14:creationId xmlns:p14="http://schemas.microsoft.com/office/powerpoint/2010/main" val="3278653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Shopping nation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954031"/>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4: Answer these questions about Buy Nothing Day.</a:t>
            </a:r>
          </a:p>
          <a:p>
            <a:pPr marL="342900" lvl="0" indent="-342900">
              <a:lnSpc>
                <a:spcPct val="115000"/>
              </a:lnSpc>
              <a:buFont typeface="+mj-lt"/>
              <a:buAutoNum type="arabicPeriod"/>
            </a:pPr>
            <a:r>
              <a:rPr lang="en-GB" sz="1800" dirty="0">
                <a:effectLst/>
                <a:ea typeface="Times New Roman" panose="02020603050405020304" pitchFamily="18" charset="0"/>
              </a:rPr>
              <a:t>How long has Buy Nothing Day existed?</a:t>
            </a:r>
          </a:p>
          <a:p>
            <a:pPr marL="342900" lvl="0" indent="-342900">
              <a:lnSpc>
                <a:spcPct val="115000"/>
              </a:lnSpc>
              <a:buFont typeface="+mj-lt"/>
              <a:buAutoNum type="arabicPeriod"/>
            </a:pPr>
            <a:r>
              <a:rPr lang="en-GB" sz="1800" dirty="0">
                <a:effectLst/>
                <a:ea typeface="Times New Roman" panose="02020603050405020304" pitchFamily="18" charset="0"/>
              </a:rPr>
              <a:t>What happens on Buy Nothing Day?</a:t>
            </a:r>
          </a:p>
          <a:p>
            <a:pPr marL="342900" lvl="0" indent="-342900">
              <a:lnSpc>
                <a:spcPct val="115000"/>
              </a:lnSpc>
              <a:buFont typeface="+mj-lt"/>
              <a:buAutoNum type="arabicPeriod"/>
            </a:pPr>
            <a:r>
              <a:rPr lang="en-GB" sz="1800" dirty="0">
                <a:effectLst/>
                <a:ea typeface="Times New Roman" panose="02020603050405020304" pitchFamily="18" charset="0"/>
              </a:rPr>
              <a:t>According to the article, why should people think about what they consume?</a:t>
            </a:r>
          </a:p>
          <a:p>
            <a:pPr marL="342900" lvl="0" indent="-342900">
              <a:lnSpc>
                <a:spcPct val="115000"/>
              </a:lnSpc>
              <a:buFont typeface="+mj-lt"/>
              <a:buAutoNum type="arabicPeriod"/>
            </a:pPr>
            <a:r>
              <a:rPr lang="en-GB" sz="1800" dirty="0">
                <a:effectLst/>
                <a:ea typeface="Times New Roman" panose="02020603050405020304" pitchFamily="18" charset="0"/>
              </a:rPr>
              <a:t>Do you ever ask yourself any of the questions in the article before you buy something new?</a:t>
            </a:r>
          </a:p>
          <a:p>
            <a:pPr marL="342900" lvl="0" indent="-342900">
              <a:lnSpc>
                <a:spcPct val="115000"/>
              </a:lnSpc>
              <a:buFont typeface="+mj-lt"/>
              <a:buAutoNum type="arabicPeriod"/>
            </a:pPr>
            <a:r>
              <a:rPr lang="en-GB" sz="1800" dirty="0">
                <a:effectLst/>
                <a:ea typeface="Times New Roman" panose="02020603050405020304" pitchFamily="18" charset="0"/>
              </a:rPr>
              <a:t>Does your country celebrate Buy Nothing Day? If so, what happens? If not, do you think it would be successful in your country?</a:t>
            </a:r>
          </a:p>
          <a:p>
            <a:pPr marL="342900" lvl="0" indent="-342900">
              <a:lnSpc>
                <a:spcPct val="115000"/>
              </a:lnSpc>
              <a:spcAft>
                <a:spcPts val="1000"/>
              </a:spcAft>
              <a:buFont typeface="+mj-lt"/>
              <a:buAutoNum type="arabicPeriod"/>
            </a:pPr>
            <a:r>
              <a:rPr lang="en-GB" sz="1800" dirty="0">
                <a:effectLst/>
                <a:ea typeface="Times New Roman" panose="02020603050405020304" pitchFamily="18" charset="0"/>
              </a:rPr>
              <a:t>Do you think you could buy nothing at all for 24 hours?</a:t>
            </a:r>
          </a:p>
          <a:p>
            <a:pPr>
              <a:lnSpc>
                <a:spcPct val="115000"/>
              </a:lnSpc>
              <a:spcAft>
                <a:spcPts val="1000"/>
              </a:spcAft>
            </a:pP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66121962"/>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3460</TotalTime>
  <Words>1418</Words>
  <Application>Microsoft Office PowerPoint</Application>
  <PresentationFormat>Widescreen</PresentationFormat>
  <Paragraphs>148</Paragraphs>
  <Slides>11</Slides>
  <Notes>11</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11</vt:i4>
      </vt:variant>
    </vt:vector>
  </HeadingPairs>
  <TitlesOfParts>
    <vt:vector size="25" baseType="lpstr">
      <vt:lpstr>Arial</vt:lpstr>
      <vt:lpstr>Symbol</vt:lpstr>
      <vt:lpstr>Calibri</vt:lpstr>
      <vt:lpstr>British Council Sans Headline</vt:lpstr>
      <vt:lpstr>British Council Sans</vt:lpstr>
      <vt:lpstr>Calibri Light</vt:lpstr>
      <vt:lpstr>Times New Roman</vt:lpstr>
      <vt:lpstr>Cover - indigo</vt:lpstr>
      <vt:lpstr>Section - indigo</vt:lpstr>
      <vt:lpstr>Cover - white</vt:lpstr>
      <vt:lpstr>Section - white</vt:lpstr>
      <vt:lpstr>British Council</vt:lpstr>
      <vt:lpstr>Custom Design</vt:lpstr>
      <vt:lpstr>British Council blank</vt:lpstr>
      <vt:lpstr>Shopping nation</vt:lpstr>
      <vt:lpstr>Shopping nation</vt:lpstr>
      <vt:lpstr>Shopping nation</vt:lpstr>
      <vt:lpstr>Shopping nation</vt:lpstr>
      <vt:lpstr>Shopping nation</vt:lpstr>
      <vt:lpstr>Shopping nation</vt:lpstr>
      <vt:lpstr>Shopping nation</vt:lpstr>
      <vt:lpstr>Shopping nation</vt:lpstr>
      <vt:lpstr>Shopping nation</vt:lpstr>
      <vt:lpstr>Shopping nation</vt:lpstr>
      <vt:lpstr>Shopping 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187</cp:revision>
  <dcterms:created xsi:type="dcterms:W3CDTF">2020-03-31T10:47:13Z</dcterms:created>
  <dcterms:modified xsi:type="dcterms:W3CDTF">2024-08-14T15:54:16Z</dcterms:modified>
</cp:coreProperties>
</file>