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9"/>
  </p:notesMasterIdLst>
  <p:handoutMasterIdLst>
    <p:handoutMasterId r:id="rId20"/>
  </p:handoutMasterIdLst>
  <p:sldIdLst>
    <p:sldId id="281" r:id="rId8"/>
    <p:sldId id="297" r:id="rId9"/>
    <p:sldId id="303" r:id="rId10"/>
    <p:sldId id="304" r:id="rId11"/>
    <p:sldId id="305" r:id="rId12"/>
    <p:sldId id="306" r:id="rId13"/>
    <p:sldId id="307" r:id="rId14"/>
    <p:sldId id="308" r:id="rId15"/>
    <p:sldId id="309" r:id="rId16"/>
    <p:sldId id="310" r:id="rId17"/>
    <p:sldId id="291" r:id="rId18"/>
  </p:sldIdLst>
  <p:sldSz cx="12192000" cy="6858000"/>
  <p:notesSz cx="6858000" cy="9144000"/>
  <p:embeddedFontLst>
    <p:embeddedFont>
      <p:font typeface="British Council Sans" panose="020B0604020202020204" charset="0"/>
      <p:regular r:id="rId21"/>
      <p:bold r:id="rId22"/>
      <p:italic r:id="rId23"/>
      <p:boldItalic r:id="rId24"/>
    </p:embeddedFont>
    <p:embeddedFont>
      <p:font typeface="British Council Sans Headline" panose="020B0604020202020204"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font" Target="fonts/font1.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3.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13/08/2024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13/08/2024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3894796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2862346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1474529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805912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519436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842342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156792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34188375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08/13/2024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Round the world travellers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726213"/>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6: Discuss these questions. </a:t>
            </a:r>
            <a:endParaRPr lang="en-GB" sz="1800" dirty="0">
              <a:effectLst/>
              <a:ea typeface="Times New Roman" panose="02020603050405020304" pitchFamily="18" charset="0"/>
            </a:endParaRPr>
          </a:p>
          <a:p>
            <a:pPr marL="285750" indent="-285750">
              <a:lnSpc>
                <a:spcPct val="150000"/>
              </a:lnSpc>
              <a:spcAft>
                <a:spcPts val="600"/>
              </a:spcAft>
              <a:buFont typeface="Arial" panose="020B0604020202020204" pitchFamily="34" charset="0"/>
              <a:buChar char="•"/>
            </a:pPr>
            <a:r>
              <a:rPr lang="en-GB" dirty="0"/>
              <a:t>Would most parents allow their teenage son or daughter to travel round the world alone? Why / Why not?</a:t>
            </a:r>
          </a:p>
          <a:p>
            <a:pPr marL="285750" indent="-285750">
              <a:lnSpc>
                <a:spcPct val="150000"/>
              </a:lnSpc>
              <a:spcAft>
                <a:spcPts val="600"/>
              </a:spcAft>
              <a:buFont typeface="Arial" panose="020B0604020202020204" pitchFamily="34" charset="0"/>
              <a:buChar char="•"/>
            </a:pPr>
            <a:r>
              <a:rPr lang="en-GB" dirty="0"/>
              <a:t>How dangerous is it to travel in different countries? </a:t>
            </a:r>
          </a:p>
          <a:p>
            <a:pPr marL="285750" indent="-285750">
              <a:lnSpc>
                <a:spcPct val="150000"/>
              </a:lnSpc>
              <a:spcAft>
                <a:spcPts val="600"/>
              </a:spcAft>
              <a:buFont typeface="Arial" panose="020B0604020202020204" pitchFamily="34" charset="0"/>
              <a:buChar char="•"/>
            </a:pPr>
            <a:r>
              <a:rPr lang="en-GB" dirty="0"/>
              <a:t>Would you like to travel round the world? Why / Why not? </a:t>
            </a:r>
          </a:p>
          <a:p>
            <a:pPr marL="285750" indent="-285750">
              <a:lnSpc>
                <a:spcPct val="150000"/>
              </a:lnSpc>
              <a:spcAft>
                <a:spcPts val="600"/>
              </a:spcAft>
              <a:buFont typeface="Arial" panose="020B0604020202020204" pitchFamily="34" charset="0"/>
              <a:buChar char="•"/>
            </a:pPr>
            <a:r>
              <a:rPr lang="en-GB" dirty="0"/>
              <a:t>How do you think it feels to break a world record? </a:t>
            </a:r>
          </a:p>
          <a:p>
            <a:pPr marL="285750" indent="-285750">
              <a:lnSpc>
                <a:spcPct val="150000"/>
              </a:lnSpc>
              <a:spcAft>
                <a:spcPts val="600"/>
              </a:spcAft>
              <a:buFont typeface="Arial" panose="020B0604020202020204" pitchFamily="34" charset="0"/>
              <a:buChar char="•"/>
            </a:pPr>
            <a:r>
              <a:rPr lang="en-GB" dirty="0"/>
              <a:t>Have any world records been broken recently in your country? Which?</a:t>
            </a:r>
          </a:p>
          <a:p>
            <a:pPr marL="285750" indent="-285750">
              <a:lnSpc>
                <a:spcPct val="150000"/>
              </a:lnSpc>
              <a:spcAft>
                <a:spcPts val="600"/>
              </a:spcAft>
              <a:buFont typeface="Arial" panose="020B0604020202020204" pitchFamily="34" charset="0"/>
              <a:buChar char="•"/>
            </a:pPr>
            <a:r>
              <a:rPr lang="en-GB" dirty="0"/>
              <a:t>Can world records always be broken?</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514264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Round the world travellers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Put the words and expressions in the box in the correct column. Use a dictionary or ask your teacher for help if necessary.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FCD41D97-7C62-217A-28CD-0A7BD679760F}"/>
              </a:ext>
            </a:extLst>
          </p:cNvPr>
          <p:cNvGraphicFramePr>
            <a:graphicFrameLocks noGrp="1"/>
          </p:cNvGraphicFramePr>
          <p:nvPr>
            <p:extLst>
              <p:ext uri="{D42A27DB-BD31-4B8C-83A1-F6EECF244321}">
                <p14:modId xmlns:p14="http://schemas.microsoft.com/office/powerpoint/2010/main" val="859392015"/>
              </p:ext>
            </p:extLst>
          </p:nvPr>
        </p:nvGraphicFramePr>
        <p:xfrm>
          <a:off x="1396812" y="1962111"/>
          <a:ext cx="8942374" cy="1606296"/>
        </p:xfrm>
        <a:graphic>
          <a:graphicData uri="http://schemas.openxmlformats.org/drawingml/2006/table">
            <a:tbl>
              <a:tblPr firstRow="1" firstCol="1" bandRow="1">
                <a:tableStyleId>{5C22544A-7EE6-4342-B048-85BDC9FD1C3A}</a:tableStyleId>
              </a:tblPr>
              <a:tblGrid>
                <a:gridCol w="8942374">
                  <a:extLst>
                    <a:ext uri="{9D8B030D-6E8A-4147-A177-3AD203B41FA5}">
                      <a16:colId xmlns:a16="http://schemas.microsoft.com/office/drawing/2014/main" val="2289494020"/>
                    </a:ext>
                  </a:extLst>
                </a:gridCol>
              </a:tblGrid>
              <a:tr h="1498416">
                <a:tc>
                  <a:txBody>
                    <a:bodyPr/>
                    <a:lstStyle/>
                    <a:p>
                      <a:pPr algn="ctr">
                        <a:lnSpc>
                          <a:spcPct val="115000"/>
                        </a:lnSpc>
                        <a:spcBef>
                          <a:spcPts val="1200"/>
                        </a:spcBef>
                        <a:spcAft>
                          <a:spcPts val="600"/>
                        </a:spcAft>
                      </a:pPr>
                      <a:r>
                        <a:rPr lang="en-GB" sz="1800" dirty="0">
                          <a:effectLst/>
                        </a:rPr>
                        <a:t>blizzard     journey     brakes     desert     to pedal     trip     freezing     temperatures     mountain punctures     river     rudder     running shoes     sea storm     autopilot     ocean     to cycle</a:t>
                      </a:r>
                    </a:p>
                    <a:p>
                      <a:pPr algn="ctr">
                        <a:lnSpc>
                          <a:spcPct val="115000"/>
                        </a:lnSpc>
                        <a:spcAft>
                          <a:spcPts val="600"/>
                        </a:spcAft>
                      </a:pPr>
                      <a:r>
                        <a:rPr lang="en-GB" sz="1800" dirty="0">
                          <a:effectLst/>
                        </a:rPr>
                        <a:t>to run     to sail     voyage     wind     wombat     yacht</a:t>
                      </a:r>
                    </a:p>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54940135"/>
                  </a:ext>
                </a:extLst>
              </a:tr>
            </a:tbl>
          </a:graphicData>
        </a:graphic>
      </p:graphicFrame>
      <p:graphicFrame>
        <p:nvGraphicFramePr>
          <p:cNvPr id="3" name="Table 2">
            <a:extLst>
              <a:ext uri="{FF2B5EF4-FFF2-40B4-BE49-F238E27FC236}">
                <a16:creationId xmlns:a16="http://schemas.microsoft.com/office/drawing/2014/main" id="{344A7012-64CC-61E6-CEEA-A8F2EE9A5F36}"/>
              </a:ext>
            </a:extLst>
          </p:cNvPr>
          <p:cNvGraphicFramePr>
            <a:graphicFrameLocks noGrp="1"/>
          </p:cNvGraphicFramePr>
          <p:nvPr>
            <p:extLst>
              <p:ext uri="{D42A27DB-BD31-4B8C-83A1-F6EECF244321}">
                <p14:modId xmlns:p14="http://schemas.microsoft.com/office/powerpoint/2010/main" val="2873730031"/>
              </p:ext>
            </p:extLst>
          </p:nvPr>
        </p:nvGraphicFramePr>
        <p:xfrm>
          <a:off x="409074" y="3932864"/>
          <a:ext cx="11182921" cy="1822968"/>
        </p:xfrm>
        <a:graphic>
          <a:graphicData uri="http://schemas.openxmlformats.org/drawingml/2006/table">
            <a:tbl>
              <a:tblPr firstRow="1" firstCol="1" bandRow="1">
                <a:tableStyleId>{5940675A-B579-460E-94D1-54222C63F5DA}</a:tableStyleId>
              </a:tblPr>
              <a:tblGrid>
                <a:gridCol w="1597099">
                  <a:extLst>
                    <a:ext uri="{9D8B030D-6E8A-4147-A177-3AD203B41FA5}">
                      <a16:colId xmlns:a16="http://schemas.microsoft.com/office/drawing/2014/main" val="2103296062"/>
                    </a:ext>
                  </a:extLst>
                </a:gridCol>
                <a:gridCol w="1597099">
                  <a:extLst>
                    <a:ext uri="{9D8B030D-6E8A-4147-A177-3AD203B41FA5}">
                      <a16:colId xmlns:a16="http://schemas.microsoft.com/office/drawing/2014/main" val="276231572"/>
                    </a:ext>
                  </a:extLst>
                </a:gridCol>
                <a:gridCol w="1726717">
                  <a:extLst>
                    <a:ext uri="{9D8B030D-6E8A-4147-A177-3AD203B41FA5}">
                      <a16:colId xmlns:a16="http://schemas.microsoft.com/office/drawing/2014/main" val="4042179261"/>
                    </a:ext>
                  </a:extLst>
                </a:gridCol>
                <a:gridCol w="1467481">
                  <a:extLst>
                    <a:ext uri="{9D8B030D-6E8A-4147-A177-3AD203B41FA5}">
                      <a16:colId xmlns:a16="http://schemas.microsoft.com/office/drawing/2014/main" val="660854724"/>
                    </a:ext>
                  </a:extLst>
                </a:gridCol>
                <a:gridCol w="1598175">
                  <a:extLst>
                    <a:ext uri="{9D8B030D-6E8A-4147-A177-3AD203B41FA5}">
                      <a16:colId xmlns:a16="http://schemas.microsoft.com/office/drawing/2014/main" val="2138881664"/>
                    </a:ext>
                  </a:extLst>
                </a:gridCol>
                <a:gridCol w="1598175">
                  <a:extLst>
                    <a:ext uri="{9D8B030D-6E8A-4147-A177-3AD203B41FA5}">
                      <a16:colId xmlns:a16="http://schemas.microsoft.com/office/drawing/2014/main" val="2407877993"/>
                    </a:ext>
                  </a:extLst>
                </a:gridCol>
                <a:gridCol w="1598175">
                  <a:extLst>
                    <a:ext uri="{9D8B030D-6E8A-4147-A177-3AD203B41FA5}">
                      <a16:colId xmlns:a16="http://schemas.microsoft.com/office/drawing/2014/main" val="196207483"/>
                    </a:ext>
                  </a:extLst>
                </a:gridCol>
              </a:tblGrid>
              <a:tr h="466577">
                <a:tc>
                  <a:txBody>
                    <a:bodyPr/>
                    <a:lstStyle/>
                    <a:p>
                      <a:pPr algn="ctr">
                        <a:lnSpc>
                          <a:spcPct val="115000"/>
                        </a:lnSpc>
                        <a:spcAft>
                          <a:spcPts val="600"/>
                        </a:spcAft>
                      </a:pPr>
                      <a:r>
                        <a:rPr lang="en-GB" sz="1800" b="1" dirty="0">
                          <a:effectLst/>
                        </a:rPr>
                        <a:t>weather</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travel nouns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geographical features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cycling </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running</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sailing </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n-GB" sz="1800" b="1" dirty="0">
                          <a:effectLst/>
                        </a:rPr>
                        <a:t>animals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04249197"/>
                  </a:ext>
                </a:extLst>
              </a:tr>
              <a:tr h="1219464">
                <a:tc>
                  <a:txBody>
                    <a:bodyPr/>
                    <a:lstStyle/>
                    <a:p>
                      <a:pPr>
                        <a:lnSpc>
                          <a:spcPct val="115000"/>
                        </a:lnSpc>
                        <a:spcAft>
                          <a:spcPts val="600"/>
                        </a:spcAft>
                      </a:pPr>
                      <a:r>
                        <a:rPr lang="en-GB" sz="1200">
                          <a:effectLst/>
                        </a:rPr>
                        <a:t> </a:t>
                      </a:r>
                      <a:endParaRPr lang="en-GB" sz="1100">
                        <a:effectLst/>
                      </a:endParaRPr>
                    </a:p>
                    <a:p>
                      <a:pPr>
                        <a:lnSpc>
                          <a:spcPct val="115000"/>
                        </a:lnSpc>
                        <a:spcAft>
                          <a:spcPts val="600"/>
                        </a:spcAft>
                      </a:pPr>
                      <a:r>
                        <a:rPr lang="en-GB" sz="1200">
                          <a:effectLst/>
                        </a:rPr>
                        <a:t> </a:t>
                      </a:r>
                      <a:endParaRPr lang="en-GB" sz="1100">
                        <a:effectLst/>
                      </a:endParaRPr>
                    </a:p>
                    <a:p>
                      <a:pPr>
                        <a:lnSpc>
                          <a:spcPct val="115000"/>
                        </a:lnSpc>
                        <a:spcAft>
                          <a:spcPts val="600"/>
                        </a:spcAft>
                      </a:pPr>
                      <a:r>
                        <a:rPr lang="en-GB" sz="1200">
                          <a:effectLst/>
                        </a:rPr>
                        <a:t> </a:t>
                      </a:r>
                      <a:endParaRPr lang="en-GB" sz="1100">
                        <a:effectLst/>
                      </a:endParaRPr>
                    </a:p>
                    <a:p>
                      <a:pPr>
                        <a:lnSpc>
                          <a:spcPct val="115000"/>
                        </a:lnSpc>
                        <a:spcAft>
                          <a:spcPts val="600"/>
                        </a:spcAft>
                      </a:pPr>
                      <a:r>
                        <a:rPr lang="en-GB" sz="12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a:effectLst/>
                        </a:rPr>
                        <a:t> </a:t>
                      </a:r>
                      <a:endParaRPr lang="en-GB"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6367319"/>
                  </a:ext>
                </a:extLst>
              </a:tr>
            </a:tbl>
          </a:graphicData>
        </a:graphic>
      </p:graphicFrame>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2: You are going to read about three round the world travellers. As you read, complete the table with information about each traveller. </a:t>
            </a:r>
            <a:endParaRPr lang="en-GB" sz="1800" dirty="0">
              <a:effectLst/>
              <a:ea typeface="Times New Roman" panose="02020603050405020304" pitchFamily="18" charset="0"/>
              <a:cs typeface="Arial" panose="020B0604020202020204" pitchFamily="34"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6" name="Table 5">
            <a:extLst>
              <a:ext uri="{FF2B5EF4-FFF2-40B4-BE49-F238E27FC236}">
                <a16:creationId xmlns:a16="http://schemas.microsoft.com/office/drawing/2014/main" id="{F65FF61F-453E-059E-D20B-237219EFCBD3}"/>
              </a:ext>
            </a:extLst>
          </p:cNvPr>
          <p:cNvGraphicFramePr>
            <a:graphicFrameLocks noGrp="1"/>
          </p:cNvGraphicFramePr>
          <p:nvPr>
            <p:extLst>
              <p:ext uri="{D42A27DB-BD31-4B8C-83A1-F6EECF244321}">
                <p14:modId xmlns:p14="http://schemas.microsoft.com/office/powerpoint/2010/main" val="3754189315"/>
              </p:ext>
            </p:extLst>
          </p:nvPr>
        </p:nvGraphicFramePr>
        <p:xfrm>
          <a:off x="1104001" y="1914431"/>
          <a:ext cx="9387536" cy="3874638"/>
        </p:xfrm>
        <a:graphic>
          <a:graphicData uri="http://schemas.openxmlformats.org/drawingml/2006/table">
            <a:tbl>
              <a:tblPr firstRow="1" firstCol="1" bandRow="1">
                <a:tableStyleId>{5940675A-B579-460E-94D1-54222C63F5DA}</a:tableStyleId>
              </a:tblPr>
              <a:tblGrid>
                <a:gridCol w="2154864">
                  <a:extLst>
                    <a:ext uri="{9D8B030D-6E8A-4147-A177-3AD203B41FA5}">
                      <a16:colId xmlns:a16="http://schemas.microsoft.com/office/drawing/2014/main" val="3250083066"/>
                    </a:ext>
                  </a:extLst>
                </a:gridCol>
                <a:gridCol w="2410582">
                  <a:extLst>
                    <a:ext uri="{9D8B030D-6E8A-4147-A177-3AD203B41FA5}">
                      <a16:colId xmlns:a16="http://schemas.microsoft.com/office/drawing/2014/main" val="1214718023"/>
                    </a:ext>
                  </a:extLst>
                </a:gridCol>
                <a:gridCol w="2410582">
                  <a:extLst>
                    <a:ext uri="{9D8B030D-6E8A-4147-A177-3AD203B41FA5}">
                      <a16:colId xmlns:a16="http://schemas.microsoft.com/office/drawing/2014/main" val="913379836"/>
                    </a:ext>
                  </a:extLst>
                </a:gridCol>
                <a:gridCol w="2411508">
                  <a:extLst>
                    <a:ext uri="{9D8B030D-6E8A-4147-A177-3AD203B41FA5}">
                      <a16:colId xmlns:a16="http://schemas.microsoft.com/office/drawing/2014/main" val="1412775535"/>
                    </a:ext>
                  </a:extLst>
                </a:gridCol>
              </a:tblGrid>
              <a:tr h="284426">
                <a:tc>
                  <a:txBody>
                    <a:bodyPr/>
                    <a:lstStyle/>
                    <a:p>
                      <a:pPr>
                        <a:lnSpc>
                          <a:spcPct val="115000"/>
                        </a:lnSpc>
                        <a:spcAft>
                          <a:spcPts val="1000"/>
                        </a:spcAft>
                        <a:tabLst>
                          <a:tab pos="588645" algn="l"/>
                        </a:tabLst>
                      </a:pPr>
                      <a:r>
                        <a:rPr lang="en-GB" sz="1800" b="1" dirty="0">
                          <a:effectLst/>
                        </a:rPr>
                        <a:t>Question</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800" b="1">
                          <a:effectLst/>
                        </a:rPr>
                        <a:t>A</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800" b="1">
                          <a:effectLst/>
                        </a:rPr>
                        <a:t>B</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800" b="1" dirty="0">
                          <a:effectLst/>
                        </a:rPr>
                        <a:t>C</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20950715"/>
                  </a:ext>
                </a:extLst>
              </a:tr>
              <a:tr h="784054">
                <a:tc>
                  <a:txBody>
                    <a:bodyPr/>
                    <a:lstStyle/>
                    <a:p>
                      <a:pPr>
                        <a:lnSpc>
                          <a:spcPct val="115000"/>
                        </a:lnSpc>
                        <a:spcAft>
                          <a:spcPts val="1000"/>
                        </a:spcAft>
                        <a:tabLst>
                          <a:tab pos="588645" algn="l"/>
                        </a:tabLst>
                      </a:pPr>
                      <a:r>
                        <a:rPr lang="en-GB" sz="1800" dirty="0">
                          <a:effectLst/>
                        </a:rPr>
                        <a:t>Who travelled around the world?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endParaRPr>
                    </a:p>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13172920"/>
                  </a:ext>
                </a:extLst>
              </a:tr>
              <a:tr h="784054">
                <a:tc>
                  <a:txBody>
                    <a:bodyPr/>
                    <a:lstStyle/>
                    <a:p>
                      <a:pPr>
                        <a:lnSpc>
                          <a:spcPct val="115000"/>
                        </a:lnSpc>
                        <a:spcAft>
                          <a:spcPts val="1000"/>
                        </a:spcAft>
                        <a:tabLst>
                          <a:tab pos="588645" algn="l"/>
                        </a:tabLst>
                      </a:pPr>
                      <a:r>
                        <a:rPr lang="en-GB" sz="1800">
                          <a:effectLst/>
                        </a:rPr>
                        <a:t>How did he / she travel?</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dirty="0">
                          <a:effectLst/>
                        </a:rPr>
                        <a:t> </a:t>
                      </a:r>
                      <a:endParaRPr lang="en-GB" sz="700" dirty="0">
                        <a:effectLst/>
                      </a:endParaRPr>
                    </a:p>
                    <a:p>
                      <a:pPr>
                        <a:lnSpc>
                          <a:spcPct val="115000"/>
                        </a:lnSpc>
                        <a:spcAft>
                          <a:spcPts val="1000"/>
                        </a:spcAft>
                        <a:tabLst>
                          <a:tab pos="588645" algn="l"/>
                        </a:tabLst>
                      </a:pPr>
                      <a:r>
                        <a:rPr lang="en-GB" sz="1200" dirty="0">
                          <a:effectLst/>
                        </a:rPr>
                        <a:t> </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23838373"/>
                  </a:ext>
                </a:extLst>
              </a:tr>
              <a:tr h="784054">
                <a:tc>
                  <a:txBody>
                    <a:bodyPr/>
                    <a:lstStyle/>
                    <a:p>
                      <a:pPr>
                        <a:lnSpc>
                          <a:spcPct val="115000"/>
                        </a:lnSpc>
                        <a:spcAft>
                          <a:spcPts val="1000"/>
                        </a:spcAft>
                        <a:tabLst>
                          <a:tab pos="588645" algn="l"/>
                        </a:tabLst>
                      </a:pPr>
                      <a:r>
                        <a:rPr lang="en-GB" sz="1800" dirty="0">
                          <a:effectLst/>
                        </a:rPr>
                        <a:t>How long did the journey take?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endParaRPr>
                    </a:p>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28572735"/>
                  </a:ext>
                </a:extLst>
              </a:tr>
              <a:tr h="907456">
                <a:tc>
                  <a:txBody>
                    <a:bodyPr/>
                    <a:lstStyle/>
                    <a:p>
                      <a:pPr>
                        <a:lnSpc>
                          <a:spcPct val="115000"/>
                        </a:lnSpc>
                        <a:spcAft>
                          <a:spcPts val="1000"/>
                        </a:spcAft>
                        <a:tabLst>
                          <a:tab pos="588645" algn="l"/>
                        </a:tabLst>
                      </a:pPr>
                      <a:r>
                        <a:rPr lang="en-GB" sz="1800" dirty="0">
                          <a:effectLst/>
                        </a:rPr>
                        <a:t>What do you think was the biggest problem that he / she had?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endParaRPr>
                    </a:p>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a:effectLst/>
                        </a:rPr>
                        <a:t> </a:t>
                      </a:r>
                      <a:endParaRPr lang="en-GB" sz="7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88645" algn="l"/>
                        </a:tabLst>
                      </a:pPr>
                      <a:r>
                        <a:rPr lang="en-GB" sz="1200" dirty="0">
                          <a:effectLst/>
                        </a:rPr>
                        <a:t> </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0015188"/>
                  </a:ext>
                </a:extLst>
              </a:tr>
            </a:tbl>
          </a:graphicData>
        </a:graphic>
      </p:graphicFrame>
    </p:spTree>
    <p:extLst>
      <p:ext uri="{BB962C8B-B14F-4D97-AF65-F5344CB8AC3E}">
        <p14:creationId xmlns:p14="http://schemas.microsoft.com/office/powerpoint/2010/main" val="297258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2: Read the text and complete the appropriate column in the table. </a:t>
            </a:r>
            <a:endParaRPr lang="en-GB" sz="1800" dirty="0">
              <a:effectLst/>
              <a:ea typeface="Times New Roman" panose="02020603050405020304" pitchFamily="18" charset="0"/>
              <a:cs typeface="Arial" panose="020B0604020202020204" pitchFamily="34"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3" name="TextBox 2">
            <a:extLst>
              <a:ext uri="{FF2B5EF4-FFF2-40B4-BE49-F238E27FC236}">
                <a16:creationId xmlns:a16="http://schemas.microsoft.com/office/drawing/2014/main" id="{B1439461-C87E-E1BF-CF91-36F639F3F713}"/>
              </a:ext>
            </a:extLst>
          </p:cNvPr>
          <p:cNvSpPr txBox="1"/>
          <p:nvPr/>
        </p:nvSpPr>
        <p:spPr>
          <a:xfrm>
            <a:off x="1104001" y="1555624"/>
            <a:ext cx="10186255" cy="4496872"/>
          </a:xfrm>
          <a:prstGeom prst="rect">
            <a:avLst/>
          </a:prstGeom>
          <a:noFill/>
        </p:spPr>
        <p:txBody>
          <a:bodyPr wrap="square">
            <a:spAutoFit/>
          </a:bodyPr>
          <a:lstStyle/>
          <a:p>
            <a:pPr>
              <a:lnSpc>
                <a:spcPct val="115000"/>
              </a:lnSpc>
              <a:spcAft>
                <a:spcPts val="1000"/>
              </a:spcAft>
              <a:tabLst>
                <a:tab pos="588645" algn="l"/>
              </a:tabLst>
            </a:pPr>
            <a:r>
              <a:rPr lang="en-GB" b="1" dirty="0">
                <a:effectLst/>
                <a:ea typeface="Times New Roman" panose="02020603050405020304" pitchFamily="18" charset="0"/>
              </a:rPr>
              <a:t>Text A </a:t>
            </a:r>
            <a:endParaRPr lang="en-GB" dirty="0">
              <a:effectLst/>
              <a:ea typeface="Times New Roman" panose="02020603050405020304" pitchFamily="18" charset="0"/>
            </a:endParaRPr>
          </a:p>
          <a:p>
            <a:pPr>
              <a:lnSpc>
                <a:spcPct val="115000"/>
              </a:lnSpc>
              <a:spcAft>
                <a:spcPts val="1000"/>
              </a:spcAft>
              <a:tabLst>
                <a:tab pos="588645" algn="l"/>
              </a:tabLst>
            </a:pPr>
            <a:r>
              <a:rPr lang="en-GB" sz="1400" dirty="0">
                <a:effectLst/>
                <a:ea typeface="Times New Roman" panose="02020603050405020304" pitchFamily="18" charset="0"/>
              </a:rPr>
              <a:t>James </a:t>
            </a:r>
            <a:r>
              <a:rPr lang="en-GB" sz="1400" dirty="0" err="1">
                <a:effectLst/>
                <a:ea typeface="Times New Roman" panose="02020603050405020304" pitchFamily="18" charset="0"/>
              </a:rPr>
              <a:t>Bowthorpe</a:t>
            </a:r>
            <a:r>
              <a:rPr lang="en-GB" sz="1400" dirty="0">
                <a:effectLst/>
                <a:ea typeface="Times New Roman" panose="02020603050405020304" pitchFamily="18" charset="0"/>
              </a:rPr>
              <a:t>, at the age of 31, became the fastest man to cycle round the globe when he arrived at Hyde Park in London on September 19</a:t>
            </a:r>
            <a:r>
              <a:rPr lang="en-GB" sz="1400" baseline="30000" dirty="0">
                <a:effectLst/>
                <a:ea typeface="Times New Roman" panose="02020603050405020304" pitchFamily="18" charset="0"/>
              </a:rPr>
              <a:t>th</a:t>
            </a:r>
            <a:r>
              <a:rPr lang="en-GB" sz="1400" dirty="0">
                <a:effectLst/>
                <a:ea typeface="Times New Roman" panose="02020603050405020304" pitchFamily="18" charset="0"/>
              </a:rPr>
              <a:t>, 2009. It took him just 176 days to travel through 20 countries on his epic 18,000 mile (29,000 km) journey. </a:t>
            </a:r>
          </a:p>
          <a:p>
            <a:pPr>
              <a:lnSpc>
                <a:spcPct val="115000"/>
              </a:lnSpc>
              <a:spcAft>
                <a:spcPts val="1000"/>
              </a:spcAft>
              <a:tabLst>
                <a:tab pos="588645" algn="l"/>
              </a:tabLst>
            </a:pPr>
            <a:r>
              <a:rPr lang="en-GB" sz="1400" dirty="0">
                <a:effectLst/>
                <a:ea typeface="Times New Roman" panose="02020603050405020304" pitchFamily="18" charset="0"/>
              </a:rPr>
              <a:t>James pedalled out of the English capital, his home town, carrying 30 kilos of gear which included a GPS tracking system, camera batteries and a phone; all powered by a dynamo connected to his bike. He was sponsored by a British newspaper and managed to raise over £ 58,000 for research into Parkinson’s disease. </a:t>
            </a:r>
          </a:p>
          <a:p>
            <a:pPr>
              <a:lnSpc>
                <a:spcPct val="115000"/>
              </a:lnSpc>
              <a:spcAft>
                <a:spcPts val="1000"/>
              </a:spcAft>
              <a:tabLst>
                <a:tab pos="588645" algn="l"/>
              </a:tabLst>
            </a:pPr>
            <a:r>
              <a:rPr lang="en-GB" sz="1400" dirty="0">
                <a:effectLst/>
                <a:ea typeface="Times New Roman" panose="02020603050405020304" pitchFamily="18" charset="0"/>
              </a:rPr>
              <a:t>He crossed mountains and deserts, rode along terrifying highways, battled against strong winds, collided with a wombat in Australia, broke his back brake and had to fix numerous punctures. In Thailand he was so ill that he lost a fifth of his body weight and had to spend three days in bed to recover. His other low points included being attacked by a gang of men (and then thankfully being rescued by a couple of teenagers). </a:t>
            </a:r>
          </a:p>
          <a:p>
            <a:pPr>
              <a:lnSpc>
                <a:spcPct val="115000"/>
              </a:lnSpc>
              <a:spcAft>
                <a:spcPts val="1000"/>
              </a:spcAft>
              <a:tabLst>
                <a:tab pos="588645" algn="l"/>
              </a:tabLst>
            </a:pPr>
            <a:r>
              <a:rPr lang="en-GB" sz="1400" dirty="0">
                <a:effectLst/>
                <a:ea typeface="Times New Roman" panose="02020603050405020304" pitchFamily="18" charset="0"/>
              </a:rPr>
              <a:t>Most of his encounters along the way were friendly and James was pleased to find that Lance Armstrong, </a:t>
            </a:r>
            <a:r>
              <a:rPr lang="en-GB" sz="1400" dirty="0">
                <a:ea typeface="Times New Roman" panose="02020603050405020304" pitchFamily="18" charset="0"/>
              </a:rPr>
              <a:t>a past</a:t>
            </a:r>
            <a:r>
              <a:rPr lang="en-GB" sz="1400" dirty="0">
                <a:effectLst/>
                <a:ea typeface="Times New Roman" panose="02020603050405020304" pitchFamily="18" charset="0"/>
              </a:rPr>
              <a:t> Tour de France winner, was following his trip on social media. "For a couple of days I imagined him watching me with his arms folded, shaking his head at my technique," </a:t>
            </a:r>
            <a:r>
              <a:rPr lang="en-GB" sz="1400" dirty="0" err="1">
                <a:effectLst/>
                <a:ea typeface="Times New Roman" panose="02020603050405020304" pitchFamily="18" charset="0"/>
              </a:rPr>
              <a:t>Bowthorpe</a:t>
            </a:r>
            <a:r>
              <a:rPr lang="en-GB" sz="1400" dirty="0">
                <a:effectLst/>
                <a:ea typeface="Times New Roman" panose="02020603050405020304" pitchFamily="18" charset="0"/>
              </a:rPr>
              <a:t> says. </a:t>
            </a:r>
          </a:p>
          <a:p>
            <a:pPr>
              <a:lnSpc>
                <a:spcPct val="115000"/>
              </a:lnSpc>
              <a:spcAft>
                <a:spcPts val="1000"/>
              </a:spcAft>
              <a:tabLst>
                <a:tab pos="588645" algn="l"/>
              </a:tabLst>
            </a:pPr>
            <a:r>
              <a:rPr lang="en-GB" sz="1400" dirty="0">
                <a:effectLst/>
                <a:ea typeface="Times New Roman" panose="02020603050405020304" pitchFamily="18" charset="0"/>
              </a:rPr>
              <a:t>Information from The Independent, The Guardian</a:t>
            </a:r>
          </a:p>
        </p:txBody>
      </p:sp>
    </p:spTree>
    <p:extLst>
      <p:ext uri="{BB962C8B-B14F-4D97-AF65-F5344CB8AC3E}">
        <p14:creationId xmlns:p14="http://schemas.microsoft.com/office/powerpoint/2010/main" val="273008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2: Read the text and complete the appropriate column in the table. </a:t>
            </a:r>
            <a:endParaRPr lang="en-GB" sz="1800" dirty="0">
              <a:effectLst/>
              <a:ea typeface="Times New Roman" panose="02020603050405020304" pitchFamily="18" charset="0"/>
              <a:cs typeface="Arial" panose="020B0604020202020204" pitchFamily="34"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3" name="TextBox 2">
            <a:extLst>
              <a:ext uri="{FF2B5EF4-FFF2-40B4-BE49-F238E27FC236}">
                <a16:creationId xmlns:a16="http://schemas.microsoft.com/office/drawing/2014/main" id="{B1439461-C87E-E1BF-CF91-36F639F3F713}"/>
              </a:ext>
            </a:extLst>
          </p:cNvPr>
          <p:cNvSpPr txBox="1"/>
          <p:nvPr/>
        </p:nvSpPr>
        <p:spPr>
          <a:xfrm>
            <a:off x="1104001" y="1555624"/>
            <a:ext cx="10186255" cy="4294509"/>
          </a:xfrm>
          <a:prstGeom prst="rect">
            <a:avLst/>
          </a:prstGeom>
          <a:noFill/>
        </p:spPr>
        <p:txBody>
          <a:bodyPr wrap="square">
            <a:spAutoFit/>
          </a:bodyPr>
          <a:lstStyle/>
          <a:p>
            <a:pPr>
              <a:lnSpc>
                <a:spcPct val="115000"/>
              </a:lnSpc>
              <a:spcAft>
                <a:spcPts val="1000"/>
              </a:spcAft>
              <a:tabLst>
                <a:tab pos="588645" algn="l"/>
              </a:tabLst>
            </a:pPr>
            <a:r>
              <a:rPr lang="en-GB" b="1" dirty="0">
                <a:effectLst/>
                <a:ea typeface="Times New Roman" panose="02020603050405020304" pitchFamily="18" charset="0"/>
                <a:cs typeface="Arial" panose="020B0604020202020204" pitchFamily="34" charset="0"/>
              </a:rPr>
              <a:t>Text B</a:t>
            </a:r>
            <a:endParaRPr lang="en-GB" dirty="0">
              <a:effectLst/>
              <a:ea typeface="Times New Roman" panose="02020603050405020304" pitchFamily="18" charset="0"/>
              <a:cs typeface="Arial" panose="020B0604020202020204" pitchFamily="34" charset="0"/>
            </a:endParaRPr>
          </a:p>
          <a:p>
            <a:pPr>
              <a:lnSpc>
                <a:spcPct val="115000"/>
              </a:lnSpc>
              <a:spcAft>
                <a:spcPts val="1000"/>
              </a:spcAft>
              <a:tabLst>
                <a:tab pos="588645" algn="l"/>
              </a:tabLst>
            </a:pPr>
            <a:r>
              <a:rPr lang="en-GB" sz="1600" dirty="0">
                <a:effectLst/>
                <a:ea typeface="Times New Roman" panose="02020603050405020304" pitchFamily="18" charset="0"/>
                <a:cs typeface="Arial" panose="020B0604020202020204" pitchFamily="34" charset="0"/>
              </a:rPr>
              <a:t>Rosie Swale Pope, a grandmother from Wales, took five years to run around the world. She was 61 when she completed her round-the-world trip in August 2008. Her 20,000 mile (32,190 km) journey, which took her through the Northern Hemisphere including Europe, America, Greenland and Iceland, raised funds for a Russian orphanage and promoted cancer awareness. </a:t>
            </a:r>
          </a:p>
          <a:p>
            <a:pPr>
              <a:lnSpc>
                <a:spcPct val="115000"/>
              </a:lnSpc>
              <a:spcAft>
                <a:spcPts val="1000"/>
              </a:spcAft>
              <a:tabLst>
                <a:tab pos="588645" algn="l"/>
              </a:tabLst>
            </a:pPr>
            <a:r>
              <a:rPr lang="en-GB" sz="1600" dirty="0">
                <a:effectLst/>
                <a:ea typeface="Times New Roman" panose="02020603050405020304" pitchFamily="18" charset="0"/>
                <a:cs typeface="Arial" panose="020B0604020202020204" pitchFamily="34" charset="0"/>
              </a:rPr>
              <a:t>Rosie carried her equipment on a small trailer as she ran. She either camped at night or stayed with people she met on the way. She met lots of people on route; most of them friendly. She received 29 proposals of marriage (nine of them in Poland) and was rescued from the snow during a blizzard by a local in Alaska. </a:t>
            </a:r>
          </a:p>
          <a:p>
            <a:pPr>
              <a:lnSpc>
                <a:spcPct val="115000"/>
              </a:lnSpc>
              <a:spcAft>
                <a:spcPts val="1000"/>
              </a:spcAft>
              <a:tabLst>
                <a:tab pos="588645" algn="l"/>
              </a:tabLst>
            </a:pPr>
            <a:r>
              <a:rPr lang="en-GB" sz="1600" dirty="0">
                <a:effectLst/>
                <a:ea typeface="Times New Roman" panose="02020603050405020304" pitchFamily="18" charset="0"/>
                <a:cs typeface="Arial" panose="020B0604020202020204" pitchFamily="34" charset="0"/>
              </a:rPr>
              <a:t>Did she encounter any difficulties? As well as being hit by a bus, experiencing freezing temperatures and suffering from pneumonia, she was knocked unconscious by an axeman as she was crossing a river. She also had to replace her running shoes 45 times. </a:t>
            </a:r>
          </a:p>
          <a:p>
            <a:pPr>
              <a:lnSpc>
                <a:spcPct val="115000"/>
              </a:lnSpc>
              <a:spcAft>
                <a:spcPts val="1000"/>
              </a:spcAft>
              <a:tabLst>
                <a:tab pos="588645" algn="l"/>
              </a:tabLst>
            </a:pPr>
            <a:r>
              <a:rPr lang="en-GB" sz="1600" dirty="0">
                <a:effectLst/>
                <a:ea typeface="Times New Roman" panose="02020603050405020304" pitchFamily="18" charset="0"/>
                <a:cs typeface="Arial" panose="020B0604020202020204" pitchFamily="34" charset="0"/>
              </a:rPr>
              <a:t>Information from El </a:t>
            </a:r>
            <a:r>
              <a:rPr lang="en-GB" sz="1600" dirty="0" err="1">
                <a:effectLst/>
                <a:ea typeface="Times New Roman" panose="02020603050405020304" pitchFamily="18" charset="0"/>
                <a:cs typeface="Arial" panose="020B0604020202020204" pitchFamily="34" charset="0"/>
              </a:rPr>
              <a:t>Periodico</a:t>
            </a:r>
            <a:r>
              <a:rPr lang="en-GB" sz="1600" dirty="0">
                <a:effectLst/>
                <a:ea typeface="Times New Roman" panose="02020603050405020304" pitchFamily="18" charset="0"/>
                <a:cs typeface="Arial" panose="020B0604020202020204" pitchFamily="34" charset="0"/>
              </a:rPr>
              <a:t>, The Telegraph</a:t>
            </a:r>
          </a:p>
        </p:txBody>
      </p:sp>
    </p:spTree>
    <p:extLst>
      <p:ext uri="{BB962C8B-B14F-4D97-AF65-F5344CB8AC3E}">
        <p14:creationId xmlns:p14="http://schemas.microsoft.com/office/powerpoint/2010/main" val="25010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2: Read the text and complete the appropriate column in the table. </a:t>
            </a:r>
            <a:endParaRPr lang="en-GB" sz="1800" dirty="0">
              <a:effectLst/>
              <a:ea typeface="Times New Roman" panose="02020603050405020304" pitchFamily="18" charset="0"/>
              <a:cs typeface="Arial" panose="020B0604020202020204" pitchFamily="34"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3" name="TextBox 2">
            <a:extLst>
              <a:ext uri="{FF2B5EF4-FFF2-40B4-BE49-F238E27FC236}">
                <a16:creationId xmlns:a16="http://schemas.microsoft.com/office/drawing/2014/main" id="{B1439461-C87E-E1BF-CF91-36F639F3F713}"/>
              </a:ext>
            </a:extLst>
          </p:cNvPr>
          <p:cNvSpPr txBox="1"/>
          <p:nvPr/>
        </p:nvSpPr>
        <p:spPr>
          <a:xfrm>
            <a:off x="1104001" y="1555624"/>
            <a:ext cx="10186255" cy="4139595"/>
          </a:xfrm>
          <a:prstGeom prst="rect">
            <a:avLst/>
          </a:prstGeom>
          <a:noFill/>
        </p:spPr>
        <p:txBody>
          <a:bodyPr wrap="square">
            <a:spAutoFit/>
          </a:bodyPr>
          <a:lstStyle/>
          <a:p>
            <a:pPr>
              <a:lnSpc>
                <a:spcPct val="115000"/>
              </a:lnSpc>
              <a:spcAft>
                <a:spcPts val="1000"/>
              </a:spcAft>
              <a:tabLst>
                <a:tab pos="588645" algn="l"/>
              </a:tabLst>
            </a:pPr>
            <a:r>
              <a:rPr lang="en-GB" sz="1800" b="1" dirty="0">
                <a:effectLst/>
                <a:ea typeface="Times New Roman" panose="02020603050405020304" pitchFamily="18" charset="0"/>
              </a:rPr>
              <a:t>Text C </a:t>
            </a:r>
            <a:endParaRPr lang="en-GB" sz="1800" dirty="0">
              <a:effectLst/>
              <a:ea typeface="Times New Roman" panose="02020603050405020304" pitchFamily="18" charset="0"/>
            </a:endParaRPr>
          </a:p>
          <a:p>
            <a:pPr>
              <a:lnSpc>
                <a:spcPct val="115000"/>
              </a:lnSpc>
              <a:spcAft>
                <a:spcPts val="1000"/>
              </a:spcAft>
              <a:tabLst>
                <a:tab pos="588645" algn="l"/>
              </a:tabLst>
            </a:pPr>
            <a:r>
              <a:rPr lang="en-GB" sz="1600" dirty="0">
                <a:effectLst/>
                <a:ea typeface="Times New Roman" panose="02020603050405020304" pitchFamily="18" charset="0"/>
              </a:rPr>
              <a:t>Mike Perham was just 16 when he set off to circumnavigate the globe. He celebrated his 17th birthday alone in the Indian Ocean on his 50-foot (15 m) racing yacht. </a:t>
            </a:r>
          </a:p>
          <a:p>
            <a:pPr>
              <a:lnSpc>
                <a:spcPct val="115000"/>
              </a:lnSpc>
              <a:spcAft>
                <a:spcPts val="1000"/>
              </a:spcAft>
              <a:tabLst>
                <a:tab pos="588645" algn="l"/>
              </a:tabLst>
            </a:pPr>
            <a:r>
              <a:rPr lang="en-GB" sz="1600" dirty="0">
                <a:effectLst/>
                <a:ea typeface="Times New Roman" panose="02020603050405020304" pitchFamily="18" charset="0"/>
              </a:rPr>
              <a:t>A birthday party for one might not sound like much fun to the average teen. Other less enjoyable parts of the trip included numerous stops to repair the yacht’s rudder and autopilot, accidentally falling overboard into the water and terrible storms in open sea. One of the most tedious aspects of the trip was having to put up with a diet of ‘icky’ freeze-dried food. </a:t>
            </a:r>
          </a:p>
          <a:p>
            <a:pPr>
              <a:lnSpc>
                <a:spcPct val="115000"/>
              </a:lnSpc>
              <a:spcAft>
                <a:spcPts val="1000"/>
              </a:spcAft>
              <a:tabLst>
                <a:tab pos="588645" algn="l"/>
              </a:tabLst>
            </a:pPr>
            <a:r>
              <a:rPr lang="en-GB" sz="1600" dirty="0">
                <a:effectLst/>
                <a:ea typeface="Times New Roman" panose="02020603050405020304" pitchFamily="18" charset="0"/>
              </a:rPr>
              <a:t>Against these odds, British teenager Mike completed his 28,000 mile (45,000 km) sea voyage in nine months and became the youngest person to sail solo around the world in August 2009. </a:t>
            </a:r>
          </a:p>
          <a:p>
            <a:pPr>
              <a:lnSpc>
                <a:spcPct val="115000"/>
              </a:lnSpc>
              <a:spcAft>
                <a:spcPts val="1000"/>
              </a:spcAft>
              <a:tabLst>
                <a:tab pos="588645" algn="l"/>
              </a:tabLst>
            </a:pPr>
            <a:r>
              <a:rPr lang="en-GB" sz="1600" dirty="0">
                <a:effectLst/>
                <a:ea typeface="Times New Roman" panose="02020603050405020304" pitchFamily="18" charset="0"/>
              </a:rPr>
              <a:t>Many people say that 16 is too young to sail around the world alone. But Mike’s father was confident that his son had the physical strength, mental capacity and technical ability necessary for the trip. </a:t>
            </a:r>
          </a:p>
          <a:p>
            <a:pPr>
              <a:lnSpc>
                <a:spcPct val="115000"/>
              </a:lnSpc>
              <a:spcAft>
                <a:spcPts val="1000"/>
              </a:spcAft>
              <a:tabLst>
                <a:tab pos="588645" algn="l"/>
              </a:tabLst>
            </a:pPr>
            <a:r>
              <a:rPr lang="en-GB" sz="1600" dirty="0">
                <a:effectLst/>
                <a:ea typeface="Times New Roman" panose="02020603050405020304" pitchFamily="18" charset="0"/>
              </a:rPr>
              <a:t>Information from The Guardian, The Adventure Blog</a:t>
            </a:r>
          </a:p>
        </p:txBody>
      </p:sp>
    </p:spTree>
    <p:extLst>
      <p:ext uri="{BB962C8B-B14F-4D97-AF65-F5344CB8AC3E}">
        <p14:creationId xmlns:p14="http://schemas.microsoft.com/office/powerpoint/2010/main" val="152018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91269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the questions and write James, Mike or Rosie. You can write more than one name for some of the questions. </a:t>
            </a:r>
            <a:endParaRPr lang="en-GB" sz="1800" dirty="0">
              <a:effectLst/>
              <a:ea typeface="Times New Roman" panose="02020603050405020304" pitchFamily="18" charset="0"/>
            </a:endParaRPr>
          </a:p>
          <a:p>
            <a:pPr marL="342900" indent="-342900">
              <a:lnSpc>
                <a:spcPct val="115000"/>
              </a:lnSpc>
              <a:spcAft>
                <a:spcPts val="600"/>
              </a:spcAft>
              <a:buAutoNum type="arabicPeriod"/>
            </a:pPr>
            <a:r>
              <a:rPr lang="en-GB" sz="1800" dirty="0">
                <a:effectLst/>
                <a:ea typeface="Times New Roman" panose="02020603050405020304" pitchFamily="18" charset="0"/>
              </a:rPr>
              <a:t>Who travelled around the world the fastest? </a:t>
            </a:r>
          </a:p>
          <a:p>
            <a:pPr marL="342900" indent="-342900">
              <a:lnSpc>
                <a:spcPct val="115000"/>
              </a:lnSpc>
              <a:spcAft>
                <a:spcPts val="600"/>
              </a:spcAft>
              <a:buAutoNum type="arabicPeriod"/>
            </a:pPr>
            <a:r>
              <a:rPr lang="en-GB" sz="1800" dirty="0">
                <a:effectLst/>
                <a:ea typeface="Times New Roman" panose="02020603050405020304" pitchFamily="18" charset="0"/>
              </a:rPr>
              <a:t>Who travelled furthest? </a:t>
            </a:r>
          </a:p>
          <a:p>
            <a:pPr>
              <a:lnSpc>
                <a:spcPct val="150000"/>
              </a:lnSpc>
              <a:spcAft>
                <a:spcPts val="600"/>
              </a:spcAft>
            </a:pPr>
            <a:r>
              <a:rPr lang="en-GB" sz="1800" dirty="0">
                <a:effectLst/>
                <a:ea typeface="Times New Roman" panose="02020603050405020304" pitchFamily="18" charset="0"/>
              </a:rPr>
              <a:t>3. Who was sponsored? </a:t>
            </a:r>
          </a:p>
          <a:p>
            <a:pPr>
              <a:lnSpc>
                <a:spcPct val="150000"/>
              </a:lnSpc>
              <a:spcAft>
                <a:spcPts val="600"/>
              </a:spcAft>
            </a:pPr>
            <a:r>
              <a:rPr lang="en-GB" sz="1800" dirty="0">
                <a:effectLst/>
                <a:ea typeface="Times New Roman" panose="02020603050405020304" pitchFamily="18" charset="0"/>
              </a:rPr>
              <a:t>4. Who raised money for charity? </a:t>
            </a:r>
          </a:p>
          <a:p>
            <a:pPr>
              <a:lnSpc>
                <a:spcPct val="150000"/>
              </a:lnSpc>
              <a:spcAft>
                <a:spcPts val="600"/>
              </a:spcAft>
            </a:pPr>
            <a:r>
              <a:rPr lang="en-GB" sz="1800" dirty="0">
                <a:effectLst/>
                <a:ea typeface="Times New Roman" panose="02020603050405020304" pitchFamily="18" charset="0"/>
              </a:rPr>
              <a:t>5. Who got ill? </a:t>
            </a:r>
          </a:p>
          <a:p>
            <a:pPr>
              <a:lnSpc>
                <a:spcPct val="150000"/>
              </a:lnSpc>
              <a:spcAft>
                <a:spcPts val="600"/>
              </a:spcAft>
            </a:pPr>
            <a:r>
              <a:rPr lang="en-GB" sz="1800" dirty="0">
                <a:effectLst/>
                <a:ea typeface="Times New Roman" panose="02020603050405020304" pitchFamily="18" charset="0"/>
              </a:rPr>
              <a:t>6. Who fell in the sea? </a:t>
            </a:r>
          </a:p>
          <a:p>
            <a:pPr>
              <a:lnSpc>
                <a:spcPct val="150000"/>
              </a:lnSpc>
              <a:spcAft>
                <a:spcPts val="600"/>
              </a:spcAft>
            </a:pPr>
            <a:r>
              <a:rPr lang="en-GB" sz="1800" dirty="0">
                <a:effectLst/>
                <a:ea typeface="Times New Roman" panose="02020603050405020304" pitchFamily="18" charset="0"/>
              </a:rPr>
              <a:t>7. Who repaired or replaced equipment? </a:t>
            </a:r>
          </a:p>
          <a:p>
            <a:pPr>
              <a:lnSpc>
                <a:spcPct val="150000"/>
              </a:lnSpc>
              <a:spcAft>
                <a:spcPts val="600"/>
              </a:spcAft>
            </a:pPr>
            <a:r>
              <a:rPr lang="en-GB" sz="1800" dirty="0">
                <a:effectLst/>
                <a:ea typeface="Times New Roman" panose="02020603050405020304" pitchFamily="18" charset="0"/>
              </a:rPr>
              <a:t>8. Who had the most romantic trip? </a:t>
            </a:r>
          </a:p>
          <a:p>
            <a:pPr>
              <a:lnSpc>
                <a:spcPct val="150000"/>
              </a:lnSpc>
              <a:spcAft>
                <a:spcPts val="600"/>
              </a:spcAft>
            </a:pPr>
            <a:r>
              <a:rPr lang="en-GB" sz="1800" dirty="0">
                <a:effectLst/>
                <a:ea typeface="Times New Roman" panose="02020603050405020304" pitchFamily="18" charset="0"/>
              </a:rPr>
              <a:t>9. Who was followed on the internet by a famous sports person?</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048346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923330"/>
          </a:xfrm>
          <a:prstGeom prst="rect">
            <a:avLst/>
          </a:prstGeom>
          <a:noFill/>
        </p:spPr>
        <p:txBody>
          <a:bodyPr wrap="square" rtlCol="0">
            <a:spAutoFit/>
          </a:bodyPr>
          <a:lstStyle/>
          <a:p>
            <a:pPr>
              <a:spcAft>
                <a:spcPts val="600"/>
              </a:spcAft>
            </a:pPr>
            <a:r>
              <a:rPr lang="en-GB" sz="1800" b="1" dirty="0">
                <a:effectLst/>
                <a:ea typeface="Times New Roman" panose="02020603050405020304" pitchFamily="18" charset="0"/>
              </a:rPr>
              <a:t>Task 4: Complete the questions with the words in the box. Do interviews in pairs. Student A is a round the world traveller, student B is a journalist. Take turns to be the cyclist, runner, sailor and journalist.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FCD41D97-7C62-217A-28CD-0A7BD679760F}"/>
              </a:ext>
            </a:extLst>
          </p:cNvPr>
          <p:cNvGraphicFramePr>
            <a:graphicFrameLocks noGrp="1"/>
          </p:cNvGraphicFramePr>
          <p:nvPr>
            <p:extLst>
              <p:ext uri="{D42A27DB-BD31-4B8C-83A1-F6EECF244321}">
                <p14:modId xmlns:p14="http://schemas.microsoft.com/office/powerpoint/2010/main" val="726434412"/>
              </p:ext>
            </p:extLst>
          </p:nvPr>
        </p:nvGraphicFramePr>
        <p:xfrm>
          <a:off x="1624813" y="2309702"/>
          <a:ext cx="8942374" cy="288036"/>
        </p:xfrm>
        <a:graphic>
          <a:graphicData uri="http://schemas.openxmlformats.org/drawingml/2006/table">
            <a:tbl>
              <a:tblPr firstRow="1" firstCol="1" bandRow="1">
                <a:tableStyleId>{5C22544A-7EE6-4342-B048-85BDC9FD1C3A}</a:tableStyleId>
              </a:tblPr>
              <a:tblGrid>
                <a:gridCol w="8942374">
                  <a:extLst>
                    <a:ext uri="{9D8B030D-6E8A-4147-A177-3AD203B41FA5}">
                      <a16:colId xmlns:a16="http://schemas.microsoft.com/office/drawing/2014/main" val="2289494020"/>
                    </a:ext>
                  </a:extLst>
                </a:gridCol>
              </a:tblGrid>
              <a:tr h="245718">
                <a:tc>
                  <a:txBody>
                    <a:bodyPr/>
                    <a:lstStyle/>
                    <a:p>
                      <a:pPr algn="ctr">
                        <a:lnSpc>
                          <a:spcPct val="115000"/>
                        </a:lnSpc>
                        <a:spcAft>
                          <a:spcPts val="600"/>
                        </a:spcAft>
                      </a:pPr>
                      <a:r>
                        <a:rPr lang="en-GB" sz="1200" dirty="0">
                          <a:effectLst/>
                        </a:rPr>
                        <a:t> </a:t>
                      </a:r>
                      <a:r>
                        <a:rPr lang="en-GB" sz="1800" b="1" kern="1200" dirty="0">
                          <a:solidFill>
                            <a:schemeClr val="lt1"/>
                          </a:solidFill>
                          <a:effectLst/>
                          <a:latin typeface="+mn-lt"/>
                          <a:ea typeface="+mn-ea"/>
                          <a:cs typeface="+mn-cs"/>
                        </a:rPr>
                        <a:t>How (x2)           What (x2)           Who</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54940135"/>
                  </a:ext>
                </a:extLst>
              </a:tr>
            </a:tbl>
          </a:graphicData>
        </a:graphic>
      </p:graphicFrame>
      <p:sp>
        <p:nvSpPr>
          <p:cNvPr id="9" name="TextBox 8">
            <a:extLst>
              <a:ext uri="{FF2B5EF4-FFF2-40B4-BE49-F238E27FC236}">
                <a16:creationId xmlns:a16="http://schemas.microsoft.com/office/drawing/2014/main" id="{87CFD768-C95B-D2E1-BEA8-439A7BAF9B48}"/>
              </a:ext>
            </a:extLst>
          </p:cNvPr>
          <p:cNvSpPr txBox="1"/>
          <p:nvPr/>
        </p:nvSpPr>
        <p:spPr>
          <a:xfrm>
            <a:off x="2784907" y="2737496"/>
            <a:ext cx="6166184" cy="2339102"/>
          </a:xfrm>
          <a:prstGeom prst="rect">
            <a:avLst/>
          </a:prstGeom>
          <a:noFill/>
        </p:spPr>
        <p:txBody>
          <a:bodyPr wrap="square">
            <a:spAutoFit/>
          </a:bodyPr>
          <a:lstStyle/>
          <a:p>
            <a:pPr>
              <a:lnSpc>
                <a:spcPct val="150000"/>
              </a:lnSpc>
              <a:spcAft>
                <a:spcPts val="600"/>
              </a:spcAft>
            </a:pPr>
            <a:r>
              <a:rPr lang="en-GB" dirty="0">
                <a:effectLst/>
                <a:ea typeface="Times New Roman" panose="02020603050405020304" pitchFamily="18" charset="0"/>
              </a:rPr>
              <a:t>1. ______ did you travel around the world? </a:t>
            </a:r>
          </a:p>
          <a:p>
            <a:pPr>
              <a:lnSpc>
                <a:spcPct val="150000"/>
              </a:lnSpc>
              <a:spcAft>
                <a:spcPts val="600"/>
              </a:spcAft>
            </a:pPr>
            <a:r>
              <a:rPr lang="en-GB" dirty="0">
                <a:effectLst/>
                <a:ea typeface="Times New Roman" panose="02020603050405020304" pitchFamily="18" charset="0"/>
              </a:rPr>
              <a:t>2. ______ long did it take? </a:t>
            </a:r>
          </a:p>
          <a:p>
            <a:pPr>
              <a:lnSpc>
                <a:spcPct val="150000"/>
              </a:lnSpc>
              <a:spcAft>
                <a:spcPts val="600"/>
              </a:spcAft>
            </a:pPr>
            <a:r>
              <a:rPr lang="en-GB" dirty="0">
                <a:effectLst/>
                <a:ea typeface="Times New Roman" panose="02020603050405020304" pitchFamily="18" charset="0"/>
              </a:rPr>
              <a:t>3. ______ problems did you have? </a:t>
            </a:r>
          </a:p>
          <a:p>
            <a:pPr>
              <a:lnSpc>
                <a:spcPct val="150000"/>
              </a:lnSpc>
              <a:spcAft>
                <a:spcPts val="600"/>
              </a:spcAft>
            </a:pPr>
            <a:r>
              <a:rPr lang="en-GB" dirty="0">
                <a:effectLst/>
                <a:ea typeface="Times New Roman" panose="02020603050405020304" pitchFamily="18" charset="0"/>
              </a:rPr>
              <a:t>4. ______ were the best times on your trip? </a:t>
            </a:r>
          </a:p>
          <a:p>
            <a:r>
              <a:rPr lang="en-GB" dirty="0">
                <a:effectLst/>
                <a:ea typeface="Times New Roman" panose="02020603050405020304" pitchFamily="18" charset="0"/>
              </a:rPr>
              <a:t>5. ______ helped you?</a:t>
            </a:r>
            <a:r>
              <a:rPr lang="en-GB" sz="1800" dirty="0">
                <a:effectLst/>
                <a:latin typeface="Arial" panose="020B0604020202020204" pitchFamily="34" charset="0"/>
                <a:ea typeface="Times New Roman" panose="02020603050405020304" pitchFamily="18" charset="0"/>
              </a:rPr>
              <a:t>	</a:t>
            </a:r>
            <a:endParaRPr lang="en-GB" dirty="0"/>
          </a:p>
        </p:txBody>
      </p:sp>
    </p:spTree>
    <p:extLst>
      <p:ext uri="{BB962C8B-B14F-4D97-AF65-F5344CB8AC3E}">
        <p14:creationId xmlns:p14="http://schemas.microsoft.com/office/powerpoint/2010/main" val="126569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Round the world </a:t>
            </a:r>
            <a:r>
              <a:rPr lang="en-US" dirty="0" err="1"/>
              <a:t>travellers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698846"/>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5: Here is some advice for round the world travellers. Read the advice and tick if you agree / disagree or are not sure about each statement.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EA81881A-E955-DEB1-071D-62CEA6592B38}"/>
              </a:ext>
            </a:extLst>
          </p:cNvPr>
          <p:cNvGraphicFramePr>
            <a:graphicFrameLocks noGrp="1"/>
          </p:cNvGraphicFramePr>
          <p:nvPr>
            <p:extLst>
              <p:ext uri="{D42A27DB-BD31-4B8C-83A1-F6EECF244321}">
                <p14:modId xmlns:p14="http://schemas.microsoft.com/office/powerpoint/2010/main" val="558200303"/>
              </p:ext>
            </p:extLst>
          </p:nvPr>
        </p:nvGraphicFramePr>
        <p:xfrm>
          <a:off x="1236286" y="1872384"/>
          <a:ext cx="9983998" cy="4172407"/>
        </p:xfrm>
        <a:graphic>
          <a:graphicData uri="http://schemas.openxmlformats.org/drawingml/2006/table">
            <a:tbl>
              <a:tblPr firstRow="1" firstCol="1" bandRow="1">
                <a:tableStyleId>{5940675A-B579-460E-94D1-54222C63F5DA}</a:tableStyleId>
              </a:tblPr>
              <a:tblGrid>
                <a:gridCol w="6543167">
                  <a:extLst>
                    <a:ext uri="{9D8B030D-6E8A-4147-A177-3AD203B41FA5}">
                      <a16:colId xmlns:a16="http://schemas.microsoft.com/office/drawing/2014/main" val="2494656950"/>
                    </a:ext>
                  </a:extLst>
                </a:gridCol>
                <a:gridCol w="933557">
                  <a:extLst>
                    <a:ext uri="{9D8B030D-6E8A-4147-A177-3AD203B41FA5}">
                      <a16:colId xmlns:a16="http://schemas.microsoft.com/office/drawing/2014/main" val="2744891265"/>
                    </a:ext>
                  </a:extLst>
                </a:gridCol>
                <a:gridCol w="1223411">
                  <a:extLst>
                    <a:ext uri="{9D8B030D-6E8A-4147-A177-3AD203B41FA5}">
                      <a16:colId xmlns:a16="http://schemas.microsoft.com/office/drawing/2014/main" val="1698608370"/>
                    </a:ext>
                  </a:extLst>
                </a:gridCol>
                <a:gridCol w="1283863">
                  <a:extLst>
                    <a:ext uri="{9D8B030D-6E8A-4147-A177-3AD203B41FA5}">
                      <a16:colId xmlns:a16="http://schemas.microsoft.com/office/drawing/2014/main" val="3731932402"/>
                    </a:ext>
                  </a:extLst>
                </a:gridCol>
              </a:tblGrid>
              <a:tr h="240286">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b="1">
                          <a:effectLst/>
                        </a:rPr>
                        <a:t>Agree</a:t>
                      </a:r>
                      <a:endParaRPr lang="en-GB" sz="16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b="1">
                          <a:effectLst/>
                        </a:rPr>
                        <a:t>Disagree</a:t>
                      </a:r>
                      <a:endParaRPr lang="en-GB" sz="16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b="1" dirty="0">
                          <a:effectLst/>
                        </a:rPr>
                        <a:t>Not sure</a:t>
                      </a:r>
                      <a:endParaRPr lang="en-GB" sz="16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71289340"/>
                  </a:ext>
                </a:extLst>
              </a:tr>
              <a:tr h="406355">
                <a:tc>
                  <a:txBody>
                    <a:bodyPr/>
                    <a:lstStyle/>
                    <a:p>
                      <a:pPr>
                        <a:lnSpc>
                          <a:spcPct val="150000"/>
                        </a:lnSpc>
                        <a:spcAft>
                          <a:spcPts val="600"/>
                        </a:spcAft>
                      </a:pPr>
                      <a:r>
                        <a:rPr lang="en-GB" sz="1600" dirty="0">
                          <a:effectLst/>
                        </a:rPr>
                        <a:t>Learn the language of each place you plan to visit.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4845999"/>
                  </a:ext>
                </a:extLst>
              </a:tr>
              <a:tr h="395856">
                <a:tc>
                  <a:txBody>
                    <a:bodyPr/>
                    <a:lstStyle/>
                    <a:p>
                      <a:pPr>
                        <a:lnSpc>
                          <a:spcPct val="150000"/>
                        </a:lnSpc>
                        <a:spcAft>
                          <a:spcPts val="600"/>
                        </a:spcAft>
                      </a:pPr>
                      <a:r>
                        <a:rPr lang="en-GB" sz="1600" dirty="0">
                          <a:effectLst/>
                        </a:rPr>
                        <a:t>Find a sponsor to provide money while you are travelling.</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8914121"/>
                  </a:ext>
                </a:extLst>
              </a:tr>
              <a:tr h="358321">
                <a:tc>
                  <a:txBody>
                    <a:bodyPr/>
                    <a:lstStyle/>
                    <a:p>
                      <a:pPr>
                        <a:lnSpc>
                          <a:spcPct val="150000"/>
                        </a:lnSpc>
                        <a:spcAft>
                          <a:spcPts val="600"/>
                        </a:spcAft>
                      </a:pPr>
                      <a:r>
                        <a:rPr lang="en-GB" sz="1600" dirty="0">
                          <a:effectLst/>
                        </a:rPr>
                        <a:t>Make sure you are fit before you begin your trip.</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0175300"/>
                  </a:ext>
                </a:extLst>
              </a:tr>
              <a:tr h="419417">
                <a:tc>
                  <a:txBody>
                    <a:bodyPr/>
                    <a:lstStyle/>
                    <a:p>
                      <a:pPr>
                        <a:lnSpc>
                          <a:spcPct val="150000"/>
                        </a:lnSpc>
                        <a:spcAft>
                          <a:spcPts val="600"/>
                        </a:spcAft>
                      </a:pPr>
                      <a:r>
                        <a:rPr lang="en-GB" sz="1600" dirty="0">
                          <a:effectLst/>
                        </a:rPr>
                        <a:t>Reserve hotel rooms in each country you will visit.</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245182"/>
                  </a:ext>
                </a:extLst>
              </a:tr>
              <a:tr h="411231">
                <a:tc>
                  <a:txBody>
                    <a:bodyPr/>
                    <a:lstStyle/>
                    <a:p>
                      <a:pPr>
                        <a:lnSpc>
                          <a:spcPct val="150000"/>
                        </a:lnSpc>
                        <a:spcAft>
                          <a:spcPts val="600"/>
                        </a:spcAft>
                      </a:pPr>
                      <a:r>
                        <a:rPr lang="en-GB" sz="1600" dirty="0">
                          <a:effectLst/>
                        </a:rPr>
                        <a:t>Check your equipment at the start of each day of your journey.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69258520"/>
                  </a:ext>
                </a:extLst>
              </a:tr>
              <a:tr h="409074">
                <a:tc>
                  <a:txBody>
                    <a:bodyPr/>
                    <a:lstStyle/>
                    <a:p>
                      <a:pPr>
                        <a:lnSpc>
                          <a:spcPct val="150000"/>
                        </a:lnSpc>
                        <a:spcAft>
                          <a:spcPts val="600"/>
                        </a:spcAft>
                      </a:pPr>
                      <a:r>
                        <a:rPr lang="en-GB" sz="1600" dirty="0">
                          <a:effectLst/>
                        </a:rPr>
                        <a:t>Take lots of travel photos – and share online if you can.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5643709"/>
                  </a:ext>
                </a:extLst>
              </a:tr>
              <a:tr h="329382">
                <a:tc>
                  <a:txBody>
                    <a:bodyPr/>
                    <a:lstStyle/>
                    <a:p>
                      <a:pPr>
                        <a:lnSpc>
                          <a:spcPct val="150000"/>
                        </a:lnSpc>
                        <a:spcAft>
                          <a:spcPts val="600"/>
                        </a:spcAft>
                      </a:pPr>
                      <a:r>
                        <a:rPr lang="en-GB" sz="1600" dirty="0">
                          <a:effectLst/>
                        </a:rPr>
                        <a:t>Pack less stuff.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487104"/>
                  </a:ext>
                </a:extLst>
              </a:tr>
              <a:tr h="514899">
                <a:tc>
                  <a:txBody>
                    <a:bodyPr/>
                    <a:lstStyle/>
                    <a:p>
                      <a:pPr>
                        <a:lnSpc>
                          <a:spcPct val="150000"/>
                        </a:lnSpc>
                        <a:spcAft>
                          <a:spcPts val="600"/>
                        </a:spcAft>
                      </a:pPr>
                      <a:r>
                        <a:rPr lang="en-GB" sz="1600" dirty="0">
                          <a:effectLst/>
                        </a:rPr>
                        <a:t>Take a laptop so that you can contact family and friends while you are away.</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1547536"/>
                  </a:ext>
                </a:extLst>
              </a:tr>
              <a:tr h="437057">
                <a:tc>
                  <a:txBody>
                    <a:bodyPr/>
                    <a:lstStyle/>
                    <a:p>
                      <a:pPr>
                        <a:lnSpc>
                          <a:spcPct val="150000"/>
                        </a:lnSpc>
                        <a:spcAft>
                          <a:spcPts val="600"/>
                        </a:spcAft>
                      </a:pPr>
                      <a:r>
                        <a:rPr lang="en-GB" sz="1600" dirty="0">
                          <a:effectLst/>
                        </a:rPr>
                        <a:t>Get out of your comfort zone.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0603349"/>
                  </a:ext>
                </a:extLst>
              </a:tr>
            </a:tbl>
          </a:graphicData>
        </a:graphic>
      </p:graphicFrame>
    </p:spTree>
    <p:extLst>
      <p:ext uri="{BB962C8B-B14F-4D97-AF65-F5344CB8AC3E}">
        <p14:creationId xmlns:p14="http://schemas.microsoft.com/office/powerpoint/2010/main" val="29637909"/>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3015</TotalTime>
  <Words>1442</Words>
  <Application>Microsoft Office PowerPoint</Application>
  <PresentationFormat>Widescreen</PresentationFormat>
  <Paragraphs>176</Paragraphs>
  <Slides>11</Slides>
  <Notes>11</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11</vt:i4>
      </vt:variant>
    </vt:vector>
  </HeadingPairs>
  <TitlesOfParts>
    <vt:vector size="24" baseType="lpstr">
      <vt:lpstr>British Council Sans Headline</vt:lpstr>
      <vt:lpstr>British Council Sans</vt:lpstr>
      <vt:lpstr>Calibri Light</vt:lpstr>
      <vt:lpstr>Times New Roman</vt:lpstr>
      <vt:lpstr>Arial</vt:lpstr>
      <vt:lpstr>Calibri</vt:lpstr>
      <vt:lpstr>Cover - indigo</vt:lpstr>
      <vt:lpstr>Section - indigo</vt:lpstr>
      <vt:lpstr>Cover - white</vt:lpstr>
      <vt:lpstr>Section - white</vt:lpstr>
      <vt:lpstr>British Council</vt:lpstr>
      <vt:lpstr>Custom Design</vt:lpstr>
      <vt:lpstr>British Council blank</vt:lpstr>
      <vt:lpstr>Round the world travellers</vt:lpstr>
      <vt:lpstr>Round the world travellers</vt:lpstr>
      <vt:lpstr>Round the world travellers</vt:lpstr>
      <vt:lpstr>Round the world travellers</vt:lpstr>
      <vt:lpstr>Round the world travellers</vt:lpstr>
      <vt:lpstr>Round the world travellers</vt:lpstr>
      <vt:lpstr>Round the world travellers</vt:lpstr>
      <vt:lpstr>Round the world travellers</vt:lpstr>
      <vt:lpstr>Round the world travellers</vt:lpstr>
      <vt:lpstr>Round the world travellers</vt:lpstr>
      <vt:lpstr>Round the world travellers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168</cp:revision>
  <dcterms:created xsi:type="dcterms:W3CDTF">2020-03-31T10:47:13Z</dcterms:created>
  <dcterms:modified xsi:type="dcterms:W3CDTF">2024-08-13T11:35:36Z</dcterms:modified>
</cp:coreProperties>
</file>