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09" r:id="rId1"/>
    <p:sldMasterId id="2147483754" r:id="rId2"/>
    <p:sldMasterId id="2147483727" r:id="rId3"/>
    <p:sldMasterId id="2147483759" r:id="rId4"/>
    <p:sldMasterId id="2147483660" r:id="rId5"/>
    <p:sldMasterId id="2147483765" r:id="rId6"/>
    <p:sldMasterId id="2147483700" r:id="rId7"/>
  </p:sldMasterIdLst>
  <p:notesMasterIdLst>
    <p:notesMasterId r:id="rId18"/>
  </p:notesMasterIdLst>
  <p:handoutMasterIdLst>
    <p:handoutMasterId r:id="rId19"/>
  </p:handoutMasterIdLst>
  <p:sldIdLst>
    <p:sldId id="281" r:id="rId8"/>
    <p:sldId id="323" r:id="rId9"/>
    <p:sldId id="327" r:id="rId10"/>
    <p:sldId id="333" r:id="rId11"/>
    <p:sldId id="335" r:id="rId12"/>
    <p:sldId id="324" r:id="rId13"/>
    <p:sldId id="334" r:id="rId14"/>
    <p:sldId id="325" r:id="rId15"/>
    <p:sldId id="336" r:id="rId16"/>
    <p:sldId id="291" r:id="rId17"/>
  </p:sldIdLst>
  <p:sldSz cx="12192000" cy="6858000"/>
  <p:notesSz cx="6858000" cy="9144000"/>
  <p:embeddedFontLst>
    <p:embeddedFont>
      <p:font typeface="British Council Sans" panose="020B0604020202020204" charset="0"/>
      <p:regular r:id="rId20"/>
      <p:bold r:id="rId21"/>
      <p:italic r:id="rId22"/>
      <p:boldItalic r:id="rId23"/>
    </p:embeddedFont>
    <p:embeddedFont>
      <p:font typeface="British Council Sans Headline" panose="020B0604020202020204" charset="0"/>
      <p:regular r:id="rId24"/>
      <p:bold r:id="rId25"/>
      <p:italic r:id="rId26"/>
      <p:boldItalic r:id="rId2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CB9"/>
    <a:srgbClr val="920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4" autoAdjust="0"/>
    <p:restoredTop sz="86392" autoAdjust="0"/>
  </p:normalViewPr>
  <p:slideViewPr>
    <p:cSldViewPr snapToGrid="0" snapToObjects="1">
      <p:cViewPr varScale="1">
        <p:scale>
          <a:sx n="70" d="100"/>
          <a:sy n="70" d="100"/>
        </p:scale>
        <p:origin x="84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2784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7.fntdata"/><Relationship Id="rId3" Type="http://schemas.openxmlformats.org/officeDocument/2006/relationships/slideMaster" Target="slideMasters/slideMaster3.xml"/><Relationship Id="rId21" Type="http://schemas.openxmlformats.org/officeDocument/2006/relationships/font" Target="fonts/font2.fntdata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font" Target="fonts/font6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font" Target="fonts/font5.fntdata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A7BA6-C638-465B-9AAD-85D10B1E07AD}" type="datetimeFigureOut">
              <a:rPr lang="en-GB" smtClean="0"/>
              <a:t>11/08/2024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142D4-5647-4A56-9986-C5881B7B5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6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03045-9E18-4723-8DEC-FFCFCD854557}" type="datetimeFigureOut">
              <a:rPr lang="en-GB" smtClean="0"/>
              <a:t>11/08/2024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7F705-F937-46CB-A48B-0D9E19179A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058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978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256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529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29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144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C7F705-F937-46CB-A48B-0D9E19179A3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00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5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41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02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07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2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79372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3774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74470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</a:t>
            </a:r>
            <a:r>
              <a:rPr lang="en-GB" noProof="0" dirty="0"/>
              <a:t>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www.teachingenglish.org.uk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089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8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686E00B-4C6B-434C-80C9-F98EF22F31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4000" y="1512002"/>
            <a:ext cx="5328000" cy="4500563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25159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lumn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4000" y="1512000"/>
            <a:ext cx="5328000" cy="4500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GB" noProof="0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B1FB70-6F45-E74A-AF01-AB7AE7B3B93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000" y="1511999"/>
            <a:ext cx="5328000" cy="4500000"/>
          </a:xfrm>
        </p:spPr>
        <p:txBody>
          <a:bodyPr/>
          <a:lstStyle/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928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 noProof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to edit Master subtitle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371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854FA-307F-854E-96D4-DE585DB24BD3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63401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FC60-865B-B442-B90B-5AA6EFB56F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CE5286-FBB1-EA46-83F1-A6227079C7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BA31A-4BB7-CE4E-982C-DA8D621E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B0565-8A8F-7049-BF27-AA056B12B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263C5-CCA8-424A-96F6-5A9F1627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058362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E0CCF-5D5F-5544-A6E6-B7434B88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7DCC5-46E8-4549-93A5-5B9C1F021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A4F67-1088-3D42-BD2F-09C1CCA6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A371D-1F61-4F4B-859A-05CBE9A81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D9285-6916-6A40-8836-5BB0DF794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31852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58695-9906-794A-A5AC-4998C888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79D68-EE95-5541-9F00-4F4FEFEB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E8B7A-B4DC-A345-BE62-69BDF4F2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DCB8C-75EE-DC45-BC35-92CC0D3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95BA2-9911-5347-A7C7-D9F718CD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544062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9BE15-3D7E-F04B-A8D2-0514731F2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D241F-EEFA-BE4D-8F1D-2876C15301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96749-4463-C048-BFAD-1FA0154D8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64D0EC-FF7E-2444-AFDD-A15A6D1AB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814AF-02BE-0F40-B38D-1AD62B8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E33AA-4738-8E4F-9A3B-FFA130FF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832601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D0EB-39BD-964B-A930-861D6E230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CFC383-635A-0C49-B08F-2A22BB914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E2051B-6E97-5F4A-9BBD-86789E65D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E3A68B-7100-E441-995A-D402EAF82E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C565D2-1B16-F647-AA3D-790B0CDC6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A0AA92-09BD-E044-8103-20745EE61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DF43C2-15B7-D74C-8919-02DA6624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389521-ED33-5642-8A01-113879599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08889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C15D-454C-364D-BDF6-0ED9549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64A24-3265-1E4A-A100-9F6D5CF8A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9D31D7-96DC-1E43-8DF6-C67C9DC2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4BDEEB-FAEF-0644-BBD0-E5097EC8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43939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D8EDD-9088-3540-A87E-80B83E96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718A9D-D064-424A-B6F2-E414179FD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538CC-C136-EB4B-9537-BFB1D258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65115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02370-CB69-9B42-8D87-681FC91B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161C-14F4-004A-9A46-6385CF73B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6FEC12-F972-DB4F-830E-49CDFA5CC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B76D3-EC29-A041-9108-92C3BE8C0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6CD103-4FC0-634C-8EFD-A6E38727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C5719-AFBF-D643-A1E9-796973E6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72308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E0614-6659-EB46-A706-8E332164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366ADB-DC00-0C43-B722-09A575E9D8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53EABA-E722-EA49-B994-277995FC3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49783-E57C-CD46-ADA9-0A2A3EF5A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C280CA-2596-944A-9FB7-761F82B76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93DC0F-680C-E740-8B6B-3A1666B7F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722195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944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48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58E5-2C05-6F41-8A23-D3E8E13C9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44019A-4585-0842-A4F5-A02B7A13D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BF43A-A56F-504E-82F7-CDC111A63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711DA-3466-674A-9399-0CCA46F10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817-3498-0440-B5C2-288C45508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68774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8ECBD-5AF8-EE4C-B1F0-6BADF51F3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C58C5E-18F7-5249-BC6C-95F5A9CA5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E053D-5644-3D4C-BFEC-9B2AED00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5F68C-4918-1449-9236-F21E8125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AE548-A9BA-984B-AFE8-CFC30CA96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141299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516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B4A97B-8C6F-A742-9B60-1B6AE71A14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86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</a:t>
            </a:r>
            <a:r>
              <a:rPr lang="en-GB" noProof="0" dirty="0"/>
              <a:t>edit</a:t>
            </a:r>
            <a:r>
              <a:rPr lang="en-US" dirty="0"/>
              <a:t>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56BB0E-B503-6047-9026-46230EF788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2000" y="504000"/>
            <a:ext cx="1485900" cy="43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45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minus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1728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BCC5060-0956-494D-BDA8-83E48EFB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000" y="6192000"/>
            <a:ext cx="10848000" cy="180000"/>
          </a:xfrm>
        </p:spPr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2072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34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36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</a:t>
            </a:r>
            <a:r>
              <a:rPr lang="en-US" dirty="0"/>
              <a:t>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23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28E9DE-B6D7-D144-9B89-4C1ED3A472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50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7B7A-11A2-5243-9AEE-21A4452498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1440000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D2CF9-6795-E24D-90F2-E0CA778EB3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8000" y="1728000"/>
            <a:ext cx="6876000" cy="720000"/>
          </a:xfrm>
        </p:spPr>
        <p:txBody>
          <a:bodyPr anchor="b" anchorCtr="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7FFC3-561C-5549-B697-6C8BB95A2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1" y="2592000"/>
            <a:ext cx="432000" cy="0"/>
          </a:xfrm>
          <a:prstGeom prst="line">
            <a:avLst/>
          </a:prstGeom>
          <a:ln w="3048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DA8F83-4B3E-8A42-815F-9B018CE19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000" y="4608000"/>
            <a:ext cx="6876000" cy="252000"/>
          </a:xfrm>
        </p:spPr>
        <p:txBody>
          <a:bodyPr anchor="b" anchorCtr="0"/>
          <a:lstStyle>
            <a:lvl1pPr>
              <a:spcBef>
                <a:spcPts val="0"/>
              </a:spcBef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</a:t>
            </a:r>
            <a:r>
              <a:rPr lang="en-GB" noProof="0" dirty="0"/>
              <a:t>text</a:t>
            </a:r>
            <a:r>
              <a:rPr lang="en-US" dirty="0"/>
              <a:t>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1C586-C2C4-F543-85BF-E60883FCAC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8000" y="504000"/>
            <a:ext cx="14605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58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78144029-A22A-9A49-B9EE-98B449D69D85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30881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6" r:id="rId2"/>
    <p:sldLayoutId id="2147483745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bg2"/>
        </a:buClr>
        <a:buFont typeface="British Council Sans" panose="020B0504020202020204" pitchFamily="34" charset="0"/>
        <a:buChar char="–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06F040B-0B1A-1441-942C-BE62348984CF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</a:t>
            </a:r>
            <a:r>
              <a:rPr lang="en-GB" noProof="0" dirty="0"/>
              <a:t>Master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848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102053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1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F291D8B-9729-0B42-945A-DB3A4021540D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898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64" r:id="rId3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6BC31D06-11C4-444F-B6A7-6348071675B7}"/>
              </a:ext>
            </a:extLst>
          </p:cNvPr>
          <p:cNvSpPr/>
          <p:nvPr userDrawn="1"/>
        </p:nvSpPr>
        <p:spPr>
          <a:xfrm>
            <a:off x="323998" y="1511994"/>
            <a:ext cx="7524002" cy="3600007"/>
          </a:xfrm>
          <a:custGeom>
            <a:avLst/>
            <a:gdLst>
              <a:gd name="connsiteX0" fmla="*/ 0 w 7524002"/>
              <a:gd name="connsiteY0" fmla="*/ 0 h 3600007"/>
              <a:gd name="connsiteX1" fmla="*/ 7524001 w 7524002"/>
              <a:gd name="connsiteY1" fmla="*/ 0 h 3600007"/>
              <a:gd name="connsiteX2" fmla="*/ 7524001 w 7524002"/>
              <a:gd name="connsiteY2" fmla="*/ 2987997 h 3600007"/>
              <a:gd name="connsiteX3" fmla="*/ 7524002 w 7524002"/>
              <a:gd name="connsiteY3" fmla="*/ 2988007 h 3600007"/>
              <a:gd name="connsiteX4" fmla="*/ 6912002 w 7524002"/>
              <a:gd name="connsiteY4" fmla="*/ 3600007 h 3600007"/>
              <a:gd name="connsiteX5" fmla="*/ 6912001 w 7524002"/>
              <a:gd name="connsiteY5" fmla="*/ 3600007 h 3600007"/>
              <a:gd name="connsiteX6" fmla="*/ 1 w 7524002"/>
              <a:gd name="connsiteY6" fmla="*/ 3600007 h 3600007"/>
              <a:gd name="connsiteX7" fmla="*/ 1 w 7524002"/>
              <a:gd name="connsiteY7" fmla="*/ 2988000 h 3600007"/>
              <a:gd name="connsiteX8" fmla="*/ 0 w 7524002"/>
              <a:gd name="connsiteY8" fmla="*/ 2988000 h 3600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524002" h="3600007">
                <a:moveTo>
                  <a:pt x="0" y="0"/>
                </a:moveTo>
                <a:lnTo>
                  <a:pt x="7524001" y="0"/>
                </a:lnTo>
                <a:lnTo>
                  <a:pt x="7524001" y="2987997"/>
                </a:lnTo>
                <a:lnTo>
                  <a:pt x="7524002" y="2988007"/>
                </a:lnTo>
                <a:cubicBezTo>
                  <a:pt x="7524002" y="3326005"/>
                  <a:pt x="7250000" y="3600007"/>
                  <a:pt x="6912002" y="3600007"/>
                </a:cubicBezTo>
                <a:lnTo>
                  <a:pt x="6912001" y="3600007"/>
                </a:lnTo>
                <a:lnTo>
                  <a:pt x="1" y="3600007"/>
                </a:lnTo>
                <a:lnTo>
                  <a:pt x="1" y="2988000"/>
                </a:lnTo>
                <a:lnTo>
                  <a:pt x="0" y="298800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</a:t>
            </a:r>
            <a:r>
              <a:rPr lang="en-US" dirty="0"/>
              <a:t>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728000"/>
            <a:ext cx="6876000" cy="309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6C4A3-C656-FC49-BAFB-1E13EFFD2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94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 b="1">
                <a:solidFill>
                  <a:schemeClr val="tx2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1916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</a:t>
            </a:r>
            <a:r>
              <a:rPr lang="en-GB" noProof="0" dirty="0"/>
              <a:t>to</a:t>
            </a:r>
            <a:r>
              <a:rPr lang="en-US" dirty="0"/>
              <a:t>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8136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8000" y="6192000"/>
            <a:ext cx="10439999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8000" y="6192000"/>
            <a:ext cx="504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 b="1">
                <a:solidFill>
                  <a:schemeClr val="tx2"/>
                </a:solidFill>
              </a:defRPr>
            </a:lvl1pPr>
          </a:lstStyle>
          <a:p>
            <a:fld id="{A36854FA-307F-854E-96D4-DE585DB24BD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D557C23-2C1E-6744-965A-EB94DA68E1AC}"/>
              </a:ext>
            </a:extLst>
          </p:cNvPr>
          <p:cNvCxnSpPr/>
          <p:nvPr userDrawn="1"/>
        </p:nvCxnSpPr>
        <p:spPr>
          <a:xfrm>
            <a:off x="648000" y="396000"/>
            <a:ext cx="432000" cy="0"/>
          </a:xfrm>
          <a:prstGeom prst="line">
            <a:avLst/>
          </a:prstGeom>
          <a:ln w="30480" cap="rnd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408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2" r:id="rId2"/>
    <p:sldLayoutId id="2147483664" r:id="rId3"/>
    <p:sldLayoutId id="2147483684" r:id="rId4"/>
    <p:sldLayoutId id="2147483685" r:id="rId5"/>
    <p:sldLayoutId id="2147483667" r:id="rId6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43337C-4476-0C46-9F6A-B732ABBE6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E42B2-5106-8E4D-A6B9-95659CCBB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71860-D38B-8349-BA26-A69F64610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95F2C-50B8-EE47-896A-AC179E4995DC}" type="datetimeFigureOut">
              <a:rPr lang="en-ES" smtClean="0"/>
              <a:t>08/11/2024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66D2D-5F84-1A4E-BBE1-247F24E0A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C0873-67A8-8846-B3AF-BFD85F816E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CC911-34ED-C141-AB1C-C424FE40F12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5833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8000" y="5040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8000" y="1512000"/>
            <a:ext cx="10944000" cy="45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GB" noProof="0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2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000" b="0" i="0" kern="1200">
          <a:solidFill>
            <a:schemeClr val="tx2"/>
          </a:solidFill>
          <a:latin typeface="British Council Sans Headline" panose="020B0504020202020204" pitchFamily="34" charset="0"/>
          <a:ea typeface="+mj-ea"/>
          <a:cs typeface="British Council Sans Headline" panose="020B05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2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British Council Sans" panose="020B05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jpe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5.jpe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5.jpeg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48000" y="2700000"/>
            <a:ext cx="6876000" cy="729000"/>
          </a:xfrm>
        </p:spPr>
        <p:txBody>
          <a:bodyPr>
            <a:normAutofit fontScale="90000"/>
          </a:bodyPr>
          <a:lstStyle/>
          <a:p>
            <a:r>
              <a:rPr lang="en-GB" dirty="0"/>
              <a:t>A remote house in the west of Scotland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April </a:t>
            </a:r>
            <a:r>
              <a:rPr lang="en-GB" dirty="0"/>
              <a:t>2020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55051-4B29-D942-AA20-875F9F7069EE}"/>
              </a:ext>
            </a:extLst>
          </p:cNvPr>
          <p:cNvSpPr txBox="1"/>
          <p:nvPr/>
        </p:nvSpPr>
        <p:spPr>
          <a:xfrm>
            <a:off x="3699982" y="20097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05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400" dirty="0"/>
              <a:t>A remote house in the west of Scotland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TeachingEnglish lessons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0EC0CEC-1BF7-FB4F-8AF9-847F9A9BB2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Thanks for attending the lesson</a:t>
            </a:r>
          </a:p>
        </p:txBody>
      </p:sp>
    </p:spTree>
    <p:extLst>
      <p:ext uri="{BB962C8B-B14F-4D97-AF65-F5344CB8AC3E}">
        <p14:creationId xmlns:p14="http://schemas.microsoft.com/office/powerpoint/2010/main" val="229947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remote house in the west of Scotland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www.teachingenglish.org.uk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19AE12-480E-F146-9CFD-DF11722013DA}"/>
              </a:ext>
            </a:extLst>
          </p:cNvPr>
          <p:cNvSpPr txBox="1"/>
          <p:nvPr/>
        </p:nvSpPr>
        <p:spPr>
          <a:xfrm>
            <a:off x="648000" y="1343939"/>
            <a:ext cx="9178388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GB" dirty="0"/>
          </a:p>
          <a:p>
            <a:pPr lvl="1"/>
            <a:r>
              <a:rPr lang="en-GB" b="1" dirty="0"/>
              <a:t>Look at the photo. Would you like to live in this house? Why? Why not?</a:t>
            </a:r>
          </a:p>
          <a:p>
            <a:pPr lvl="1"/>
            <a:r>
              <a:rPr lang="en-GB" b="1" dirty="0"/>
              <a:t>Write a list of advantages and disadvantages. 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800100" lvl="1" indent="-342900">
              <a:buFont typeface="+mj-lt"/>
              <a:buAutoNum type="arabicPeriod"/>
            </a:pPr>
            <a:endParaRPr lang="en-GB" dirty="0"/>
          </a:p>
          <a:p>
            <a:pPr lvl="1"/>
            <a:endParaRPr lang="en-GB" dirty="0"/>
          </a:p>
          <a:p>
            <a:endParaRPr lang="en-GB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ADD1A42-0E7B-1941-A842-29296C0383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6200" y="1500542"/>
            <a:ext cx="863600" cy="863600"/>
          </a:xfrm>
          <a:prstGeom prst="rect">
            <a:avLst/>
          </a:prstGeom>
        </p:spPr>
      </p:pic>
      <p:pic>
        <p:nvPicPr>
          <p:cNvPr id="1026" name="Picture 2" descr="Remote house west Scotland via ELTPics">
            <a:extLst>
              <a:ext uri="{FF2B5EF4-FFF2-40B4-BE49-F238E27FC236}">
                <a16:creationId xmlns:a16="http://schemas.microsoft.com/office/drawing/2014/main" id="{19092A92-2848-BD91-53BD-2ED7D7C748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886" y="2364142"/>
            <a:ext cx="5090615" cy="3531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658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8593F-A857-344A-AB3A-9832FA32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/>
              <a:t>www.teachingenglish.org.uk</a:t>
            </a:r>
            <a:endParaRPr lang="en-GB" noProof="0" dirty="0"/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78E97F2D-EAF0-3A45-B408-CF4966717E7E}"/>
              </a:ext>
            </a:extLst>
          </p:cNvPr>
          <p:cNvSpPr txBox="1">
            <a:spLocks/>
          </p:cNvSpPr>
          <p:nvPr/>
        </p:nvSpPr>
        <p:spPr>
          <a:xfrm>
            <a:off x="800400" y="6564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000" b="0" i="0" kern="1200">
                <a:solidFill>
                  <a:schemeClr val="tx2"/>
                </a:solidFill>
                <a:latin typeface="British Council Sans Headline" panose="020B0504020202020204" pitchFamily="34" charset="0"/>
                <a:ea typeface="+mj-ea"/>
                <a:cs typeface="British Council Sans Headline" panose="020B0504020202020204" pitchFamily="34" charset="0"/>
              </a:defRPr>
            </a:lvl1pPr>
          </a:lstStyle>
          <a:p>
            <a:r>
              <a:rPr lang="en-US" dirty="0"/>
              <a:t>A remote house in the west of Scotland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DCFCB7F-147F-3A48-B8E1-16BEB9391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400" y="1448400"/>
            <a:ext cx="863600" cy="863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F2F003-E383-B84B-AF80-CC4B5CE099ED}"/>
              </a:ext>
            </a:extLst>
          </p:cNvPr>
          <p:cNvSpPr txBox="1"/>
          <p:nvPr/>
        </p:nvSpPr>
        <p:spPr>
          <a:xfrm>
            <a:off x="1664000" y="1623629"/>
            <a:ext cx="341296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You are going to listen to the woman who took the photograph of the house. 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Why was the woman in the west of Scotland?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When was she there?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Where was she staying?</a:t>
            </a:r>
            <a:endParaRPr lang="en-ES" dirty="0"/>
          </a:p>
          <a:p>
            <a:endParaRPr lang="en-ES" dirty="0"/>
          </a:p>
          <a:p>
            <a:endParaRPr lang="en-ES" dirty="0"/>
          </a:p>
        </p:txBody>
      </p:sp>
      <p:pic>
        <p:nvPicPr>
          <p:cNvPr id="2" name="Picture 2" descr="Remote house west Scotland via ELTPics">
            <a:extLst>
              <a:ext uri="{FF2B5EF4-FFF2-40B4-BE49-F238E27FC236}">
                <a16:creationId xmlns:a16="http://schemas.microsoft.com/office/drawing/2014/main" id="{37D2B5CD-476F-EBA5-F49D-922A2313A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961" y="1623629"/>
            <a:ext cx="5340209" cy="370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D8593F-A857-344A-AB3A-9832FA32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www.teachingenglish.org.uk</a:t>
            </a:r>
          </a:p>
        </p:txBody>
      </p:sp>
      <p:sp>
        <p:nvSpPr>
          <p:cNvPr id="5" name="Title 6">
            <a:extLst>
              <a:ext uri="{FF2B5EF4-FFF2-40B4-BE49-F238E27FC236}">
                <a16:creationId xmlns:a16="http://schemas.microsoft.com/office/drawing/2014/main" id="{78E97F2D-EAF0-3A45-B408-CF4966717E7E}"/>
              </a:ext>
            </a:extLst>
          </p:cNvPr>
          <p:cNvSpPr txBox="1">
            <a:spLocks/>
          </p:cNvSpPr>
          <p:nvPr/>
        </p:nvSpPr>
        <p:spPr>
          <a:xfrm>
            <a:off x="800400" y="656400"/>
            <a:ext cx="10944000" cy="79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000" b="0" i="0" kern="1200">
                <a:solidFill>
                  <a:schemeClr val="tx2"/>
                </a:solidFill>
                <a:latin typeface="British Council Sans Headline" panose="020B0504020202020204" pitchFamily="34" charset="0"/>
                <a:ea typeface="+mj-ea"/>
                <a:cs typeface="British Council Sans Headline" panose="020B0504020202020204" pitchFamily="34" charset="0"/>
              </a:defRPr>
            </a:lvl1pPr>
          </a:lstStyle>
          <a:p>
            <a:r>
              <a:rPr lang="en-US" dirty="0"/>
              <a:t>A remote house in the west of Scotland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DCFCB7F-147F-3A48-B8E1-16BEB93914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0400" y="1448400"/>
            <a:ext cx="863600" cy="863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3F2F003-E383-B84B-AF80-CC4B5CE099ED}"/>
              </a:ext>
            </a:extLst>
          </p:cNvPr>
          <p:cNvSpPr txBox="1"/>
          <p:nvPr/>
        </p:nvSpPr>
        <p:spPr>
          <a:xfrm>
            <a:off x="1664000" y="1623629"/>
            <a:ext cx="34129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The family stayed in a self-catering cottage on the coast – not this house!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did the family do during their holiday?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Why did the woman take a photo of this house?</a:t>
            </a:r>
            <a:endParaRPr lang="en-ES" dirty="0"/>
          </a:p>
          <a:p>
            <a:endParaRPr lang="en-ES" dirty="0"/>
          </a:p>
          <a:p>
            <a:endParaRPr lang="en-ES" dirty="0"/>
          </a:p>
        </p:txBody>
      </p:sp>
      <p:pic>
        <p:nvPicPr>
          <p:cNvPr id="2" name="Picture 2" descr="Remote house west Scotland via ELTPics">
            <a:extLst>
              <a:ext uri="{FF2B5EF4-FFF2-40B4-BE49-F238E27FC236}">
                <a16:creationId xmlns:a16="http://schemas.microsoft.com/office/drawing/2014/main" id="{37D2B5CD-476F-EBA5-F49D-922A2313A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961" y="1623629"/>
            <a:ext cx="5340209" cy="370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563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remote house in the west of Scotland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DCA5F-FFA4-9043-9000-579A56E08879}"/>
              </a:ext>
            </a:extLst>
          </p:cNvPr>
          <p:cNvSpPr txBox="1"/>
          <p:nvPr/>
        </p:nvSpPr>
        <p:spPr>
          <a:xfrm>
            <a:off x="1407837" y="1296000"/>
            <a:ext cx="9991104" cy="6398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Listen to the recording. What language is used to clarify the following words and expressions?</a:t>
            </a:r>
            <a:endParaRPr lang="en-GB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1. a cottage</a:t>
            </a:r>
            <a:endParaRPr lang="en-GB" sz="14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a) a great little house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b) a cute little cabin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2. self-catering</a:t>
            </a:r>
            <a:endParaRPr lang="en-GB" sz="14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a) You can cook and eat when you want and what you want.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b) You can provide all your own meals yourself.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3. It caught my eye. </a:t>
            </a:r>
            <a:endParaRPr lang="en-GB" sz="14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a) It captured my interest.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b) It drew my attention.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b="1" dirty="0">
                <a:effectLst/>
                <a:ea typeface="Times New Roman" panose="02020603050405020304" pitchFamily="18" charset="0"/>
              </a:rPr>
              <a:t> </a:t>
            </a:r>
            <a:endParaRPr lang="en-GB" sz="1400" dirty="0">
              <a:effectLst/>
              <a:ea typeface="Times New Roman" panose="02020603050405020304" pitchFamily="18" charset="0"/>
            </a:endParaRPr>
          </a:p>
          <a:p>
            <a:endParaRPr lang="en-ES" dirty="0"/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75EC7D24-D3B7-3443-B906-95646A118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1178" y="1159882"/>
            <a:ext cx="863600" cy="863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86DC69A-BE4E-C10B-90A7-3B4C9F44B530}"/>
              </a:ext>
            </a:extLst>
          </p:cNvPr>
          <p:cNvSpPr txBox="1"/>
          <p:nvPr/>
        </p:nvSpPr>
        <p:spPr>
          <a:xfrm>
            <a:off x="6909179" y="2023482"/>
            <a:ext cx="6093724" cy="2572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4. remote</a:t>
            </a:r>
            <a:endParaRPr lang="en-GB" sz="14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a) off-the-beaten-path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b) isolated, far away from everything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5. It appealed to me. </a:t>
            </a:r>
            <a:endParaRPr lang="en-GB" sz="14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a) I liked it.  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b) I was impressed by it. </a:t>
            </a:r>
          </a:p>
        </p:txBody>
      </p:sp>
    </p:spTree>
    <p:extLst>
      <p:ext uri="{BB962C8B-B14F-4D97-AF65-F5344CB8AC3E}">
        <p14:creationId xmlns:p14="http://schemas.microsoft.com/office/powerpoint/2010/main" val="1265357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remote house in the west of Scotland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DCA5F-FFA4-9043-9000-579A56E08879}"/>
              </a:ext>
            </a:extLst>
          </p:cNvPr>
          <p:cNvSpPr txBox="1"/>
          <p:nvPr/>
        </p:nvSpPr>
        <p:spPr>
          <a:xfrm>
            <a:off x="1407837" y="1296000"/>
            <a:ext cx="9991104" cy="6022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Transcript: A remote house in the west of Scotland</a:t>
            </a:r>
            <a:endParaRPr lang="en-GB" sz="1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Carol: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took this photo during a family holiday we had on the coast, um, the west coast of Scotland. We were staying just south of a town called Oban, which is about, oh I don't know, about two hours north of Glasgow, Scotland's biggest city. And it was, oh, probably about eight years ago. Eight or nine.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 were staying in a self-catering cottage, a great little house it was, with a fantastic kitchen, and very comfortable.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Interviewer: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Self-catering? Yeah?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Carol: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Yes. We don't like having to look for restaurants all the time, it's not a good way to spend your holiday time. With self-catering, you can cook and eat when you want and what you want. And anyway, eating in a restaurant with a family of four people is, you know, it's very expensive in the UK.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Interviewer: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Yes, that's true. Yeah.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b="1" dirty="0">
                <a:effectLst/>
                <a:ea typeface="Times New Roman" panose="02020603050405020304" pitchFamily="18" charset="0"/>
              </a:rPr>
              <a:t> </a:t>
            </a:r>
            <a:endParaRPr lang="en-GB" sz="1400" dirty="0">
              <a:effectLst/>
              <a:ea typeface="Times New Roman" panose="02020603050405020304" pitchFamily="18" charset="0"/>
            </a:endParaRPr>
          </a:p>
          <a:p>
            <a:endParaRPr lang="en-ES" dirty="0"/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75EC7D24-D3B7-3443-B906-95646A118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1178" y="1159882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608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remote house in the west of Scotland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CDCA5F-FFA4-9043-9000-579A56E08879}"/>
              </a:ext>
            </a:extLst>
          </p:cNvPr>
          <p:cNvSpPr txBox="1"/>
          <p:nvPr/>
        </p:nvSpPr>
        <p:spPr>
          <a:xfrm>
            <a:off x="1407837" y="1296000"/>
            <a:ext cx="9991104" cy="545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Carol: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Anyway, we were on holiday, and we'd been spending time just, you know, relaxing and walking along the beaches, visiting the local villages and pubs and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yes, just relaxing, and on this particular day we had rented a boat. There was just me, my husband and our two children, and they were about ten and twelve at the time.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most of the photos I took that day were of us and the children trying to drive the boat and...and things like that, but I also took photos of the coast, the beaches, which are incredibly beautiful, and this house caught my eye, you know? It drew my attention, because it's so remote, so – well – alone and </a:t>
            </a:r>
            <a:r>
              <a:rPr lang="en-GB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well, that quite appealed to me at the time. I liked it.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Interviewer: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 really does look totally alone, doesn't it? Very, eh, isolated or...or far away from everything.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Carol: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Yes, but that's what I like about it. It's good to be alone sometimes, isn't it? I mean, I wouldn't want to live there permanently but sometimes, you know, yes. Don't you agree?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dirty="0">
                <a:effectLst/>
                <a:ea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588645" algn="l"/>
              </a:tabLst>
            </a:pPr>
            <a:r>
              <a:rPr lang="en-GB" sz="1400" b="1" dirty="0">
                <a:effectLst/>
                <a:ea typeface="Times New Roman" panose="02020603050405020304" pitchFamily="18" charset="0"/>
              </a:rPr>
              <a:t> </a:t>
            </a:r>
            <a:endParaRPr lang="en-GB" sz="1400" dirty="0">
              <a:effectLst/>
              <a:ea typeface="Times New Roman" panose="02020603050405020304" pitchFamily="18" charset="0"/>
            </a:endParaRPr>
          </a:p>
          <a:p>
            <a:endParaRPr lang="en-ES" dirty="0"/>
          </a:p>
        </p:txBody>
      </p:sp>
      <p:pic>
        <p:nvPicPr>
          <p:cNvPr id="9" name="Content Placeholder 6">
            <a:extLst>
              <a:ext uri="{FF2B5EF4-FFF2-40B4-BE49-F238E27FC236}">
                <a16:creationId xmlns:a16="http://schemas.microsoft.com/office/drawing/2014/main" id="{75EC7D24-D3B7-3443-B906-95646A118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1178" y="1159882"/>
            <a:ext cx="863600" cy="86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33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remote house in the west of Scotland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AA1F9E0-C78C-DA4B-B07E-D13011228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2247" y="1424179"/>
            <a:ext cx="863600" cy="863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DC1AA9-7883-D64E-A454-0490D64E55F1}"/>
              </a:ext>
            </a:extLst>
          </p:cNvPr>
          <p:cNvSpPr txBox="1"/>
          <p:nvPr/>
        </p:nvSpPr>
        <p:spPr>
          <a:xfrm>
            <a:off x="1867648" y="1618034"/>
            <a:ext cx="76349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Choose a photo. </a:t>
            </a:r>
          </a:p>
          <a:p>
            <a:endParaRPr lang="en-GB" b="1" dirty="0"/>
          </a:p>
          <a:p>
            <a:r>
              <a:rPr lang="en-GB" b="1" dirty="0"/>
              <a:t>Write five words or phrases which you could use to describe the photo in column 1. Write synonyms or definitions in column 2. </a:t>
            </a:r>
          </a:p>
          <a:p>
            <a:endParaRPr lang="en-GB" dirty="0"/>
          </a:p>
          <a:p>
            <a:r>
              <a:rPr lang="en-GB" dirty="0"/>
              <a:t> </a:t>
            </a:r>
            <a:endParaRPr lang="en-ES" dirty="0"/>
          </a:p>
          <a:p>
            <a:endParaRPr lang="en-ES" dirty="0"/>
          </a:p>
          <a:p>
            <a:endParaRPr lang="en-ES" dirty="0"/>
          </a:p>
          <a:p>
            <a:r>
              <a:rPr lang="en-GB" dirty="0"/>
              <a:t>	</a:t>
            </a:r>
            <a:endParaRPr lang="en-ES" dirty="0"/>
          </a:p>
          <a:p>
            <a:endParaRPr lang="en-E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3B5AEC3-FB1A-C63F-17F4-7847E38D7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178116"/>
              </p:ext>
            </p:extLst>
          </p:nvPr>
        </p:nvGraphicFramePr>
        <p:xfrm>
          <a:off x="2056000" y="3049195"/>
          <a:ext cx="8128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7593599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1956432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Word or phrase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Synonym or definition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194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1.  </a:t>
                      </a:r>
                      <a:r>
                        <a:rPr lang="en-GB" i="1" dirty="0"/>
                        <a:t>Ex: twin beds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/>
                        <a:t>two single beds in one room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751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308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803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5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569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361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6443636-5D47-E84A-A33B-0EF868D4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remote house in the west of Scotland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70292-7A72-E946-ADDD-828AC4D36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www.teachingenglish.org.uk</a:t>
            </a:r>
            <a:endParaRPr lang="en-GB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AA1F9E0-C78C-DA4B-B07E-D130112286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72247" y="1424179"/>
            <a:ext cx="863600" cy="863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DC1AA9-7883-D64E-A454-0490D64E55F1}"/>
              </a:ext>
            </a:extLst>
          </p:cNvPr>
          <p:cNvSpPr txBox="1"/>
          <p:nvPr/>
        </p:nvSpPr>
        <p:spPr>
          <a:xfrm>
            <a:off x="1867648" y="1618034"/>
            <a:ext cx="76349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Imagine that you took your chosen photo. </a:t>
            </a:r>
          </a:p>
          <a:p>
            <a:endParaRPr lang="en-GB" b="1" dirty="0"/>
          </a:p>
          <a:p>
            <a:r>
              <a:rPr lang="en-GB" b="1" dirty="0"/>
              <a:t>Write a monologue or an article for a travel magazine / website about the photo. Include the following: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Where the photograph was taken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Why you were there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Why you took the photo</a:t>
            </a:r>
          </a:p>
          <a:p>
            <a:endParaRPr lang="en-GB" b="1" dirty="0"/>
          </a:p>
          <a:p>
            <a:r>
              <a:rPr lang="en-GB" b="1" dirty="0"/>
              <a:t>Don’t forget to include your words and synonyms / definitions!</a:t>
            </a:r>
          </a:p>
          <a:p>
            <a:endParaRPr lang="en-GB" dirty="0"/>
          </a:p>
          <a:p>
            <a:r>
              <a:rPr lang="en-GB" dirty="0"/>
              <a:t> </a:t>
            </a:r>
            <a:endParaRPr lang="en-ES" dirty="0"/>
          </a:p>
          <a:p>
            <a:endParaRPr lang="en-ES" dirty="0"/>
          </a:p>
          <a:p>
            <a:endParaRPr lang="en-ES" dirty="0"/>
          </a:p>
          <a:p>
            <a:r>
              <a:rPr lang="en-GB" dirty="0"/>
              <a:t>	</a:t>
            </a:r>
            <a:endParaRPr lang="en-ES" dirty="0"/>
          </a:p>
          <a:p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284904796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CA2429F5-8D23-4BE9-AD5F-F4572A1A6D86}"/>
    </a:ext>
  </a:extLst>
</a:theme>
</file>

<file path=ppt/theme/theme2.xml><?xml version="1.0" encoding="utf-8"?>
<a:theme xmlns:a="http://schemas.openxmlformats.org/drawingml/2006/main" name="Section - indigo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165A9B3-7AF4-4E8E-9E34-E5B2E1B3EE61}"/>
    </a:ext>
  </a:extLst>
</a:theme>
</file>

<file path=ppt/theme/theme3.xml><?xml version="1.0" encoding="utf-8"?>
<a:theme xmlns:a="http://schemas.openxmlformats.org/drawingml/2006/main" name="Cover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7A85154B-35F0-4B5D-9ABB-C22ECFA91EBE}"/>
    </a:ext>
  </a:extLst>
</a:theme>
</file>

<file path=ppt/theme/theme4.xml><?xml version="1.0" encoding="utf-8"?>
<a:theme xmlns:a="http://schemas.openxmlformats.org/drawingml/2006/main" name="Section - white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3021BCEB-9709-4AD6-8637-80DEE4ED72A6}"/>
    </a:ext>
  </a:extLst>
</a:theme>
</file>

<file path=ppt/theme/theme5.xml><?xml version="1.0" encoding="utf-8"?>
<a:theme xmlns:a="http://schemas.openxmlformats.org/drawingml/2006/main" name="British Council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5E81798-6535-42DE-9E82-DC88799A933E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British Council blank">
  <a:themeElements>
    <a:clrScheme name="British Council - Blue">
      <a:dk1>
        <a:srgbClr val="000000"/>
      </a:dk1>
      <a:lt1>
        <a:srgbClr val="FFFFFF"/>
      </a:lt1>
      <a:dk2>
        <a:srgbClr val="230859"/>
      </a:dk2>
      <a:lt2>
        <a:srgbClr val="C8C8C8"/>
      </a:lt2>
      <a:accent1>
        <a:srgbClr val="00DCFF"/>
      </a:accent1>
      <a:accent2>
        <a:srgbClr val="FF00C8"/>
      </a:accent2>
      <a:accent3>
        <a:srgbClr val="B25EFF"/>
      </a:accent3>
      <a:accent4>
        <a:srgbClr val="EA0034"/>
      </a:accent4>
      <a:accent5>
        <a:srgbClr val="FF8200"/>
      </a:accent5>
      <a:accent6>
        <a:srgbClr val="5DEB4B"/>
      </a:accent6>
      <a:hlink>
        <a:srgbClr val="230859"/>
      </a:hlink>
      <a:folHlink>
        <a:srgbClr val="7F7F7F"/>
      </a:folHlink>
    </a:clrScheme>
    <a:fontScheme name="Headline &amp; Sans">
      <a:majorFont>
        <a:latin typeface="British Council Sans Headline"/>
        <a:ea typeface=""/>
        <a:cs typeface=""/>
      </a:majorFont>
      <a:minorFont>
        <a:latin typeface="British Council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011_06 Brand PowerPoint Template - Widescreen - Blue" id="{6E25F459-2D68-4E54-B400-771EAED8CC48}" vid="{BC0B9431-BB5E-4669-9CC7-BFFD8B5EAB87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925</Words>
  <Application>Microsoft Office PowerPoint</Application>
  <PresentationFormat>Widescreen</PresentationFormat>
  <Paragraphs>117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British Council Sans Headline</vt:lpstr>
      <vt:lpstr>Calibri Light</vt:lpstr>
      <vt:lpstr>British Council Sans</vt:lpstr>
      <vt:lpstr>Times New Roman</vt:lpstr>
      <vt:lpstr>Arial</vt:lpstr>
      <vt:lpstr>Calibri</vt:lpstr>
      <vt:lpstr>Cover - indigo</vt:lpstr>
      <vt:lpstr>Section - indigo</vt:lpstr>
      <vt:lpstr>Cover - white</vt:lpstr>
      <vt:lpstr>Section - white</vt:lpstr>
      <vt:lpstr>British Council</vt:lpstr>
      <vt:lpstr>Custom Design</vt:lpstr>
      <vt:lpstr>British Council blank</vt:lpstr>
      <vt:lpstr>A remote house in the west of Scotland</vt:lpstr>
      <vt:lpstr>A remote house in the west of Scotland</vt:lpstr>
      <vt:lpstr>PowerPoint Presentation</vt:lpstr>
      <vt:lpstr>PowerPoint Presentation</vt:lpstr>
      <vt:lpstr>A remote house in the west of Scotland</vt:lpstr>
      <vt:lpstr>A remote house in the west of Scotland</vt:lpstr>
      <vt:lpstr>A remote house in the west of Scotland</vt:lpstr>
      <vt:lpstr>A remote house in the west of Scotland</vt:lpstr>
      <vt:lpstr>A remote house in the west of Scotland</vt:lpstr>
      <vt:lpstr>A remote house in the west of Scotland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 of time (lower level)</dc:title>
  <dc:creator>McLellan, Catherine (Spain)</dc:creator>
  <cp:lastModifiedBy>Kim Ashmore</cp:lastModifiedBy>
  <cp:revision>36</cp:revision>
  <dcterms:created xsi:type="dcterms:W3CDTF">2020-03-31T10:47:13Z</dcterms:created>
  <dcterms:modified xsi:type="dcterms:W3CDTF">2024-08-11T17:06:21Z</dcterms:modified>
</cp:coreProperties>
</file>