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20"/>
  </p:notesMasterIdLst>
  <p:handoutMasterIdLst>
    <p:handoutMasterId r:id="rId21"/>
  </p:handoutMasterIdLst>
  <p:sldIdLst>
    <p:sldId id="281" r:id="rId8"/>
    <p:sldId id="323" r:id="rId9"/>
    <p:sldId id="327" r:id="rId10"/>
    <p:sldId id="332" r:id="rId11"/>
    <p:sldId id="328" r:id="rId12"/>
    <p:sldId id="324" r:id="rId13"/>
    <p:sldId id="329" r:id="rId14"/>
    <p:sldId id="330" r:id="rId15"/>
    <p:sldId id="331" r:id="rId16"/>
    <p:sldId id="325" r:id="rId17"/>
    <p:sldId id="326" r:id="rId18"/>
    <p:sldId id="291" r:id="rId19"/>
  </p:sldIdLst>
  <p:sldSz cx="12192000" cy="6858000"/>
  <p:notesSz cx="6858000" cy="9144000"/>
  <p:embeddedFontLst>
    <p:embeddedFont>
      <p:font typeface="British Council Sans" panose="020B0604020202020204" charset="0"/>
      <p:regular r:id="rId22"/>
      <p:bold r:id="rId23"/>
      <p:italic r:id="rId24"/>
      <p:boldItalic r:id="rId25"/>
    </p:embeddedFont>
    <p:embeddedFont>
      <p:font typeface="British Council Sans Headline" panose="020B0604020202020204" charset="0"/>
      <p:regular r:id="rId26"/>
      <p:bold r:id="rId27"/>
      <p:italic r:id="rId28"/>
      <p:boldItalic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4" autoAdjust="0"/>
    <p:restoredTop sz="86392" autoAdjust="0"/>
  </p:normalViewPr>
  <p:slideViewPr>
    <p:cSldViewPr snapToGrid="0" snapToObjects="1">
      <p:cViewPr varScale="1">
        <p:scale>
          <a:sx n="70" d="100"/>
          <a:sy n="70" d="100"/>
        </p:scale>
        <p:origin x="84" y="18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font" Target="fonts/font5.fntdata"/><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font" Target="fonts/font4.fntdata"/><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notesMaster" Target="notesMasters/notesMaster1.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3.fntdata"/><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2.fntdata"/><Relationship Id="rId28" Type="http://schemas.openxmlformats.org/officeDocument/2006/relationships/font" Target="fonts/font7.fntdata"/><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07/08/2024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07/08/2024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852978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a:p>
        </p:txBody>
      </p:sp>
      <p:sp>
        <p:nvSpPr>
          <p:cNvPr id="4" name="Slide Number Placeholder 3"/>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949185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a:p>
        </p:txBody>
      </p:sp>
      <p:sp>
        <p:nvSpPr>
          <p:cNvPr id="4" name="Slide Number Placeholder 3"/>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3578375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a:p>
        </p:txBody>
      </p:sp>
      <p:sp>
        <p:nvSpPr>
          <p:cNvPr id="4" name="Slide Number Placeholder 3"/>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1931872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12</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08/07/2024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08/07/2024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08/07/2024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08/07/2024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08/07/2024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08/07/2024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08/07/2024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08/07/2024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08/07/2024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08/07/2024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08/07/2024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08/07/2024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7.xml"/><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Out of time (lower level)</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US" dirty="0"/>
              <a:t>April </a:t>
            </a:r>
            <a:r>
              <a:rPr lang="en-GB" dirty="0"/>
              <a:t>2020</a:t>
            </a:r>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Out of time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pic>
        <p:nvPicPr>
          <p:cNvPr id="11" name="Graphic 10">
            <a:extLst>
              <a:ext uri="{FF2B5EF4-FFF2-40B4-BE49-F238E27FC236}">
                <a16:creationId xmlns:a16="http://schemas.microsoft.com/office/drawing/2014/main" id="{2AA1F9E0-C78C-DA4B-B07E-D1301122869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247" y="1424179"/>
            <a:ext cx="863600" cy="863600"/>
          </a:xfrm>
          <a:prstGeom prst="rect">
            <a:avLst/>
          </a:prstGeom>
        </p:spPr>
      </p:pic>
      <p:sp>
        <p:nvSpPr>
          <p:cNvPr id="6" name="TextBox 5">
            <a:extLst>
              <a:ext uri="{FF2B5EF4-FFF2-40B4-BE49-F238E27FC236}">
                <a16:creationId xmlns:a16="http://schemas.microsoft.com/office/drawing/2014/main" id="{66DC1AA9-7883-D64E-A454-0490D64E55F1}"/>
              </a:ext>
            </a:extLst>
          </p:cNvPr>
          <p:cNvSpPr txBox="1"/>
          <p:nvPr/>
        </p:nvSpPr>
        <p:spPr>
          <a:xfrm>
            <a:off x="1867648" y="1618034"/>
            <a:ext cx="7634940" cy="4801314"/>
          </a:xfrm>
          <a:prstGeom prst="rect">
            <a:avLst/>
          </a:prstGeom>
          <a:noFill/>
        </p:spPr>
        <p:txBody>
          <a:bodyPr wrap="square" rtlCol="0">
            <a:spAutoFit/>
          </a:bodyPr>
          <a:lstStyle/>
          <a:p>
            <a:r>
              <a:rPr lang="en-ES" dirty="0"/>
              <a:t>This photo was taken … </a:t>
            </a:r>
          </a:p>
          <a:p>
            <a:endParaRPr lang="en-ES" dirty="0"/>
          </a:p>
          <a:p>
            <a:r>
              <a:rPr lang="en-ES" dirty="0"/>
              <a:t>I took it </a:t>
            </a:r>
            <a:r>
              <a:rPr lang="en-GB" dirty="0"/>
              <a:t>...</a:t>
            </a:r>
            <a:r>
              <a:rPr lang="en-ES" dirty="0"/>
              <a:t> ago, at</a:t>
            </a:r>
            <a:r>
              <a:rPr lang="en-GB" dirty="0"/>
              <a:t> ...</a:t>
            </a:r>
            <a:endParaRPr lang="en-ES" dirty="0"/>
          </a:p>
          <a:p>
            <a:endParaRPr lang="en-ES" dirty="0"/>
          </a:p>
          <a:p>
            <a:r>
              <a:rPr lang="en-ES" dirty="0"/>
              <a:t>I decided to take it because</a:t>
            </a:r>
            <a:r>
              <a:rPr lang="en-GB" dirty="0"/>
              <a:t> ...</a:t>
            </a:r>
            <a:endParaRPr lang="en-ES" dirty="0"/>
          </a:p>
          <a:p>
            <a:endParaRPr lang="en-ES" dirty="0"/>
          </a:p>
          <a:p>
            <a:r>
              <a:rPr lang="en-ES" dirty="0"/>
              <a:t>He / she / </a:t>
            </a:r>
            <a:r>
              <a:rPr lang="en-GB" dirty="0"/>
              <a:t>they</a:t>
            </a:r>
            <a:r>
              <a:rPr lang="en-ES" dirty="0"/>
              <a:t>  was</a:t>
            </a:r>
            <a:r>
              <a:rPr lang="en-GB" dirty="0"/>
              <a:t> </a:t>
            </a:r>
            <a:r>
              <a:rPr lang="en-ES" dirty="0"/>
              <a:t>/ were …</a:t>
            </a:r>
          </a:p>
          <a:p>
            <a:endParaRPr lang="en-ES" dirty="0"/>
          </a:p>
          <a:p>
            <a:r>
              <a:rPr lang="en-ES" dirty="0"/>
              <a:t>There are / is </a:t>
            </a:r>
            <a:r>
              <a:rPr lang="en-GB" dirty="0"/>
              <a:t>...</a:t>
            </a:r>
            <a:r>
              <a:rPr lang="en-ES" dirty="0"/>
              <a:t> in </a:t>
            </a:r>
            <a:r>
              <a:rPr lang="en-GB" dirty="0" err="1"/>
              <a:t>th</a:t>
            </a:r>
            <a:r>
              <a:rPr lang="en-ES" dirty="0"/>
              <a:t>e bottom / top / left-hand / right-hand corner</a:t>
            </a:r>
          </a:p>
          <a:p>
            <a:endParaRPr lang="en-ES" dirty="0"/>
          </a:p>
          <a:p>
            <a:r>
              <a:rPr lang="en-ES" dirty="0"/>
              <a:t>When I take photographs, I ….</a:t>
            </a:r>
          </a:p>
          <a:p>
            <a:endParaRPr lang="en-ES" dirty="0"/>
          </a:p>
          <a:p>
            <a:r>
              <a:rPr lang="en-ES" dirty="0"/>
              <a:t>It makes me think about …</a:t>
            </a:r>
          </a:p>
          <a:p>
            <a:endParaRPr lang="en-ES" dirty="0"/>
          </a:p>
          <a:p>
            <a:endParaRPr lang="en-ES" dirty="0"/>
          </a:p>
          <a:p>
            <a:r>
              <a:rPr lang="en-GB" dirty="0"/>
              <a:t>	</a:t>
            </a:r>
            <a:endParaRPr lang="en-ES" dirty="0"/>
          </a:p>
          <a:p>
            <a:endParaRPr lang="en-ES" dirty="0"/>
          </a:p>
        </p:txBody>
      </p:sp>
    </p:spTree>
    <p:extLst>
      <p:ext uri="{BB962C8B-B14F-4D97-AF65-F5344CB8AC3E}">
        <p14:creationId xmlns:p14="http://schemas.microsoft.com/office/powerpoint/2010/main" val="3723361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GB" dirty="0"/>
              <a:t>Out of time - homework</a:t>
            </a:r>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pic>
        <p:nvPicPr>
          <p:cNvPr id="9" name="Graphic 8">
            <a:extLst>
              <a:ext uri="{FF2B5EF4-FFF2-40B4-BE49-F238E27FC236}">
                <a16:creationId xmlns:a16="http://schemas.microsoft.com/office/drawing/2014/main" id="{0F6ECC34-FE5E-BE42-86EB-676386B7B9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247" y="1424179"/>
            <a:ext cx="863600" cy="863600"/>
          </a:xfrm>
          <a:prstGeom prst="rect">
            <a:avLst/>
          </a:prstGeom>
        </p:spPr>
      </p:pic>
      <p:sp>
        <p:nvSpPr>
          <p:cNvPr id="4" name="TextBox 3">
            <a:extLst>
              <a:ext uri="{FF2B5EF4-FFF2-40B4-BE49-F238E27FC236}">
                <a16:creationId xmlns:a16="http://schemas.microsoft.com/office/drawing/2014/main" id="{76E5655F-5949-9142-BF44-198AC3CD9B0B}"/>
              </a:ext>
            </a:extLst>
          </p:cNvPr>
          <p:cNvSpPr txBox="1"/>
          <p:nvPr/>
        </p:nvSpPr>
        <p:spPr>
          <a:xfrm>
            <a:off x="1760071" y="1559859"/>
            <a:ext cx="8833316" cy="1754326"/>
          </a:xfrm>
          <a:prstGeom prst="rect">
            <a:avLst/>
          </a:prstGeom>
          <a:noFill/>
        </p:spPr>
        <p:txBody>
          <a:bodyPr wrap="none" rtlCol="0">
            <a:spAutoFit/>
          </a:bodyPr>
          <a:lstStyle/>
          <a:p>
            <a:r>
              <a:rPr lang="en-ES" dirty="0"/>
              <a:t>You are going to choose your own photo and prepare a short presentation about </a:t>
            </a:r>
          </a:p>
          <a:p>
            <a:r>
              <a:rPr lang="en-GB" dirty="0"/>
              <a:t>I</a:t>
            </a:r>
            <a:r>
              <a:rPr lang="en-ES" dirty="0"/>
              <a:t>t for the next class.</a:t>
            </a:r>
          </a:p>
          <a:p>
            <a:endParaRPr lang="en-ES" dirty="0"/>
          </a:p>
          <a:p>
            <a:r>
              <a:rPr lang="en-ES" dirty="0"/>
              <a:t>Use the sentences we looked at to help. </a:t>
            </a:r>
          </a:p>
          <a:p>
            <a:endParaRPr lang="en-ES" dirty="0"/>
          </a:p>
          <a:p>
            <a:r>
              <a:rPr lang="en-ES" dirty="0"/>
              <a:t>Be ready to share your photo with the class next lesson!</a:t>
            </a:r>
          </a:p>
        </p:txBody>
      </p:sp>
    </p:spTree>
    <p:extLst>
      <p:ext uri="{BB962C8B-B14F-4D97-AF65-F5344CB8AC3E}">
        <p14:creationId xmlns:p14="http://schemas.microsoft.com/office/powerpoint/2010/main" val="3025813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Out of time (lower level)</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Out of time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dirty="0" err="1"/>
              <a:t>www.teachingenglish.org.uk</a:t>
            </a:r>
            <a:endParaRPr lang="en-GB" dirty="0"/>
          </a:p>
        </p:txBody>
      </p:sp>
      <p:sp>
        <p:nvSpPr>
          <p:cNvPr id="4" name="TextBox 3">
            <a:extLst>
              <a:ext uri="{FF2B5EF4-FFF2-40B4-BE49-F238E27FC236}">
                <a16:creationId xmlns:a16="http://schemas.microsoft.com/office/drawing/2014/main" id="{3319AE12-480E-F146-9CFD-DF11722013DA}"/>
              </a:ext>
            </a:extLst>
          </p:cNvPr>
          <p:cNvSpPr txBox="1"/>
          <p:nvPr/>
        </p:nvSpPr>
        <p:spPr>
          <a:xfrm>
            <a:off x="648000" y="1343939"/>
            <a:ext cx="7922259" cy="4324261"/>
          </a:xfrm>
          <a:prstGeom prst="rect">
            <a:avLst/>
          </a:prstGeom>
          <a:noFill/>
        </p:spPr>
        <p:txBody>
          <a:bodyPr wrap="square" rtlCol="0">
            <a:spAutoFit/>
          </a:bodyPr>
          <a:lstStyle/>
          <a:p>
            <a:pPr marL="800100" lvl="1" indent="-342900">
              <a:buFont typeface="+mj-lt"/>
              <a:buAutoNum type="arabicPeriod"/>
            </a:pPr>
            <a:endParaRPr lang="en-GB" dirty="0"/>
          </a:p>
          <a:p>
            <a:pPr marL="800100" lvl="1" indent="-342900">
              <a:buFont typeface="+mj-lt"/>
              <a:buAutoNum type="arabicPeriod"/>
            </a:pPr>
            <a:endParaRPr lang="en-GB" dirty="0"/>
          </a:p>
          <a:p>
            <a:pPr lvl="1"/>
            <a:r>
              <a:rPr lang="en-GB" b="1" dirty="0"/>
              <a:t>Discuss these questions:</a:t>
            </a:r>
          </a:p>
          <a:p>
            <a:pPr lvl="1"/>
            <a:endParaRPr lang="en-GB" dirty="0"/>
          </a:p>
          <a:p>
            <a:pPr marL="800100" lvl="1" indent="-342900">
              <a:buAutoNum type="arabicPeriod"/>
            </a:pPr>
            <a:r>
              <a:rPr lang="en-GB" dirty="0"/>
              <a:t>Do you like taking photos?</a:t>
            </a:r>
          </a:p>
          <a:p>
            <a:pPr marL="800100" lvl="1" indent="-342900">
              <a:buAutoNum type="arabicPeriod"/>
            </a:pPr>
            <a:r>
              <a:rPr lang="en-GB" dirty="0"/>
              <a:t>Do you like being in photos?</a:t>
            </a:r>
          </a:p>
          <a:p>
            <a:pPr marL="800100" lvl="1" indent="-342900">
              <a:buAutoNum type="arabicPeriod"/>
            </a:pPr>
            <a:r>
              <a:rPr lang="en-GB" dirty="0"/>
              <a:t>When you are on holiday, do you usually take photos?</a:t>
            </a:r>
          </a:p>
          <a:p>
            <a:pPr marL="800100" lvl="1" indent="-342900">
              <a:buAutoNum type="arabicPeriod"/>
            </a:pPr>
            <a:r>
              <a:rPr lang="en-GB" dirty="0"/>
              <a:t>What do you usually take photos of on holiday?</a:t>
            </a:r>
          </a:p>
          <a:p>
            <a:pPr marL="800100" lvl="1" indent="-342900">
              <a:buAutoNum type="arabicPeriod"/>
            </a:pPr>
            <a:r>
              <a:rPr lang="en-GB" dirty="0"/>
              <a:t>Who do you share your holiday photos with?</a:t>
            </a:r>
          </a:p>
          <a:p>
            <a:pPr lvl="1"/>
            <a:endParaRPr lang="en-GB" dirty="0"/>
          </a:p>
          <a:p>
            <a:pPr marL="800100" lvl="1" indent="-342900">
              <a:buFont typeface="+mj-lt"/>
              <a:buAutoNum type="arabicPeriod"/>
            </a:pPr>
            <a:endParaRPr lang="en-GB" dirty="0"/>
          </a:p>
          <a:p>
            <a:pPr lvl="1"/>
            <a:endParaRPr lang="en-GB" dirty="0"/>
          </a:p>
          <a:p>
            <a:endParaRPr lang="en-GB" dirty="0"/>
          </a:p>
          <a:p>
            <a:pPr marL="285750" indent="-285750">
              <a:spcAft>
                <a:spcPts val="600"/>
              </a:spcAft>
              <a:buFont typeface="Arial" panose="020B0604020202020204" pitchFamily="34" charset="0"/>
              <a:buChar char="•"/>
            </a:pPr>
            <a:endParaRPr lang="en-GB" dirty="0"/>
          </a:p>
          <a:p>
            <a:pPr>
              <a:spcAft>
                <a:spcPts val="600"/>
              </a:spcAft>
            </a:pPr>
            <a:endParaRPr lang="en-GB" dirty="0"/>
          </a:p>
        </p:txBody>
      </p:sp>
      <p:pic>
        <p:nvPicPr>
          <p:cNvPr id="8" name="Graphic 7">
            <a:extLst>
              <a:ext uri="{FF2B5EF4-FFF2-40B4-BE49-F238E27FC236}">
                <a16:creationId xmlns:a16="http://schemas.microsoft.com/office/drawing/2014/main" id="{0ADD1A42-0E7B-1941-A842-29296C0383D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6200" y="1500542"/>
            <a:ext cx="863600" cy="863600"/>
          </a:xfrm>
          <a:prstGeom prst="rect">
            <a:avLst/>
          </a:prstGeom>
        </p:spPr>
      </p:pic>
    </p:spTree>
    <p:extLst>
      <p:ext uri="{BB962C8B-B14F-4D97-AF65-F5344CB8AC3E}">
        <p14:creationId xmlns:p14="http://schemas.microsoft.com/office/powerpoint/2010/main" val="129658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BD8593F-A857-344A-AB3A-9832FA32EA64}"/>
              </a:ext>
            </a:extLst>
          </p:cNvPr>
          <p:cNvSpPr>
            <a:spLocks noGrp="1"/>
          </p:cNvSpPr>
          <p:nvPr>
            <p:ph type="ftr" sz="quarter" idx="11"/>
          </p:nvPr>
        </p:nvSpPr>
        <p:spPr/>
        <p:txBody>
          <a:bodyPr/>
          <a:lstStyle/>
          <a:p>
            <a:r>
              <a:rPr lang="en-GB" noProof="0"/>
              <a:t>www.teachingenglish.org.uk</a:t>
            </a:r>
            <a:endParaRPr lang="en-GB" noProof="0" dirty="0"/>
          </a:p>
        </p:txBody>
      </p:sp>
      <p:sp>
        <p:nvSpPr>
          <p:cNvPr id="5" name="Title 6">
            <a:extLst>
              <a:ext uri="{FF2B5EF4-FFF2-40B4-BE49-F238E27FC236}">
                <a16:creationId xmlns:a16="http://schemas.microsoft.com/office/drawing/2014/main" id="{78E97F2D-EAF0-3A45-B408-CF4966717E7E}"/>
              </a:ext>
            </a:extLst>
          </p:cNvPr>
          <p:cNvSpPr txBox="1">
            <a:spLocks/>
          </p:cNvSpPr>
          <p:nvPr/>
        </p:nvSpPr>
        <p:spPr>
          <a:xfrm>
            <a:off x="800400" y="656400"/>
            <a:ext cx="10944000" cy="792000"/>
          </a:xfrm>
          <a:prstGeom prst="rect">
            <a:avLst/>
          </a:prstGeom>
        </p:spPr>
        <p:txBody>
          <a:bodyPr vert="horz" lIns="0" tIns="0" rIns="0" bIns="0" rtlCol="0" anchor="t" anchorCtr="0">
            <a:noAutofit/>
          </a:bodyPr>
          <a:lst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a:lstStyle>
          <a:p>
            <a:r>
              <a:rPr lang="en-US" dirty="0"/>
              <a:t>Out of time</a:t>
            </a:r>
            <a:endParaRPr lang="en-GB" dirty="0"/>
          </a:p>
        </p:txBody>
      </p:sp>
      <p:pic>
        <p:nvPicPr>
          <p:cNvPr id="7" name="Content Placeholder 6">
            <a:extLst>
              <a:ext uri="{FF2B5EF4-FFF2-40B4-BE49-F238E27FC236}">
                <a16:creationId xmlns:a16="http://schemas.microsoft.com/office/drawing/2014/main" id="{4DCFCB7F-147F-3A48-B8E1-16BEB9391452}"/>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800400" y="1448400"/>
            <a:ext cx="863600" cy="863600"/>
          </a:xfrm>
          <a:prstGeom prst="rect">
            <a:avLst/>
          </a:prstGeom>
        </p:spPr>
      </p:pic>
      <p:sp>
        <p:nvSpPr>
          <p:cNvPr id="8" name="TextBox 7">
            <a:extLst>
              <a:ext uri="{FF2B5EF4-FFF2-40B4-BE49-F238E27FC236}">
                <a16:creationId xmlns:a16="http://schemas.microsoft.com/office/drawing/2014/main" id="{A3F2F003-E383-B84B-AF80-CC4B5CE099ED}"/>
              </a:ext>
            </a:extLst>
          </p:cNvPr>
          <p:cNvSpPr txBox="1"/>
          <p:nvPr/>
        </p:nvSpPr>
        <p:spPr>
          <a:xfrm>
            <a:off x="1664000" y="1623629"/>
            <a:ext cx="8373035" cy="2308324"/>
          </a:xfrm>
          <a:prstGeom prst="rect">
            <a:avLst/>
          </a:prstGeom>
          <a:noFill/>
        </p:spPr>
        <p:txBody>
          <a:bodyPr wrap="square" rtlCol="0">
            <a:spAutoFit/>
          </a:bodyPr>
          <a:lstStyle/>
          <a:p>
            <a:r>
              <a:rPr lang="en-ES" dirty="0"/>
              <a:t>You are going to listen to somebody describing a photo that they </a:t>
            </a:r>
            <a:r>
              <a:rPr lang="en-GB" dirty="0"/>
              <a:t>took on a holiday in Rome</a:t>
            </a:r>
            <a:r>
              <a:rPr lang="en-ES" dirty="0"/>
              <a:t>.</a:t>
            </a:r>
            <a:endParaRPr lang="en-GB" dirty="0"/>
          </a:p>
          <a:p>
            <a:endParaRPr lang="en-GB" dirty="0"/>
          </a:p>
          <a:p>
            <a:pPr marL="285750" indent="-285750">
              <a:buFont typeface="Arial" panose="020B0604020202020204" pitchFamily="34" charset="0"/>
              <a:buChar char="•"/>
            </a:pPr>
            <a:r>
              <a:rPr lang="en-GB" dirty="0"/>
              <a:t>What famous landmarks do you know in Rome?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What do you think might be in a holiday photo taken in Rome?</a:t>
            </a:r>
            <a:endParaRPr lang="en-ES" dirty="0"/>
          </a:p>
          <a:p>
            <a:endParaRPr lang="en-ES" dirty="0"/>
          </a:p>
          <a:p>
            <a:endParaRPr lang="en-ES" dirty="0"/>
          </a:p>
        </p:txBody>
      </p:sp>
    </p:spTree>
    <p:extLst>
      <p:ext uri="{BB962C8B-B14F-4D97-AF65-F5344CB8AC3E}">
        <p14:creationId xmlns:p14="http://schemas.microsoft.com/office/powerpoint/2010/main" val="39011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BD8593F-A857-344A-AB3A-9832FA32EA64}"/>
              </a:ext>
            </a:extLst>
          </p:cNvPr>
          <p:cNvSpPr>
            <a:spLocks noGrp="1"/>
          </p:cNvSpPr>
          <p:nvPr>
            <p:ph type="ftr" sz="quarter" idx="11"/>
          </p:nvPr>
        </p:nvSpPr>
        <p:spPr/>
        <p:txBody>
          <a:bodyPr/>
          <a:lstStyle/>
          <a:p>
            <a:r>
              <a:rPr lang="en-GB" noProof="0"/>
              <a:t>www.teachingenglish.org.uk</a:t>
            </a:r>
            <a:endParaRPr lang="en-GB" noProof="0" dirty="0"/>
          </a:p>
        </p:txBody>
      </p:sp>
      <p:sp>
        <p:nvSpPr>
          <p:cNvPr id="5" name="Title 6">
            <a:extLst>
              <a:ext uri="{FF2B5EF4-FFF2-40B4-BE49-F238E27FC236}">
                <a16:creationId xmlns:a16="http://schemas.microsoft.com/office/drawing/2014/main" id="{78E97F2D-EAF0-3A45-B408-CF4966717E7E}"/>
              </a:ext>
            </a:extLst>
          </p:cNvPr>
          <p:cNvSpPr txBox="1">
            <a:spLocks/>
          </p:cNvSpPr>
          <p:nvPr/>
        </p:nvSpPr>
        <p:spPr>
          <a:xfrm>
            <a:off x="800400" y="656400"/>
            <a:ext cx="10944000" cy="792000"/>
          </a:xfrm>
          <a:prstGeom prst="rect">
            <a:avLst/>
          </a:prstGeom>
        </p:spPr>
        <p:txBody>
          <a:bodyPr vert="horz" lIns="0" tIns="0" rIns="0" bIns="0" rtlCol="0" anchor="t" anchorCtr="0">
            <a:noAutofit/>
          </a:bodyPr>
          <a:lst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a:lstStyle>
          <a:p>
            <a:r>
              <a:rPr lang="en-US" dirty="0"/>
              <a:t>Out of time</a:t>
            </a:r>
            <a:endParaRPr lang="en-GB" dirty="0"/>
          </a:p>
        </p:txBody>
      </p:sp>
      <p:pic>
        <p:nvPicPr>
          <p:cNvPr id="7" name="Content Placeholder 6">
            <a:extLst>
              <a:ext uri="{FF2B5EF4-FFF2-40B4-BE49-F238E27FC236}">
                <a16:creationId xmlns:a16="http://schemas.microsoft.com/office/drawing/2014/main" id="{4DCFCB7F-147F-3A48-B8E1-16BEB9391452}"/>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800400" y="1448400"/>
            <a:ext cx="863600" cy="863600"/>
          </a:xfrm>
          <a:prstGeom prst="rect">
            <a:avLst/>
          </a:prstGeom>
        </p:spPr>
      </p:pic>
      <p:sp>
        <p:nvSpPr>
          <p:cNvPr id="8" name="TextBox 7">
            <a:extLst>
              <a:ext uri="{FF2B5EF4-FFF2-40B4-BE49-F238E27FC236}">
                <a16:creationId xmlns:a16="http://schemas.microsoft.com/office/drawing/2014/main" id="{A3F2F003-E383-B84B-AF80-CC4B5CE099ED}"/>
              </a:ext>
            </a:extLst>
          </p:cNvPr>
          <p:cNvSpPr txBox="1"/>
          <p:nvPr/>
        </p:nvSpPr>
        <p:spPr>
          <a:xfrm>
            <a:off x="1664000" y="1623629"/>
            <a:ext cx="8373035" cy="1200329"/>
          </a:xfrm>
          <a:prstGeom prst="rect">
            <a:avLst/>
          </a:prstGeom>
          <a:noFill/>
        </p:spPr>
        <p:txBody>
          <a:bodyPr wrap="square" rtlCol="0">
            <a:spAutoFit/>
          </a:bodyPr>
          <a:lstStyle/>
          <a:p>
            <a:r>
              <a:rPr lang="en-GB" dirty="0"/>
              <a:t>Listen. Note SIX things that are mentioned. </a:t>
            </a:r>
          </a:p>
          <a:p>
            <a:endParaRPr lang="en-GB" dirty="0"/>
          </a:p>
          <a:p>
            <a:endParaRPr lang="en-ES" dirty="0"/>
          </a:p>
          <a:p>
            <a:endParaRPr lang="en-ES" dirty="0"/>
          </a:p>
        </p:txBody>
      </p:sp>
      <p:graphicFrame>
        <p:nvGraphicFramePr>
          <p:cNvPr id="2" name="Table 1">
            <a:extLst>
              <a:ext uri="{FF2B5EF4-FFF2-40B4-BE49-F238E27FC236}">
                <a16:creationId xmlns:a16="http://schemas.microsoft.com/office/drawing/2014/main" id="{96F7C60A-C393-91C7-EDC9-9A1BB42641F1}"/>
              </a:ext>
            </a:extLst>
          </p:cNvPr>
          <p:cNvGraphicFramePr>
            <a:graphicFrameLocks noGrp="1"/>
          </p:cNvGraphicFramePr>
          <p:nvPr>
            <p:extLst>
              <p:ext uri="{D42A27DB-BD31-4B8C-83A1-F6EECF244321}">
                <p14:modId xmlns:p14="http://schemas.microsoft.com/office/powerpoint/2010/main" val="2999404295"/>
              </p:ext>
            </p:extLst>
          </p:nvPr>
        </p:nvGraphicFramePr>
        <p:xfrm>
          <a:off x="1664000" y="2324300"/>
          <a:ext cx="8127999" cy="74168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4031006524"/>
                    </a:ext>
                  </a:extLst>
                </a:gridCol>
                <a:gridCol w="2709333">
                  <a:extLst>
                    <a:ext uri="{9D8B030D-6E8A-4147-A177-3AD203B41FA5}">
                      <a16:colId xmlns:a16="http://schemas.microsoft.com/office/drawing/2014/main" val="2541333325"/>
                    </a:ext>
                  </a:extLst>
                </a:gridCol>
                <a:gridCol w="2709333">
                  <a:extLst>
                    <a:ext uri="{9D8B030D-6E8A-4147-A177-3AD203B41FA5}">
                      <a16:colId xmlns:a16="http://schemas.microsoft.com/office/drawing/2014/main" val="3410671089"/>
                    </a:ext>
                  </a:extLst>
                </a:gridCol>
              </a:tblGrid>
              <a:tr h="370840">
                <a:tc>
                  <a:txBody>
                    <a:bodyPr/>
                    <a:lstStyle/>
                    <a:p>
                      <a:r>
                        <a:rPr lang="en-GB" dirty="0"/>
                        <a:t>1.</a:t>
                      </a:r>
                    </a:p>
                  </a:txBody>
                  <a:tcPr/>
                </a:tc>
                <a:tc>
                  <a:txBody>
                    <a:bodyPr/>
                    <a:lstStyle/>
                    <a:p>
                      <a:r>
                        <a:rPr lang="en-GB" dirty="0"/>
                        <a:t>2.</a:t>
                      </a:r>
                    </a:p>
                  </a:txBody>
                  <a:tcPr/>
                </a:tc>
                <a:tc>
                  <a:txBody>
                    <a:bodyPr/>
                    <a:lstStyle/>
                    <a:p>
                      <a:r>
                        <a:rPr lang="en-GB" dirty="0"/>
                        <a:t>3.</a:t>
                      </a:r>
                    </a:p>
                  </a:txBody>
                  <a:tcPr/>
                </a:tc>
                <a:extLst>
                  <a:ext uri="{0D108BD9-81ED-4DB2-BD59-A6C34878D82A}">
                    <a16:rowId xmlns:a16="http://schemas.microsoft.com/office/drawing/2014/main" val="3760358504"/>
                  </a:ext>
                </a:extLst>
              </a:tr>
              <a:tr h="370840">
                <a:tc>
                  <a:txBody>
                    <a:bodyPr/>
                    <a:lstStyle/>
                    <a:p>
                      <a:r>
                        <a:rPr lang="en-GB" dirty="0"/>
                        <a:t>4.</a:t>
                      </a:r>
                    </a:p>
                  </a:txBody>
                  <a:tcPr/>
                </a:tc>
                <a:tc>
                  <a:txBody>
                    <a:bodyPr/>
                    <a:lstStyle/>
                    <a:p>
                      <a:r>
                        <a:rPr lang="en-GB" dirty="0"/>
                        <a:t>5.</a:t>
                      </a:r>
                    </a:p>
                  </a:txBody>
                  <a:tcPr/>
                </a:tc>
                <a:tc>
                  <a:txBody>
                    <a:bodyPr/>
                    <a:lstStyle/>
                    <a:p>
                      <a:r>
                        <a:rPr lang="en-GB" dirty="0"/>
                        <a:t>6. </a:t>
                      </a:r>
                    </a:p>
                  </a:txBody>
                  <a:tcPr/>
                </a:tc>
                <a:extLst>
                  <a:ext uri="{0D108BD9-81ED-4DB2-BD59-A6C34878D82A}">
                    <a16:rowId xmlns:a16="http://schemas.microsoft.com/office/drawing/2014/main" val="2109016661"/>
                  </a:ext>
                </a:extLst>
              </a:tr>
            </a:tbl>
          </a:graphicData>
        </a:graphic>
      </p:graphicFrame>
    </p:spTree>
    <p:extLst>
      <p:ext uri="{BB962C8B-B14F-4D97-AF65-F5344CB8AC3E}">
        <p14:creationId xmlns:p14="http://schemas.microsoft.com/office/powerpoint/2010/main" val="875774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78E97F2D-EAF0-3A45-B408-CF4966717E7E}"/>
              </a:ext>
            </a:extLst>
          </p:cNvPr>
          <p:cNvSpPr txBox="1">
            <a:spLocks/>
          </p:cNvSpPr>
          <p:nvPr/>
        </p:nvSpPr>
        <p:spPr>
          <a:xfrm>
            <a:off x="648000" y="504000"/>
            <a:ext cx="10944000" cy="792000"/>
          </a:xfrm>
          <a:prstGeom prst="rect">
            <a:avLst/>
          </a:prstGeom>
        </p:spPr>
        <p:txBody>
          <a:bodyPr vert="horz" lIns="0" tIns="0" rIns="0" bIns="0" rtlCol="0" anchor="t" anchorCtr="0">
            <a:normAutofit/>
          </a:bodyPr>
          <a:lst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a:lstStyle>
          <a:p>
            <a:pPr>
              <a:spcAft>
                <a:spcPts val="600"/>
              </a:spcAft>
            </a:pPr>
            <a:r>
              <a:rPr lang="en-GB" b="0" i="0" kern="1200">
                <a:latin typeface="British Council Sans Headline" panose="020B0504020202020204" pitchFamily="34" charset="0"/>
                <a:ea typeface="+mj-ea"/>
                <a:cs typeface="British Council Sans Headline" panose="020B0504020202020204" pitchFamily="34" charset="0"/>
              </a:rPr>
              <a:t>Out of time</a:t>
            </a:r>
          </a:p>
        </p:txBody>
      </p:sp>
      <p:pic>
        <p:nvPicPr>
          <p:cNvPr id="7" name="Content Placeholder 6">
            <a:extLst>
              <a:ext uri="{FF2B5EF4-FFF2-40B4-BE49-F238E27FC236}">
                <a16:creationId xmlns:a16="http://schemas.microsoft.com/office/drawing/2014/main" id="{84E0F387-05B8-5342-88B3-EB27D0A53560}"/>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l="7845" r="1580" b="1"/>
          <a:stretch/>
        </p:blipFill>
        <p:spPr bwMode="auto">
          <a:xfrm>
            <a:off x="647999" y="964732"/>
            <a:ext cx="6184026" cy="5227268"/>
          </a:xfrm>
          <a:prstGeom prst="rect">
            <a:avLst/>
          </a:prstGeom>
          <a:noFill/>
          <a:ln>
            <a:noFill/>
          </a:ln>
        </p:spPr>
      </p:pic>
      <p:sp>
        <p:nvSpPr>
          <p:cNvPr id="4" name="Footer Placeholder 3">
            <a:extLst>
              <a:ext uri="{FF2B5EF4-FFF2-40B4-BE49-F238E27FC236}">
                <a16:creationId xmlns:a16="http://schemas.microsoft.com/office/drawing/2014/main" id="{5BD8593F-A857-344A-AB3A-9832FA32EA64}"/>
              </a:ext>
            </a:extLst>
          </p:cNvPr>
          <p:cNvSpPr>
            <a:spLocks noGrp="1"/>
          </p:cNvSpPr>
          <p:nvPr>
            <p:ph type="ftr" sz="quarter" idx="11"/>
          </p:nvPr>
        </p:nvSpPr>
        <p:spPr>
          <a:xfrm>
            <a:off x="648000" y="6192000"/>
            <a:ext cx="10439999" cy="180000"/>
          </a:xfrm>
        </p:spPr>
        <p:txBody>
          <a:bodyPr vert="horz" lIns="0" tIns="0" rIns="0" bIns="0" rtlCol="0" anchor="b" anchorCtr="0">
            <a:normAutofit/>
          </a:bodyPr>
          <a:lstStyle/>
          <a:p>
            <a:pPr>
              <a:lnSpc>
                <a:spcPct val="90000"/>
              </a:lnSpc>
              <a:spcAft>
                <a:spcPts val="600"/>
              </a:spcAft>
            </a:pPr>
            <a:r>
              <a:rPr lang="en-US" kern="1200" noProof="0">
                <a:latin typeface="+mn-lt"/>
                <a:ea typeface="+mn-ea"/>
                <a:cs typeface="+mn-cs"/>
              </a:rPr>
              <a:t>www.teachingenglish.org.uk</a:t>
            </a:r>
          </a:p>
        </p:txBody>
      </p:sp>
      <p:pic>
        <p:nvPicPr>
          <p:cNvPr id="9" name="Content Placeholder 8">
            <a:extLst>
              <a:ext uri="{FF2B5EF4-FFF2-40B4-BE49-F238E27FC236}">
                <a16:creationId xmlns:a16="http://schemas.microsoft.com/office/drawing/2014/main" id="{1C634935-CA52-274D-9B34-D6103478ABD3}"/>
              </a:ext>
            </a:extLst>
          </p:cNvPr>
          <p:cNvPicPr>
            <a:picLocks noGrp="1" noChangeAspect="1"/>
          </p:cNvPicPr>
          <p:nvPr>
            <p:ph sz="half" idx="2"/>
          </p:nvPr>
        </p:nvPicPr>
        <p:blipFill>
          <a:blip r:embed="rId3">
            <a:extLst>
              <a:ext uri="{96DAC541-7B7A-43D3-8B79-37D633B846F1}">
                <asvg:svgBlip xmlns:asvg="http://schemas.microsoft.com/office/drawing/2016/SVG/main" r:embed="rId4"/>
              </a:ext>
            </a:extLst>
          </a:blip>
          <a:stretch>
            <a:fillRect/>
          </a:stretch>
        </p:blipFill>
        <p:spPr>
          <a:xfrm>
            <a:off x="2764285" y="288002"/>
            <a:ext cx="863600" cy="863600"/>
          </a:xfrm>
          <a:prstGeom prst="rect">
            <a:avLst/>
          </a:prstGeom>
        </p:spPr>
      </p:pic>
      <p:sp>
        <p:nvSpPr>
          <p:cNvPr id="8" name="TextBox 7">
            <a:extLst>
              <a:ext uri="{FF2B5EF4-FFF2-40B4-BE49-F238E27FC236}">
                <a16:creationId xmlns:a16="http://schemas.microsoft.com/office/drawing/2014/main" id="{FF27D542-D74D-1A4D-A0F7-12741DE25394}"/>
              </a:ext>
            </a:extLst>
          </p:cNvPr>
          <p:cNvSpPr txBox="1"/>
          <p:nvPr/>
        </p:nvSpPr>
        <p:spPr>
          <a:xfrm>
            <a:off x="7843668" y="1511998"/>
            <a:ext cx="3700333" cy="1477328"/>
          </a:xfrm>
          <a:prstGeom prst="rect">
            <a:avLst/>
          </a:prstGeom>
          <a:noFill/>
        </p:spPr>
        <p:txBody>
          <a:bodyPr wrap="square" rtlCol="0">
            <a:spAutoFit/>
          </a:bodyPr>
          <a:lstStyle/>
          <a:p>
            <a:pPr marL="342900" indent="-342900">
              <a:buAutoNum type="arabicPeriod"/>
            </a:pPr>
            <a:r>
              <a:rPr lang="en-ES" dirty="0"/>
              <a:t>Were your ideas correct?</a:t>
            </a:r>
          </a:p>
          <a:p>
            <a:pPr marL="342900" indent="-342900">
              <a:buAutoNum type="arabicPeriod"/>
            </a:pPr>
            <a:r>
              <a:rPr lang="en-ES" dirty="0"/>
              <a:t>Where did the </a:t>
            </a:r>
            <a:r>
              <a:rPr lang="en-GB" dirty="0"/>
              <a:t>photographer</a:t>
            </a:r>
            <a:r>
              <a:rPr lang="en-ES" dirty="0"/>
              <a:t> take the photo?</a:t>
            </a:r>
          </a:p>
          <a:p>
            <a:pPr marL="342900" indent="-342900">
              <a:buAutoNum type="arabicPeriod"/>
            </a:pPr>
            <a:r>
              <a:rPr lang="en-ES" dirty="0"/>
              <a:t>Why is the man dressed like that?</a:t>
            </a:r>
          </a:p>
        </p:txBody>
      </p:sp>
    </p:spTree>
    <p:extLst>
      <p:ext uri="{BB962C8B-B14F-4D97-AF65-F5344CB8AC3E}">
        <p14:creationId xmlns:p14="http://schemas.microsoft.com/office/powerpoint/2010/main" val="2234254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Out of time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3" name="TextBox 2">
            <a:extLst>
              <a:ext uri="{FF2B5EF4-FFF2-40B4-BE49-F238E27FC236}">
                <a16:creationId xmlns:a16="http://schemas.microsoft.com/office/drawing/2014/main" id="{42CDCA5F-FFA4-9043-9000-579A56E08879}"/>
              </a:ext>
            </a:extLst>
          </p:cNvPr>
          <p:cNvSpPr txBox="1"/>
          <p:nvPr/>
        </p:nvSpPr>
        <p:spPr>
          <a:xfrm>
            <a:off x="1407837" y="1296000"/>
            <a:ext cx="9991104" cy="3970318"/>
          </a:xfrm>
          <a:prstGeom prst="rect">
            <a:avLst/>
          </a:prstGeom>
          <a:noFill/>
        </p:spPr>
        <p:txBody>
          <a:bodyPr wrap="square" rtlCol="0">
            <a:spAutoFit/>
          </a:bodyPr>
          <a:lstStyle/>
          <a:p>
            <a:r>
              <a:rPr lang="en-GB" b="1" dirty="0"/>
              <a:t>Complete the sentences from the recording</a:t>
            </a:r>
            <a:r>
              <a:rPr lang="en-ES" b="1" dirty="0"/>
              <a:t>:</a:t>
            </a:r>
          </a:p>
          <a:p>
            <a:endParaRPr lang="en-ES" dirty="0"/>
          </a:p>
          <a:p>
            <a:pPr marL="342900" lvl="0" indent="-342900">
              <a:buAutoNum type="arabicPeriod"/>
            </a:pPr>
            <a:r>
              <a:rPr lang="en-GB" dirty="0"/>
              <a:t>As you can probably guess, this photo ____ _______ in Rome.</a:t>
            </a:r>
          </a:p>
          <a:p>
            <a:pPr marL="342900" lvl="0" indent="-342900">
              <a:buAutoNum type="arabicPeriod"/>
            </a:pPr>
            <a:r>
              <a:rPr lang="en-GB" dirty="0"/>
              <a:t>I took it _______ three years ______, I think, _______ the Colosseum.</a:t>
            </a:r>
            <a:endParaRPr lang="en-ES" dirty="0"/>
          </a:p>
          <a:p>
            <a:pPr marL="342900" lvl="0" indent="-342900">
              <a:buAutoNum type="arabicPeriod"/>
            </a:pPr>
            <a:r>
              <a:rPr lang="en-GB" dirty="0"/>
              <a:t>Typically, they pose, you know, the Roman legionnaire ______ the tourist with a Roman</a:t>
            </a:r>
            <a:r>
              <a:rPr lang="en-ES" dirty="0"/>
              <a:t> </a:t>
            </a:r>
            <a:r>
              <a:rPr lang="en-GB" dirty="0"/>
              <a:t>sword.</a:t>
            </a:r>
            <a:endParaRPr lang="en-ES" dirty="0"/>
          </a:p>
          <a:p>
            <a:pPr marL="342900" lvl="0" indent="-342900">
              <a:buAutoNum type="arabicPeriod"/>
            </a:pPr>
            <a:r>
              <a:rPr lang="en-GB" dirty="0"/>
              <a:t>Personally, I don't like photographs of ________,  you know?</a:t>
            </a:r>
            <a:endParaRPr lang="en-ES" dirty="0"/>
          </a:p>
          <a:p>
            <a:pPr marL="342900" lvl="0" indent="-342900">
              <a:buAutoNum type="arabicPeriod"/>
            </a:pPr>
            <a:r>
              <a:rPr lang="en-GB" dirty="0"/>
              <a:t>So I decided to take a quick photo of this Roman legionnaire when he _______ _______.</a:t>
            </a:r>
            <a:endParaRPr lang="en-ES" dirty="0"/>
          </a:p>
          <a:p>
            <a:pPr marL="342900" lvl="0" indent="-342900">
              <a:buAutoNum type="arabicPeriod"/>
            </a:pPr>
            <a:r>
              <a:rPr lang="en-GB" dirty="0"/>
              <a:t>He _____ ______ a break, I think and he was ______ an ice-cream.</a:t>
            </a:r>
            <a:endParaRPr lang="en-ES" dirty="0"/>
          </a:p>
          <a:p>
            <a:pPr marL="342900" lvl="0" indent="-342900">
              <a:buAutoNum type="arabicPeriod"/>
            </a:pPr>
            <a:r>
              <a:rPr lang="en-GB" dirty="0"/>
              <a:t>When I take photographs, I usually like them to include some kind of ________.</a:t>
            </a:r>
            <a:endParaRPr lang="en-ES" dirty="0"/>
          </a:p>
          <a:p>
            <a:pPr marL="342900" lvl="0" indent="-342900">
              <a:buAutoNum type="arabicPeriod"/>
            </a:pPr>
            <a:r>
              <a:rPr lang="en-GB" dirty="0"/>
              <a:t>So the suitcases that you can see in the bottom ______- ______ corner, well, they make me think about whose suitcases they are.</a:t>
            </a:r>
            <a:endParaRPr lang="en-ES" dirty="0"/>
          </a:p>
          <a:p>
            <a:r>
              <a:rPr lang="en-GB" dirty="0"/>
              <a:t> </a:t>
            </a:r>
            <a:endParaRPr lang="en-ES" dirty="0"/>
          </a:p>
          <a:p>
            <a:endParaRPr lang="en-ES" dirty="0"/>
          </a:p>
        </p:txBody>
      </p:sp>
      <p:pic>
        <p:nvPicPr>
          <p:cNvPr id="9" name="Content Placeholder 6">
            <a:extLst>
              <a:ext uri="{FF2B5EF4-FFF2-40B4-BE49-F238E27FC236}">
                <a16:creationId xmlns:a16="http://schemas.microsoft.com/office/drawing/2014/main" id="{75EC7D24-D3B7-3443-B906-95646A11865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1178" y="1159882"/>
            <a:ext cx="863600" cy="863600"/>
          </a:xfrm>
          <a:prstGeom prst="rect">
            <a:avLst/>
          </a:prstGeom>
        </p:spPr>
      </p:pic>
    </p:spTree>
    <p:extLst>
      <p:ext uri="{BB962C8B-B14F-4D97-AF65-F5344CB8AC3E}">
        <p14:creationId xmlns:p14="http://schemas.microsoft.com/office/powerpoint/2010/main" val="844608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Out of time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3" name="TextBox 2">
            <a:extLst>
              <a:ext uri="{FF2B5EF4-FFF2-40B4-BE49-F238E27FC236}">
                <a16:creationId xmlns:a16="http://schemas.microsoft.com/office/drawing/2014/main" id="{42CDCA5F-FFA4-9043-9000-579A56E08879}"/>
              </a:ext>
            </a:extLst>
          </p:cNvPr>
          <p:cNvSpPr txBox="1"/>
          <p:nvPr/>
        </p:nvSpPr>
        <p:spPr>
          <a:xfrm>
            <a:off x="1407837" y="1296000"/>
            <a:ext cx="9991104" cy="3970318"/>
          </a:xfrm>
          <a:prstGeom prst="rect">
            <a:avLst/>
          </a:prstGeom>
          <a:noFill/>
        </p:spPr>
        <p:txBody>
          <a:bodyPr wrap="square" rtlCol="0">
            <a:spAutoFit/>
          </a:bodyPr>
          <a:lstStyle/>
          <a:p>
            <a:r>
              <a:rPr lang="en-ES" b="1" dirty="0"/>
              <a:t>Answers:</a:t>
            </a:r>
          </a:p>
          <a:p>
            <a:endParaRPr lang="en-ES" dirty="0"/>
          </a:p>
          <a:p>
            <a:pPr marL="342900" lvl="0" indent="-342900">
              <a:buAutoNum type="arabicPeriod"/>
            </a:pPr>
            <a:r>
              <a:rPr lang="en-GB" dirty="0"/>
              <a:t>As you can probably guess, this photo </a:t>
            </a:r>
            <a:r>
              <a:rPr lang="en-GB" dirty="0">
                <a:solidFill>
                  <a:schemeClr val="tx2"/>
                </a:solidFill>
              </a:rPr>
              <a:t>_</a:t>
            </a:r>
            <a:r>
              <a:rPr lang="en-GB" i="1" dirty="0">
                <a:solidFill>
                  <a:schemeClr val="tx2"/>
                </a:solidFill>
              </a:rPr>
              <a:t>was taken</a:t>
            </a:r>
            <a:r>
              <a:rPr lang="en-GB" dirty="0"/>
              <a:t>__ in Rome.</a:t>
            </a:r>
          </a:p>
          <a:p>
            <a:pPr marL="342900" lvl="0" indent="-342900">
              <a:buAutoNum type="arabicPeriod"/>
            </a:pPr>
            <a:r>
              <a:rPr lang="en-GB" dirty="0"/>
              <a:t>I took it _</a:t>
            </a:r>
            <a:r>
              <a:rPr lang="en-GB" i="1" dirty="0" err="1">
                <a:solidFill>
                  <a:schemeClr val="tx2"/>
                </a:solidFill>
              </a:rPr>
              <a:t>about</a:t>
            </a:r>
            <a:r>
              <a:rPr lang="en-GB" dirty="0" err="1"/>
              <a:t>_three</a:t>
            </a:r>
            <a:r>
              <a:rPr lang="en-GB" dirty="0"/>
              <a:t> years _</a:t>
            </a:r>
            <a:r>
              <a:rPr lang="en-GB" i="1" dirty="0">
                <a:solidFill>
                  <a:schemeClr val="tx2"/>
                </a:solidFill>
              </a:rPr>
              <a:t>ago</a:t>
            </a:r>
            <a:r>
              <a:rPr lang="en-GB" dirty="0"/>
              <a:t>, I think, _</a:t>
            </a:r>
            <a:r>
              <a:rPr lang="en-GB" i="1" dirty="0">
                <a:solidFill>
                  <a:schemeClr val="tx2"/>
                </a:solidFill>
              </a:rPr>
              <a:t>outside</a:t>
            </a:r>
            <a:r>
              <a:rPr lang="en-GB" dirty="0"/>
              <a:t>_ the Colosseum.</a:t>
            </a:r>
            <a:endParaRPr lang="en-ES" dirty="0"/>
          </a:p>
          <a:p>
            <a:pPr marL="342900" lvl="0" indent="-342900">
              <a:buAutoNum type="arabicPeriod"/>
            </a:pPr>
            <a:r>
              <a:rPr lang="en-GB" dirty="0"/>
              <a:t>Typically, they pose, you know, the Roman legionnaire </a:t>
            </a:r>
            <a:r>
              <a:rPr lang="en-GB" i="1" dirty="0">
                <a:solidFill>
                  <a:schemeClr val="tx2"/>
                </a:solidFill>
              </a:rPr>
              <a:t>_attacks_</a:t>
            </a:r>
            <a:r>
              <a:rPr lang="en-GB" dirty="0"/>
              <a:t> the tourist with a Roman</a:t>
            </a:r>
            <a:r>
              <a:rPr lang="en-ES" dirty="0"/>
              <a:t> </a:t>
            </a:r>
            <a:r>
              <a:rPr lang="en-GB" dirty="0"/>
              <a:t>sword.</a:t>
            </a:r>
            <a:endParaRPr lang="en-ES" dirty="0"/>
          </a:p>
          <a:p>
            <a:pPr marL="342900" lvl="0" indent="-342900">
              <a:buAutoNum type="arabicPeriod"/>
            </a:pPr>
            <a:r>
              <a:rPr lang="en-GB" dirty="0"/>
              <a:t>Personally, I don't like photographs of </a:t>
            </a:r>
            <a:r>
              <a:rPr lang="en-GB" i="1" dirty="0">
                <a:solidFill>
                  <a:schemeClr val="tx2"/>
                </a:solidFill>
              </a:rPr>
              <a:t>__myself_,</a:t>
            </a:r>
            <a:r>
              <a:rPr lang="en-GB" dirty="0"/>
              <a:t>  you know?</a:t>
            </a:r>
            <a:endParaRPr lang="en-ES" dirty="0"/>
          </a:p>
          <a:p>
            <a:pPr marL="342900" lvl="0" indent="-342900">
              <a:buAutoNum type="arabicPeriod"/>
            </a:pPr>
            <a:r>
              <a:rPr lang="en-GB" dirty="0"/>
              <a:t>So I decided to take a quick photo of this Roman legionnaire when he </a:t>
            </a:r>
            <a:r>
              <a:rPr lang="en-GB" i="1" dirty="0"/>
              <a:t>_</a:t>
            </a:r>
            <a:r>
              <a:rPr lang="en-GB" i="1" dirty="0">
                <a:solidFill>
                  <a:schemeClr val="tx2"/>
                </a:solidFill>
              </a:rPr>
              <a:t>wasn’t looking</a:t>
            </a:r>
            <a:r>
              <a:rPr lang="en-GB" i="1" dirty="0"/>
              <a:t>_</a:t>
            </a:r>
            <a:r>
              <a:rPr lang="en-GB" dirty="0"/>
              <a:t>.</a:t>
            </a:r>
            <a:endParaRPr lang="en-ES" dirty="0"/>
          </a:p>
          <a:p>
            <a:pPr marL="342900" lvl="0" indent="-342900">
              <a:buAutoNum type="arabicPeriod"/>
            </a:pPr>
            <a:r>
              <a:rPr lang="en-GB" dirty="0"/>
              <a:t>He </a:t>
            </a:r>
            <a:r>
              <a:rPr lang="en-GB" i="1" dirty="0">
                <a:solidFill>
                  <a:schemeClr val="tx2"/>
                </a:solidFill>
              </a:rPr>
              <a:t>_was having</a:t>
            </a:r>
            <a:r>
              <a:rPr lang="en-GB" dirty="0"/>
              <a:t>_ a break, I think and he was </a:t>
            </a:r>
            <a:r>
              <a:rPr lang="en-GB" i="1" dirty="0">
                <a:solidFill>
                  <a:schemeClr val="tx2"/>
                </a:solidFill>
              </a:rPr>
              <a:t>_buying_</a:t>
            </a:r>
            <a:r>
              <a:rPr lang="en-GB" dirty="0"/>
              <a:t> an ice-cream.</a:t>
            </a:r>
            <a:endParaRPr lang="en-ES" dirty="0"/>
          </a:p>
          <a:p>
            <a:pPr marL="342900" lvl="0" indent="-342900">
              <a:buAutoNum type="arabicPeriod"/>
            </a:pPr>
            <a:r>
              <a:rPr lang="en-GB" dirty="0"/>
              <a:t>When I take photographs, I usually like them to include some kind of </a:t>
            </a:r>
            <a:r>
              <a:rPr lang="en-GB" i="1" dirty="0">
                <a:solidFill>
                  <a:schemeClr val="tx2"/>
                </a:solidFill>
              </a:rPr>
              <a:t>_contrast_.</a:t>
            </a:r>
            <a:endParaRPr lang="en-ES" i="1" dirty="0">
              <a:solidFill>
                <a:schemeClr val="tx2"/>
              </a:solidFill>
            </a:endParaRPr>
          </a:p>
          <a:p>
            <a:pPr marL="342900" lvl="0" indent="-342900">
              <a:buAutoNum type="arabicPeriod"/>
            </a:pPr>
            <a:r>
              <a:rPr lang="en-GB" dirty="0"/>
              <a:t>So the suitcases that you can see in the bottom </a:t>
            </a:r>
            <a:r>
              <a:rPr lang="en-GB" i="1" dirty="0">
                <a:solidFill>
                  <a:schemeClr val="tx2"/>
                </a:solidFill>
              </a:rPr>
              <a:t>_left_-</a:t>
            </a:r>
            <a:r>
              <a:rPr lang="en-GB" dirty="0"/>
              <a:t> </a:t>
            </a:r>
            <a:r>
              <a:rPr lang="en-GB" i="1" dirty="0">
                <a:solidFill>
                  <a:schemeClr val="tx2"/>
                </a:solidFill>
              </a:rPr>
              <a:t>hand</a:t>
            </a:r>
            <a:r>
              <a:rPr lang="en-GB" dirty="0"/>
              <a:t>_ corner, well, they make me think about whose suitcases they are.</a:t>
            </a:r>
            <a:endParaRPr lang="en-ES" dirty="0"/>
          </a:p>
          <a:p>
            <a:r>
              <a:rPr lang="en-GB" dirty="0"/>
              <a:t> </a:t>
            </a:r>
            <a:endParaRPr lang="en-ES" dirty="0"/>
          </a:p>
          <a:p>
            <a:endParaRPr lang="en-ES" dirty="0"/>
          </a:p>
        </p:txBody>
      </p:sp>
      <p:pic>
        <p:nvPicPr>
          <p:cNvPr id="9" name="Content Placeholder 6">
            <a:extLst>
              <a:ext uri="{FF2B5EF4-FFF2-40B4-BE49-F238E27FC236}">
                <a16:creationId xmlns:a16="http://schemas.microsoft.com/office/drawing/2014/main" id="{75EC7D24-D3B7-3443-B906-95646A11865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1178" y="1159882"/>
            <a:ext cx="863600" cy="863600"/>
          </a:xfrm>
          <a:prstGeom prst="rect">
            <a:avLst/>
          </a:prstGeom>
        </p:spPr>
      </p:pic>
    </p:spTree>
    <p:extLst>
      <p:ext uri="{BB962C8B-B14F-4D97-AF65-F5344CB8AC3E}">
        <p14:creationId xmlns:p14="http://schemas.microsoft.com/office/powerpoint/2010/main" val="1499843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Out of time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pic>
        <p:nvPicPr>
          <p:cNvPr id="9" name="Content Placeholder 6">
            <a:extLst>
              <a:ext uri="{FF2B5EF4-FFF2-40B4-BE49-F238E27FC236}">
                <a16:creationId xmlns:a16="http://schemas.microsoft.com/office/drawing/2014/main" id="{75EC7D24-D3B7-3443-B906-95646A11865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1178" y="1159882"/>
            <a:ext cx="863600" cy="863600"/>
          </a:xfrm>
          <a:prstGeom prst="rect">
            <a:avLst/>
          </a:prstGeom>
        </p:spPr>
      </p:pic>
      <p:sp>
        <p:nvSpPr>
          <p:cNvPr id="2" name="TextBox 1">
            <a:extLst>
              <a:ext uri="{FF2B5EF4-FFF2-40B4-BE49-F238E27FC236}">
                <a16:creationId xmlns:a16="http://schemas.microsoft.com/office/drawing/2014/main" id="{1F80B90E-206F-A641-92B3-60F6DDDF7D5F}"/>
              </a:ext>
            </a:extLst>
          </p:cNvPr>
          <p:cNvSpPr txBox="1"/>
          <p:nvPr/>
        </p:nvSpPr>
        <p:spPr>
          <a:xfrm>
            <a:off x="1214778" y="1112511"/>
            <a:ext cx="4368604" cy="5262979"/>
          </a:xfrm>
          <a:prstGeom prst="rect">
            <a:avLst/>
          </a:prstGeom>
          <a:noFill/>
        </p:spPr>
        <p:txBody>
          <a:bodyPr wrap="square" rtlCol="0">
            <a:spAutoFit/>
          </a:bodyPr>
          <a:lstStyle/>
          <a:p>
            <a:r>
              <a:rPr lang="en-GB" sz="1400" b="1" dirty="0" err="1"/>
              <a:t>Tapescript</a:t>
            </a:r>
            <a:r>
              <a:rPr lang="en-GB" sz="1400" b="1" dirty="0"/>
              <a:t>:</a:t>
            </a:r>
          </a:p>
          <a:p>
            <a:r>
              <a:rPr lang="en-GB" sz="1400" b="1" dirty="0"/>
              <a:t>Ian:</a:t>
            </a:r>
            <a:endParaRPr lang="en-ES" sz="1400" dirty="0"/>
          </a:p>
          <a:p>
            <a:r>
              <a:rPr lang="en-GB" sz="1400" dirty="0"/>
              <a:t>OK. As you can probably guess, this </a:t>
            </a:r>
            <a:r>
              <a:rPr lang="en-GB" sz="1400" i="1" dirty="0">
                <a:solidFill>
                  <a:schemeClr val="tx2"/>
                </a:solidFill>
              </a:rPr>
              <a:t>photograph was taken in</a:t>
            </a:r>
            <a:r>
              <a:rPr lang="en-GB" sz="1400" dirty="0"/>
              <a:t> Rome. </a:t>
            </a:r>
            <a:r>
              <a:rPr lang="en-GB" sz="1400" i="1" dirty="0">
                <a:solidFill>
                  <a:schemeClr val="tx2"/>
                </a:solidFill>
              </a:rPr>
              <a:t>I took it about </a:t>
            </a:r>
            <a:r>
              <a:rPr lang="en-GB" sz="1400" dirty="0"/>
              <a:t>three years </a:t>
            </a:r>
            <a:r>
              <a:rPr lang="en-GB" sz="1400" i="1" dirty="0">
                <a:solidFill>
                  <a:schemeClr val="tx2"/>
                </a:solidFill>
              </a:rPr>
              <a:t>ago</a:t>
            </a:r>
            <a:r>
              <a:rPr lang="en-GB" sz="1400" dirty="0"/>
              <a:t>, I think, </a:t>
            </a:r>
            <a:r>
              <a:rPr lang="en-GB" sz="1400" i="1" dirty="0">
                <a:solidFill>
                  <a:schemeClr val="tx2"/>
                </a:solidFill>
              </a:rPr>
              <a:t>outside</a:t>
            </a:r>
            <a:r>
              <a:rPr lang="en-GB" sz="1400" dirty="0"/>
              <a:t> the Colosseum, which is probably one of Rome's most famous and familiar – um -Roman ruins. </a:t>
            </a:r>
            <a:endParaRPr lang="en-ES" sz="1400" dirty="0"/>
          </a:p>
          <a:p>
            <a:r>
              <a:rPr lang="en-GB" sz="1400" dirty="0"/>
              <a:t>And if you've been to Rome, you probably remember the, the, um, human statues or, um, street actors that are outside the Colosseum, um, where all the tourists are. Normally these actors are  dressed up as Roman legionnaires .</a:t>
            </a:r>
          </a:p>
          <a:p>
            <a:endParaRPr lang="en-GB" sz="1400" dirty="0"/>
          </a:p>
          <a:p>
            <a:r>
              <a:rPr lang="en-GB" sz="1400" b="1" dirty="0"/>
              <a:t>Interviewer:</a:t>
            </a:r>
            <a:endParaRPr lang="en-ES" sz="1400" dirty="0"/>
          </a:p>
          <a:p>
            <a:r>
              <a:rPr lang="en-GB" sz="1400" dirty="0"/>
              <a:t>Legionnaires?</a:t>
            </a:r>
          </a:p>
          <a:p>
            <a:endParaRPr lang="en-GB" sz="1400" dirty="0"/>
          </a:p>
          <a:p>
            <a:r>
              <a:rPr lang="en-GB" sz="1400" b="1" dirty="0"/>
              <a:t>Ian:</a:t>
            </a:r>
            <a:endParaRPr lang="en-ES" sz="1400" dirty="0"/>
          </a:p>
          <a:p>
            <a:r>
              <a:rPr lang="en-GB" sz="1400" dirty="0"/>
              <a:t>Yes, you know, typical Roman soldiers – Roman soldiers or gladiators – you know what gladiators were, right?</a:t>
            </a:r>
            <a:endParaRPr lang="en-ES" sz="1400" dirty="0"/>
          </a:p>
          <a:p>
            <a:endParaRPr lang="en-ES" sz="1400" dirty="0"/>
          </a:p>
          <a:p>
            <a:r>
              <a:rPr lang="en-GB" sz="1400" b="1" dirty="0"/>
              <a:t>Interviewer:</a:t>
            </a:r>
            <a:endParaRPr lang="en-ES" sz="1400" dirty="0"/>
          </a:p>
          <a:p>
            <a:r>
              <a:rPr lang="en-GB" sz="1400" dirty="0"/>
              <a:t>Yeah, yeah.</a:t>
            </a:r>
            <a:endParaRPr lang="en-ES" sz="1400" dirty="0"/>
          </a:p>
          <a:p>
            <a:endParaRPr lang="en-ES" sz="1400" dirty="0"/>
          </a:p>
        </p:txBody>
      </p:sp>
      <p:sp>
        <p:nvSpPr>
          <p:cNvPr id="8" name="TextBox 7">
            <a:extLst>
              <a:ext uri="{FF2B5EF4-FFF2-40B4-BE49-F238E27FC236}">
                <a16:creationId xmlns:a16="http://schemas.microsoft.com/office/drawing/2014/main" id="{A79B0909-29DA-C942-B4B9-5A1145A81279}"/>
              </a:ext>
            </a:extLst>
          </p:cNvPr>
          <p:cNvSpPr txBox="1"/>
          <p:nvPr/>
        </p:nvSpPr>
        <p:spPr>
          <a:xfrm>
            <a:off x="6403389" y="791854"/>
            <a:ext cx="4981432" cy="6340197"/>
          </a:xfrm>
          <a:prstGeom prst="rect">
            <a:avLst/>
          </a:prstGeom>
          <a:noFill/>
        </p:spPr>
        <p:txBody>
          <a:bodyPr wrap="square" rtlCol="0">
            <a:spAutoFit/>
          </a:bodyPr>
          <a:lstStyle/>
          <a:p>
            <a:r>
              <a:rPr lang="en-GB" sz="1400" b="1" dirty="0"/>
              <a:t>Ian:</a:t>
            </a:r>
            <a:endParaRPr lang="en-ES" sz="1400" dirty="0"/>
          </a:p>
          <a:p>
            <a:r>
              <a:rPr lang="en-GB" sz="1400" dirty="0"/>
              <a:t>OK. And the tourists pay, um, pay money to have their photographs taken with them, with the gladiators and Roman soldiers. Typically, they pose, you know... the Roman legionnaire attacks the tourist with a Roman sword, or, um, the tourist fights with the gladiator or something like that. </a:t>
            </a:r>
            <a:endParaRPr lang="en-ES" sz="1400" dirty="0"/>
          </a:p>
          <a:p>
            <a:r>
              <a:rPr lang="en-GB" sz="1400" dirty="0"/>
              <a:t> </a:t>
            </a:r>
            <a:endParaRPr lang="en-ES" sz="1400" dirty="0"/>
          </a:p>
          <a:p>
            <a:r>
              <a:rPr lang="en-GB" sz="1400" dirty="0"/>
              <a:t>Anyway</a:t>
            </a:r>
            <a:r>
              <a:rPr lang="en-GB" sz="1400" i="1" dirty="0">
                <a:solidFill>
                  <a:schemeClr val="tx2"/>
                </a:solidFill>
              </a:rPr>
              <a:t>, personally I don't like </a:t>
            </a:r>
            <a:r>
              <a:rPr lang="en-GB" sz="1400" dirty="0"/>
              <a:t>photographs of myself, you know? I just don't like being in photos, whether I'm on holiday or not, but I like taking photos, </a:t>
            </a:r>
            <a:r>
              <a:rPr lang="en-GB" sz="1400" i="1" dirty="0">
                <a:solidFill>
                  <a:schemeClr val="tx2"/>
                </a:solidFill>
              </a:rPr>
              <a:t>I prefer to </a:t>
            </a:r>
            <a:r>
              <a:rPr lang="en-GB" sz="1400" b="1" i="1" dirty="0">
                <a:solidFill>
                  <a:schemeClr val="tx2"/>
                </a:solidFill>
              </a:rPr>
              <a:t>be</a:t>
            </a:r>
            <a:r>
              <a:rPr lang="en-GB" sz="1400" i="1" dirty="0">
                <a:solidFill>
                  <a:schemeClr val="tx2"/>
                </a:solidFill>
              </a:rPr>
              <a:t> </a:t>
            </a:r>
            <a:r>
              <a:rPr lang="en-GB" sz="1400" dirty="0"/>
              <a:t>the photographer. And, um, so I decided to take a quick photograph of this Roman legionnaire when he wasn't looking. </a:t>
            </a:r>
            <a:r>
              <a:rPr lang="en-GB" sz="1400" i="1" dirty="0">
                <a:solidFill>
                  <a:schemeClr val="tx2"/>
                </a:solidFill>
              </a:rPr>
              <a:t>He was having </a:t>
            </a:r>
            <a:r>
              <a:rPr lang="en-GB" sz="1400" dirty="0"/>
              <a:t>a break, I think, and </a:t>
            </a:r>
            <a:r>
              <a:rPr lang="en-GB" sz="1400" i="1" dirty="0">
                <a:solidFill>
                  <a:schemeClr val="tx2"/>
                </a:solidFill>
              </a:rPr>
              <a:t>he was buying </a:t>
            </a:r>
            <a:r>
              <a:rPr lang="en-GB" sz="1400" dirty="0"/>
              <a:t>an ice cream from an ice cream van – </a:t>
            </a:r>
            <a:r>
              <a:rPr lang="en-GB" sz="1400" i="1" dirty="0">
                <a:solidFill>
                  <a:schemeClr val="tx2"/>
                </a:solidFill>
              </a:rPr>
              <a:t>there are </a:t>
            </a:r>
            <a:r>
              <a:rPr lang="en-GB" sz="1400" dirty="0"/>
              <a:t>a lot of these vans selling drinks and ice creams and things near the Colosseum. </a:t>
            </a:r>
          </a:p>
          <a:p>
            <a:endParaRPr lang="en-GB" sz="1400" dirty="0"/>
          </a:p>
          <a:p>
            <a:r>
              <a:rPr lang="en-GB" sz="1400" dirty="0"/>
              <a:t>And, um, </a:t>
            </a:r>
            <a:r>
              <a:rPr lang="en-GB" sz="1400" i="1" dirty="0">
                <a:solidFill>
                  <a:schemeClr val="tx2"/>
                </a:solidFill>
              </a:rPr>
              <a:t>when I take photographs, I usually like them to</a:t>
            </a:r>
            <a:r>
              <a:rPr lang="en-GB" sz="1400" dirty="0"/>
              <a:t> include some kind of contrast, like, for example, oh, I don't know, a colour contrast or a contrast between in architecture. And obviously the contrast </a:t>
            </a:r>
            <a:r>
              <a:rPr lang="en-GB" sz="1400" b="1" dirty="0"/>
              <a:t>here</a:t>
            </a:r>
            <a:r>
              <a:rPr lang="en-GB" sz="1400" dirty="0"/>
              <a:t> was about time, past and present, Ancient Rome and modern Rome or Roman Italy and modern Italy – you know, Romans and ice cream, because ice cream didn't exist in Roman times... did it? </a:t>
            </a:r>
            <a:endParaRPr lang="en-ES" sz="1400" dirty="0"/>
          </a:p>
          <a:p>
            <a:endParaRPr lang="en-ES" sz="1400" dirty="0"/>
          </a:p>
          <a:p>
            <a:endParaRPr lang="en-ES" sz="1400" dirty="0"/>
          </a:p>
          <a:p>
            <a:endParaRPr lang="en-ES" sz="1400" dirty="0"/>
          </a:p>
        </p:txBody>
      </p:sp>
    </p:spTree>
    <p:extLst>
      <p:ext uri="{BB962C8B-B14F-4D97-AF65-F5344CB8AC3E}">
        <p14:creationId xmlns:p14="http://schemas.microsoft.com/office/powerpoint/2010/main" val="3561402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Out of time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pic>
        <p:nvPicPr>
          <p:cNvPr id="9" name="Content Placeholder 6">
            <a:extLst>
              <a:ext uri="{FF2B5EF4-FFF2-40B4-BE49-F238E27FC236}">
                <a16:creationId xmlns:a16="http://schemas.microsoft.com/office/drawing/2014/main" id="{75EC7D24-D3B7-3443-B906-95646A11865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1178" y="1159882"/>
            <a:ext cx="863600" cy="863600"/>
          </a:xfrm>
          <a:prstGeom prst="rect">
            <a:avLst/>
          </a:prstGeom>
        </p:spPr>
      </p:pic>
      <p:sp>
        <p:nvSpPr>
          <p:cNvPr id="2" name="TextBox 1">
            <a:extLst>
              <a:ext uri="{FF2B5EF4-FFF2-40B4-BE49-F238E27FC236}">
                <a16:creationId xmlns:a16="http://schemas.microsoft.com/office/drawing/2014/main" id="{1F80B90E-206F-A641-92B3-60F6DDDF7D5F}"/>
              </a:ext>
            </a:extLst>
          </p:cNvPr>
          <p:cNvSpPr txBox="1"/>
          <p:nvPr/>
        </p:nvSpPr>
        <p:spPr>
          <a:xfrm>
            <a:off x="1214778" y="1251010"/>
            <a:ext cx="4368604" cy="3323987"/>
          </a:xfrm>
          <a:prstGeom prst="rect">
            <a:avLst/>
          </a:prstGeom>
          <a:noFill/>
        </p:spPr>
        <p:txBody>
          <a:bodyPr wrap="square" rtlCol="0">
            <a:spAutoFit/>
          </a:bodyPr>
          <a:lstStyle/>
          <a:p>
            <a:r>
              <a:rPr lang="en-GB" sz="1400" b="1" dirty="0"/>
              <a:t>Interviewer</a:t>
            </a:r>
            <a:endParaRPr lang="en-ES" sz="1400" dirty="0"/>
          </a:p>
          <a:p>
            <a:r>
              <a:rPr lang="en-GB" sz="1400" dirty="0"/>
              <a:t>Ice cream? Ooh, I don't know, um... no, I don't know.</a:t>
            </a:r>
            <a:endParaRPr lang="en-ES" sz="1400" dirty="0"/>
          </a:p>
          <a:p>
            <a:endParaRPr lang="en-ES" sz="1400" dirty="0"/>
          </a:p>
          <a:p>
            <a:r>
              <a:rPr lang="en-GB" sz="1400" b="1" dirty="0"/>
              <a:t>Ian</a:t>
            </a:r>
            <a:endParaRPr lang="en-ES" sz="1400" dirty="0"/>
          </a:p>
          <a:p>
            <a:r>
              <a:rPr lang="en-GB" sz="1400" dirty="0"/>
              <a:t>Well, anyway. </a:t>
            </a:r>
            <a:r>
              <a:rPr lang="en-GB" sz="1400" i="1" dirty="0">
                <a:solidFill>
                  <a:schemeClr val="tx2"/>
                </a:solidFill>
              </a:rPr>
              <a:t>I like photographs with </a:t>
            </a:r>
            <a:r>
              <a:rPr lang="en-GB" sz="1400" dirty="0"/>
              <a:t>a story too. So the suitcases that you can see in the bottom left-hand corner, well, </a:t>
            </a:r>
            <a:r>
              <a:rPr lang="en-GB" sz="1400" i="1" dirty="0">
                <a:solidFill>
                  <a:schemeClr val="tx2"/>
                </a:solidFill>
              </a:rPr>
              <a:t>they make me think about </a:t>
            </a:r>
            <a:r>
              <a:rPr lang="en-GB" sz="1400" dirty="0"/>
              <a:t>whose suitcases they are and what's in them, you know, are they the Roman legionnaire's or not? I never knew the answer to that question. I don't know if they belonged to the man buying the ice cream or not. Anyway, </a:t>
            </a:r>
            <a:r>
              <a:rPr lang="en-GB" sz="1400" i="1" dirty="0">
                <a:solidFill>
                  <a:schemeClr val="tx2"/>
                </a:solidFill>
              </a:rPr>
              <a:t>that's more or less the story behind my photograph.</a:t>
            </a:r>
            <a:endParaRPr lang="en-ES" sz="1400" i="1" dirty="0">
              <a:solidFill>
                <a:schemeClr val="tx2"/>
              </a:solidFill>
            </a:endParaRPr>
          </a:p>
          <a:p>
            <a:endParaRPr lang="en-ES" sz="1400" dirty="0"/>
          </a:p>
        </p:txBody>
      </p:sp>
    </p:spTree>
    <p:extLst>
      <p:ext uri="{BB962C8B-B14F-4D97-AF65-F5344CB8AC3E}">
        <p14:creationId xmlns:p14="http://schemas.microsoft.com/office/powerpoint/2010/main" val="705257630"/>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TotalTime>
  <Words>1163</Words>
  <Application>Microsoft Office PowerPoint</Application>
  <PresentationFormat>Widescreen</PresentationFormat>
  <Paragraphs>132</Paragraphs>
  <Slides>12</Slides>
  <Notes>6</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12</vt:i4>
      </vt:variant>
    </vt:vector>
  </HeadingPairs>
  <TitlesOfParts>
    <vt:vector size="24" baseType="lpstr">
      <vt:lpstr>Calibri Light</vt:lpstr>
      <vt:lpstr>Arial</vt:lpstr>
      <vt:lpstr>British Council Sans Headline</vt:lpstr>
      <vt:lpstr>Calibri</vt:lpstr>
      <vt:lpstr>British Council Sans</vt:lpstr>
      <vt:lpstr>Cover - indigo</vt:lpstr>
      <vt:lpstr>Section - indigo</vt:lpstr>
      <vt:lpstr>Cover - white</vt:lpstr>
      <vt:lpstr>Section - white</vt:lpstr>
      <vt:lpstr>British Council</vt:lpstr>
      <vt:lpstr>Custom Design</vt:lpstr>
      <vt:lpstr>British Council blank</vt:lpstr>
      <vt:lpstr>Out of time (lower level)</vt:lpstr>
      <vt:lpstr>Out of time</vt:lpstr>
      <vt:lpstr>PowerPoint Presentation</vt:lpstr>
      <vt:lpstr>PowerPoint Presentation</vt:lpstr>
      <vt:lpstr>PowerPoint Presentation</vt:lpstr>
      <vt:lpstr>Out of time  </vt:lpstr>
      <vt:lpstr>Out of time  </vt:lpstr>
      <vt:lpstr>Out of time</vt:lpstr>
      <vt:lpstr>Out of time  </vt:lpstr>
      <vt:lpstr>Out of time</vt:lpstr>
      <vt:lpstr>Out of time - homework</vt:lpstr>
      <vt:lpstr>Out of time (lower level)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19</cp:revision>
  <dcterms:created xsi:type="dcterms:W3CDTF">2020-03-31T10:47:13Z</dcterms:created>
  <dcterms:modified xsi:type="dcterms:W3CDTF">2024-08-07T09:03:21Z</dcterms:modified>
</cp:coreProperties>
</file>