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6"/>
  </p:notesMasterIdLst>
  <p:handoutMasterIdLst>
    <p:handoutMasterId r:id="rId17"/>
  </p:handoutMasterIdLst>
  <p:sldIdLst>
    <p:sldId id="281" r:id="rId8"/>
    <p:sldId id="297" r:id="rId9"/>
    <p:sldId id="298" r:id="rId10"/>
    <p:sldId id="299" r:id="rId11"/>
    <p:sldId id="300" r:id="rId12"/>
    <p:sldId id="301" r:id="rId13"/>
    <p:sldId id="302" r:id="rId14"/>
    <p:sldId id="291" r:id="rId15"/>
  </p:sldIdLst>
  <p:sldSz cx="12192000" cy="6858000"/>
  <p:notesSz cx="6858000" cy="9144000"/>
  <p:embeddedFontLst>
    <p:embeddedFont>
      <p:font typeface="British Council Sans" panose="020B0604020202020204" charset="0"/>
      <p:regular r:id="rId18"/>
      <p:bold r:id="rId19"/>
      <p:italic r:id="rId20"/>
      <p:boldItalic r:id="rId21"/>
    </p:embeddedFont>
    <p:embeddedFont>
      <p:font typeface="British Council Sans Headline" panose="020B0604020202020204"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font" Target="fonts/font4.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7.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font" Target="fonts/font2.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5.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06/08/2024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06/08/2024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991612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3374656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783637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3759919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402591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08/06/2024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www.banksy.co.uk/"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One nation under CCTV</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170979"/>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1: Listen to the first part of the recording. Answer these questions. </a:t>
            </a:r>
            <a:endParaRPr lang="en-GB" sz="1800" dirty="0">
              <a:effectLst/>
              <a:ea typeface="Times New Roman" panose="02020603050405020304" pitchFamily="18" charset="0"/>
            </a:endParaRPr>
          </a:p>
          <a:p>
            <a:pPr>
              <a:lnSpc>
                <a:spcPct val="115000"/>
              </a:lnSpc>
              <a:spcAft>
                <a:spcPts val="1000"/>
              </a:spcAft>
              <a:tabLst>
                <a:tab pos="588645" algn="l"/>
              </a:tabLst>
            </a:pPr>
            <a:r>
              <a:rPr lang="en-GB" sz="1800" dirty="0">
                <a:effectLst/>
                <a:ea typeface="Times New Roman" panose="02020603050405020304" pitchFamily="18" charset="0"/>
              </a:rPr>
              <a:t>1. When was the photo taken?</a:t>
            </a:r>
          </a:p>
          <a:p>
            <a:pPr>
              <a:lnSpc>
                <a:spcPct val="115000"/>
              </a:lnSpc>
              <a:spcAft>
                <a:spcPts val="1000"/>
              </a:spcAft>
              <a:tabLst>
                <a:tab pos="588645" algn="l"/>
              </a:tabLst>
            </a:pPr>
            <a:r>
              <a:rPr lang="en-GB" sz="1800" dirty="0">
                <a:effectLst/>
                <a:ea typeface="Times New Roman" panose="02020603050405020304" pitchFamily="18" charset="0"/>
              </a:rPr>
              <a:t>2. Where was it taken?</a:t>
            </a:r>
          </a:p>
          <a:p>
            <a:pPr>
              <a:lnSpc>
                <a:spcPct val="115000"/>
              </a:lnSpc>
              <a:spcAft>
                <a:spcPts val="1000"/>
              </a:spcAft>
              <a:tabLst>
                <a:tab pos="588645" algn="l"/>
              </a:tabLst>
            </a:pPr>
            <a:r>
              <a:rPr lang="en-GB" sz="1800" dirty="0">
                <a:effectLst/>
                <a:ea typeface="Times New Roman" panose="02020603050405020304" pitchFamily="18" charset="0"/>
              </a:rPr>
              <a:t>3. Why did the photographer take the photo?</a:t>
            </a:r>
          </a:p>
          <a:p>
            <a:pPr>
              <a:lnSpc>
                <a:spcPct val="115000"/>
              </a:lnSpc>
              <a:spcAft>
                <a:spcPts val="1000"/>
              </a:spcAft>
              <a:tabLst>
                <a:tab pos="588645" algn="l"/>
              </a:tabLst>
            </a:pPr>
            <a:r>
              <a:rPr lang="en-GB" sz="1800" dirty="0">
                <a:effectLst/>
                <a:ea typeface="Times New Roman" panose="02020603050405020304" pitchFamily="18" charset="0"/>
              </a:rPr>
              <a:t>4. What does he like about the photo?</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2: Listen to the first part of the recording again. What do you think is in the photograph? Make notes or draw the photo!</a:t>
            </a:r>
            <a:r>
              <a:rPr lang="en-GB" sz="1800" dirty="0">
                <a:effectLst/>
                <a:ea typeface="Times New Roman" panose="02020603050405020304" pitchFamily="18" charset="0"/>
              </a:rPr>
              <a:t> </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63971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3: Compare the photo with the one you imagined. Use some of the words and phrases in the box.</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1026" name="Picture 2">
            <a:extLst>
              <a:ext uri="{FF2B5EF4-FFF2-40B4-BE49-F238E27FC236}">
                <a16:creationId xmlns:a16="http://schemas.microsoft.com/office/drawing/2014/main" id="{12DA8708-1232-4CAD-5A03-6E3D8F5B83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4001" y="1914431"/>
            <a:ext cx="4762500" cy="4038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57D8F8CA-588E-C735-C1A3-80E09BBDE989}"/>
              </a:ext>
            </a:extLst>
          </p:cNvPr>
          <p:cNvSpPr/>
          <p:nvPr/>
        </p:nvSpPr>
        <p:spPr>
          <a:xfrm>
            <a:off x="6407052" y="1605725"/>
            <a:ext cx="4932947" cy="126214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US" sz="1600" b="1" dirty="0">
                <a:effectLst/>
                <a:ea typeface="Times New Roman" panose="02020603050405020304" pitchFamily="18" charset="0"/>
              </a:rPr>
              <a:t>both, the same as, too / also, like, similar to, more / less…than, bigger / shorter, rather than, but, however, instead, unlike, while, yet, differ</a:t>
            </a:r>
            <a:endParaRPr lang="en-GB" sz="1600" b="1" dirty="0"/>
          </a:p>
        </p:txBody>
      </p:sp>
      <p:sp>
        <p:nvSpPr>
          <p:cNvPr id="6" name="Speech Bubble: Rectangle with Corners Rounded 5">
            <a:extLst>
              <a:ext uri="{FF2B5EF4-FFF2-40B4-BE49-F238E27FC236}">
                <a16:creationId xmlns:a16="http://schemas.microsoft.com/office/drawing/2014/main" id="{B566ACF3-B6A0-9E07-3B5A-E5499254FF11}"/>
              </a:ext>
            </a:extLst>
          </p:cNvPr>
          <p:cNvSpPr/>
          <p:nvPr/>
        </p:nvSpPr>
        <p:spPr>
          <a:xfrm>
            <a:off x="6325501" y="3071244"/>
            <a:ext cx="2277078" cy="1103934"/>
          </a:xfrm>
          <a:prstGeom prst="wedgeRoundRectCallout">
            <a:avLst>
              <a:gd name="adj1" fmla="val 64748"/>
              <a:gd name="adj2" fmla="val -10868"/>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sz="1600" b="1" dirty="0">
                <a:effectLst/>
                <a:ea typeface="Times New Roman" panose="02020603050405020304" pitchFamily="18" charset="0"/>
              </a:rPr>
              <a:t>There’s a child in </a:t>
            </a:r>
            <a:r>
              <a:rPr lang="en-GB" sz="1600" b="1" u="sng" dirty="0">
                <a:effectLst/>
                <a:ea typeface="Times New Roman" panose="02020603050405020304" pitchFamily="18" charset="0"/>
              </a:rPr>
              <a:t>both</a:t>
            </a:r>
            <a:r>
              <a:rPr lang="en-GB" sz="1600" b="1" dirty="0">
                <a:effectLst/>
                <a:ea typeface="Times New Roman" panose="02020603050405020304" pitchFamily="18" charset="0"/>
              </a:rPr>
              <a:t> the photo and my drawing.</a:t>
            </a:r>
            <a:endParaRPr lang="en-GB" sz="1600" b="1" dirty="0"/>
          </a:p>
        </p:txBody>
      </p:sp>
      <p:sp>
        <p:nvSpPr>
          <p:cNvPr id="9" name="Speech Bubble: Rectangle with Corners Rounded 8">
            <a:extLst>
              <a:ext uri="{FF2B5EF4-FFF2-40B4-BE49-F238E27FC236}">
                <a16:creationId xmlns:a16="http://schemas.microsoft.com/office/drawing/2014/main" id="{8C6D4257-CAE6-12DB-8018-39B6447B0959}"/>
              </a:ext>
            </a:extLst>
          </p:cNvPr>
          <p:cNvSpPr/>
          <p:nvPr/>
        </p:nvSpPr>
        <p:spPr>
          <a:xfrm>
            <a:off x="9215916" y="4376161"/>
            <a:ext cx="2277078" cy="1337666"/>
          </a:xfrm>
          <a:prstGeom prst="wedgeRoundRectCallout">
            <a:avLst>
              <a:gd name="adj1" fmla="val -68932"/>
              <a:gd name="adj2" fmla="val -6940"/>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sz="1600" b="1" dirty="0">
                <a:effectLst/>
                <a:ea typeface="Times New Roman" panose="02020603050405020304" pitchFamily="18" charset="0"/>
              </a:rPr>
              <a:t>There’s a child in the photo, </a:t>
            </a:r>
            <a:r>
              <a:rPr lang="en-GB" sz="1600" b="1" u="sng" dirty="0">
                <a:effectLst/>
                <a:ea typeface="Times New Roman" panose="02020603050405020304" pitchFamily="18" charset="0"/>
              </a:rPr>
              <a:t>yet</a:t>
            </a:r>
            <a:r>
              <a:rPr lang="en-GB" sz="1600" b="1" dirty="0">
                <a:effectLst/>
                <a:ea typeface="Times New Roman" panose="02020603050405020304" pitchFamily="18" charset="0"/>
              </a:rPr>
              <a:t> there isn’t one in my drawing.</a:t>
            </a:r>
            <a:endParaRPr lang="en-GB" sz="1600" b="1" dirty="0"/>
          </a:p>
        </p:txBody>
      </p:sp>
      <p:sp>
        <p:nvSpPr>
          <p:cNvPr id="10" name="Speech Bubble: Rectangle with Corners Rounded 9">
            <a:extLst>
              <a:ext uri="{FF2B5EF4-FFF2-40B4-BE49-F238E27FC236}">
                <a16:creationId xmlns:a16="http://schemas.microsoft.com/office/drawing/2014/main" id="{C9A6F19F-4BC8-1A40-2CB5-7A15EA3FDCA3}"/>
              </a:ext>
            </a:extLst>
          </p:cNvPr>
          <p:cNvSpPr/>
          <p:nvPr/>
        </p:nvSpPr>
        <p:spPr>
          <a:xfrm>
            <a:off x="6325501" y="4356598"/>
            <a:ext cx="2277078" cy="1262149"/>
          </a:xfrm>
          <a:prstGeom prst="wedgeRoundRectCallout">
            <a:avLst>
              <a:gd name="adj1" fmla="val 64748"/>
              <a:gd name="adj2" fmla="val -39674"/>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sz="1600" b="1" dirty="0">
                <a:effectLst/>
                <a:ea typeface="Times New Roman" panose="02020603050405020304" pitchFamily="18" charset="0"/>
              </a:rPr>
              <a:t>My drawing </a:t>
            </a:r>
            <a:r>
              <a:rPr lang="en-GB" sz="1600" b="1" u="sng" dirty="0">
                <a:effectLst/>
                <a:ea typeface="Times New Roman" panose="02020603050405020304" pitchFamily="18" charset="0"/>
              </a:rPr>
              <a:t>differs</a:t>
            </a:r>
            <a:r>
              <a:rPr lang="en-GB" sz="1600" b="1" dirty="0">
                <a:effectLst/>
                <a:ea typeface="Times New Roman" panose="02020603050405020304" pitchFamily="18" charset="0"/>
              </a:rPr>
              <a:t> from the photo, because there isn’t a child. </a:t>
            </a:r>
            <a:endParaRPr lang="en-GB" sz="1600" b="1" dirty="0"/>
          </a:p>
        </p:txBody>
      </p:sp>
      <p:sp>
        <p:nvSpPr>
          <p:cNvPr id="11" name="Speech Bubble: Rectangle with Corners Rounded 10">
            <a:extLst>
              <a:ext uri="{FF2B5EF4-FFF2-40B4-BE49-F238E27FC236}">
                <a16:creationId xmlns:a16="http://schemas.microsoft.com/office/drawing/2014/main" id="{96869443-E58D-FEC0-788F-DCE3DAEDD88F}"/>
              </a:ext>
            </a:extLst>
          </p:cNvPr>
          <p:cNvSpPr/>
          <p:nvPr/>
        </p:nvSpPr>
        <p:spPr>
          <a:xfrm>
            <a:off x="9231371" y="3256295"/>
            <a:ext cx="2277078" cy="918883"/>
          </a:xfrm>
          <a:prstGeom prst="wedgeRoundRectCallout">
            <a:avLst>
              <a:gd name="adj1" fmla="val -36172"/>
              <a:gd name="adj2" fmla="val -78955"/>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sz="1600" b="1" dirty="0">
                <a:effectLst/>
                <a:ea typeface="Times New Roman" panose="02020603050405020304" pitchFamily="18" charset="0"/>
              </a:rPr>
              <a:t>I imagined a </a:t>
            </a:r>
            <a:r>
              <a:rPr lang="en-GB" sz="1600" b="1" u="sng" dirty="0">
                <a:effectLst/>
                <a:ea typeface="Times New Roman" panose="02020603050405020304" pitchFamily="18" charset="0"/>
              </a:rPr>
              <a:t>bigger</a:t>
            </a:r>
            <a:r>
              <a:rPr lang="en-GB" sz="1600" b="1" dirty="0">
                <a:effectLst/>
                <a:ea typeface="Times New Roman" panose="02020603050405020304" pitchFamily="18" charset="0"/>
              </a:rPr>
              <a:t> child. </a:t>
            </a:r>
            <a:endParaRPr lang="en-GB" sz="1600" b="1" dirty="0"/>
          </a:p>
        </p:txBody>
      </p:sp>
    </p:spTree>
    <p:extLst>
      <p:ext uri="{BB962C8B-B14F-4D97-AF65-F5344CB8AC3E}">
        <p14:creationId xmlns:p14="http://schemas.microsoft.com/office/powerpoint/2010/main" val="71255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166572"/>
          </a:xfrm>
          <a:prstGeom prst="rect">
            <a:avLst/>
          </a:prstGeom>
          <a:noFill/>
        </p:spPr>
        <p:txBody>
          <a:bodyPr wrap="square" rtlCol="0">
            <a:spAutoFit/>
          </a:bodyPr>
          <a:lstStyle/>
          <a:p>
            <a:pPr>
              <a:spcAft>
                <a:spcPts val="1000"/>
              </a:spcAft>
            </a:pPr>
            <a:r>
              <a:rPr lang="en-GB" sz="1800" b="1" dirty="0">
                <a:effectLst/>
                <a:ea typeface="Times New Roman" panose="02020603050405020304" pitchFamily="18" charset="0"/>
              </a:rPr>
              <a:t>Task 4: Discuss these questions. </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The photographer says: ‘</a:t>
            </a:r>
            <a:r>
              <a:rPr lang="en-US" sz="1800" dirty="0">
                <a:effectLst/>
                <a:ea typeface="Times New Roman" panose="02020603050405020304" pitchFamily="18" charset="0"/>
              </a:rPr>
              <a:t>One nation </a:t>
            </a:r>
            <a:r>
              <a:rPr lang="en-US" sz="1800">
                <a:effectLst/>
                <a:ea typeface="Times New Roman" panose="02020603050405020304" pitchFamily="18" charset="0"/>
              </a:rPr>
              <a:t>under CCTV. </a:t>
            </a:r>
            <a:r>
              <a:rPr lang="en-US" sz="1800" dirty="0">
                <a:effectLst/>
                <a:ea typeface="Times New Roman" panose="02020603050405020304" pitchFamily="18" charset="0"/>
              </a:rPr>
              <a:t>That phrase is a play on words, it's like part of the United States Pledge of Allegiance.’ What is the ‘Pledge of Allegiance’?</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Complete this phrase from the United States’ Pledge of Allegiance: One nation under __________. How is this similar to ‘One nation under CCTV?’</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The photographer says this graffiti is ‘ironic’. Why?</a:t>
            </a:r>
          </a:p>
          <a:p>
            <a:pPr marL="342900" lvl="0" indent="-342900">
              <a:lnSpc>
                <a:spcPct val="150000"/>
              </a:lnSpc>
              <a:spcAft>
                <a:spcPts val="600"/>
              </a:spcAft>
              <a:buFont typeface="+mj-lt"/>
              <a:buAutoNum type="arabicPeriod"/>
            </a:pPr>
            <a:r>
              <a:rPr lang="en-GB" sz="1800" dirty="0">
                <a:effectLst/>
                <a:ea typeface="Times New Roman" panose="02020603050405020304" pitchFamily="18" charset="0"/>
              </a:rPr>
              <a:t>Two people from the original graffiti are missing from this photo. Who are they?</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55922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5087034"/>
          </a:xfrm>
          <a:prstGeom prst="rect">
            <a:avLst/>
          </a:prstGeom>
          <a:noFill/>
        </p:spPr>
        <p:txBody>
          <a:bodyPr wrap="square" rtlCol="0">
            <a:spAutoFit/>
          </a:bodyPr>
          <a:lstStyle/>
          <a:p>
            <a:pPr>
              <a:spcAft>
                <a:spcPts val="1000"/>
              </a:spcAft>
            </a:pPr>
            <a:r>
              <a:rPr lang="en-GB" sz="1800" b="1" dirty="0">
                <a:effectLst/>
                <a:ea typeface="Times New Roman" panose="02020603050405020304" pitchFamily="18" charset="0"/>
              </a:rPr>
              <a:t>Transcript</a:t>
            </a:r>
            <a:endParaRPr lang="en-GB" sz="1800" dirty="0">
              <a:effectLst/>
              <a:ea typeface="Times New Roman" panose="02020603050405020304" pitchFamily="18" charset="0"/>
            </a:endParaRPr>
          </a:p>
          <a:p>
            <a:pPr>
              <a:lnSpc>
                <a:spcPct val="115000"/>
              </a:lnSpc>
              <a:spcAft>
                <a:spcPts val="600"/>
              </a:spcAft>
            </a:pPr>
            <a:r>
              <a:rPr lang="en-US" sz="1600" b="1" dirty="0">
                <a:effectLst/>
                <a:ea typeface="Times New Roman" panose="02020603050405020304" pitchFamily="18" charset="0"/>
              </a:rPr>
              <a:t>Diarmuid</a:t>
            </a:r>
            <a:r>
              <a:rPr lang="en-GB" sz="1600" b="1" dirty="0">
                <a:effectLst/>
                <a:ea typeface="Times New Roman" panose="02020603050405020304" pitchFamily="18" charset="0"/>
              </a:rPr>
              <a:t>: </a:t>
            </a:r>
            <a:r>
              <a:rPr lang="en-US" sz="1600" dirty="0">
                <a:effectLst/>
                <a:ea typeface="Times New Roman" panose="02020603050405020304" pitchFamily="18" charset="0"/>
              </a:rPr>
              <a:t>OK. The photo is of some graffiti by a British graffiti artist called Banksy, and you can find more graffiti by Banksy on his website, which is </a:t>
            </a:r>
            <a:r>
              <a:rPr lang="en-US" sz="1600" u="sng" dirty="0">
                <a:solidFill>
                  <a:srgbClr val="0000FF"/>
                </a:solidFill>
                <a:effectLst/>
                <a:uFill>
                  <a:solidFill>
                    <a:srgbClr val="0000FF"/>
                  </a:solidFill>
                </a:uFill>
                <a:ea typeface="Arial" panose="020B0604020202020204" pitchFamily="34" charset="0"/>
                <a:cs typeface="Arial" panose="020B0604020202020204" pitchFamily="34" charset="0"/>
                <a:hlinkClick r:id="rId3"/>
              </a:rPr>
              <a:t>www.banksy.co.uk</a:t>
            </a:r>
            <a:r>
              <a:rPr lang="en-US" sz="1600" dirty="0">
                <a:effectLst/>
                <a:ea typeface="Times New Roman" panose="02020603050405020304" pitchFamily="18" charset="0"/>
              </a:rPr>
              <a:t>. Um, Banksy is unusual as a graffiti artist because he's made a lot of money from his graffiti</a:t>
            </a:r>
            <a:r>
              <a:rPr lang="en-GB" sz="1600" dirty="0">
                <a:effectLst/>
                <a:ea typeface="Times New Roman" panose="02020603050405020304" pitchFamily="18" charset="0"/>
              </a:rPr>
              <a:t>.</a:t>
            </a:r>
          </a:p>
          <a:p>
            <a:pPr>
              <a:lnSpc>
                <a:spcPct val="115000"/>
              </a:lnSpc>
              <a:spcAft>
                <a:spcPts val="600"/>
              </a:spcAft>
            </a:pPr>
            <a:r>
              <a:rPr lang="en-US" sz="1600" dirty="0">
                <a:effectLst/>
                <a:ea typeface="Times New Roman" panose="02020603050405020304" pitchFamily="18" charset="0"/>
              </a:rPr>
              <a:t>I took this photograph two or three years ago in London. The children had a holiday from school, so my wife and I took them to London and, um, yeah, we were in London and we were walking along the street when I saw this picture, this graffiti on a wall. It's quite famous, so, um, and, um, I had seen it before, in books or, um, magazines, so I think I took the photograph as a souvenir of our holiday in London. You know, like a lot of people take photographs of, oh, for example, the Mona Lisa, when they go to, to an art gallery, um, to the Louvre art gallery in France, in, er, Paris.</a:t>
            </a:r>
            <a:endParaRPr lang="en-GB" sz="1600" dirty="0">
              <a:effectLst/>
              <a:ea typeface="Times New Roman" panose="02020603050405020304" pitchFamily="18" charset="0"/>
            </a:endParaRPr>
          </a:p>
          <a:p>
            <a:pPr>
              <a:lnSpc>
                <a:spcPct val="115000"/>
              </a:lnSpc>
              <a:spcAft>
                <a:spcPts val="600"/>
              </a:spcAft>
            </a:pPr>
            <a:r>
              <a:rPr lang="en-US" sz="1600" dirty="0">
                <a:effectLst/>
                <a:ea typeface="Times New Roman" panose="02020603050405020304" pitchFamily="18" charset="0"/>
              </a:rPr>
              <a:t>I like this photograph because, um, I liked the, you know, the graffiti. I think it's quite good, you know, quite clever; well, </a:t>
            </a:r>
            <a:r>
              <a:rPr lang="en-US" sz="1600" dirty="0" err="1">
                <a:effectLst/>
                <a:ea typeface="Times New Roman" panose="02020603050405020304" pitchFamily="18" charset="0"/>
              </a:rPr>
              <a:t>Banky's</a:t>
            </a:r>
            <a:r>
              <a:rPr lang="en-US" sz="1600" dirty="0">
                <a:effectLst/>
                <a:ea typeface="Times New Roman" panose="02020603050405020304" pitchFamily="18" charset="0"/>
              </a:rPr>
              <a:t> graffiti usually </a:t>
            </a:r>
            <a:r>
              <a:rPr lang="en-GB" sz="1600" dirty="0">
                <a:effectLst/>
                <a:ea typeface="Times New Roman" panose="02020603050405020304" pitchFamily="18" charset="0"/>
              </a:rPr>
              <a:t>are </a:t>
            </a:r>
            <a:r>
              <a:rPr lang="en-US" sz="1600" dirty="0">
                <a:effectLst/>
                <a:ea typeface="Times New Roman" panose="02020603050405020304" pitchFamily="18" charset="0"/>
              </a:rPr>
              <a:t>quite clever. </a:t>
            </a:r>
            <a:endParaRPr lang="en-GB" sz="1600" dirty="0">
              <a:effectLst/>
              <a:ea typeface="Times New Roman" panose="02020603050405020304" pitchFamily="18" charset="0"/>
            </a:endParaRPr>
          </a:p>
          <a:p>
            <a:pPr>
              <a:lnSpc>
                <a:spcPct val="115000"/>
              </a:lnSpc>
              <a:spcAft>
                <a:spcPts val="600"/>
              </a:spcAft>
            </a:pPr>
            <a:r>
              <a:rPr lang="en-US" sz="1600" dirty="0">
                <a:effectLst/>
                <a:ea typeface="Times New Roman" panose="02020603050405020304" pitchFamily="18" charset="0"/>
              </a:rPr>
              <a:t>We can see a child, a graffitied child, and the child is painting some graffiti, and the child's graffiti says </a:t>
            </a:r>
            <a:r>
              <a:rPr lang="en-GB" sz="1600" dirty="0">
                <a:effectLst/>
                <a:ea typeface="Times New Roman" panose="02020603050405020304" pitchFamily="18" charset="0"/>
              </a:rPr>
              <a:t>‘</a:t>
            </a:r>
            <a:r>
              <a:rPr lang="en-US" sz="1600" dirty="0">
                <a:effectLst/>
                <a:ea typeface="Times New Roman" panose="02020603050405020304" pitchFamily="18" charset="0"/>
              </a:rPr>
              <a:t>One nation under CCTV</a:t>
            </a:r>
            <a:r>
              <a:rPr lang="en-GB" sz="1600" dirty="0">
                <a:effectLst/>
                <a:ea typeface="Times New Roman" panose="02020603050405020304" pitchFamily="18" charset="0"/>
              </a:rPr>
              <a:t>’</a:t>
            </a:r>
            <a:r>
              <a:rPr lang="en-US" sz="1600" dirty="0">
                <a:effectLst/>
                <a:ea typeface="Times New Roman" panose="02020603050405020304" pitchFamily="18" charset="0"/>
              </a:rPr>
              <a:t>. CCTV, you know, it means these security cameras in the street everywhere. And, um, that's, um, </a:t>
            </a:r>
            <a:r>
              <a:rPr lang="en-GB" sz="1600" u="sng" dirty="0">
                <a:solidFill>
                  <a:srgbClr val="0563C1"/>
                </a:solidFill>
                <a:effectLst/>
                <a:ea typeface="Times New Roman" panose="02020603050405020304" pitchFamily="18" charset="0"/>
              </a:rPr>
              <a:t>‘</a:t>
            </a:r>
            <a:r>
              <a:rPr lang="en-US" sz="1600" dirty="0">
                <a:effectLst/>
                <a:ea typeface="Times New Roman" panose="02020603050405020304" pitchFamily="18" charset="0"/>
              </a:rPr>
              <a:t>One nation under CCTV</a:t>
            </a:r>
            <a:r>
              <a:rPr lang="en-GB" sz="1600" dirty="0">
                <a:effectLst/>
                <a:ea typeface="Times New Roman" panose="02020603050405020304" pitchFamily="18" charset="0"/>
              </a:rPr>
              <a:t>’</a:t>
            </a:r>
            <a:r>
              <a:rPr lang="en-US" sz="1600" dirty="0">
                <a:effectLst/>
                <a:ea typeface="Times New Roman" panose="02020603050405020304" pitchFamily="18" charset="0"/>
              </a:rPr>
              <a:t>, that phrase is a play on words, it's like part of the United States Pledge of Allegiance.</a:t>
            </a:r>
            <a:endParaRPr lang="en-GB" sz="16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999766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One nation under CCTV</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889800"/>
          </a:xfrm>
          <a:prstGeom prst="rect">
            <a:avLst/>
          </a:prstGeom>
          <a:noFill/>
        </p:spPr>
        <p:txBody>
          <a:bodyPr wrap="square" rtlCol="0">
            <a:spAutoFit/>
          </a:bodyPr>
          <a:lstStyle/>
          <a:p>
            <a:pPr>
              <a:lnSpc>
                <a:spcPct val="115000"/>
              </a:lnSpc>
              <a:spcAft>
                <a:spcPts val="600"/>
              </a:spcAft>
            </a:pPr>
            <a:r>
              <a:rPr lang="en-US" b="1" dirty="0">
                <a:effectLst/>
                <a:ea typeface="Times New Roman" panose="02020603050405020304" pitchFamily="18" charset="0"/>
              </a:rPr>
              <a:t>Transcript</a:t>
            </a:r>
          </a:p>
          <a:p>
            <a:pPr>
              <a:lnSpc>
                <a:spcPct val="115000"/>
              </a:lnSpc>
              <a:spcAft>
                <a:spcPts val="600"/>
              </a:spcAft>
            </a:pPr>
            <a:r>
              <a:rPr lang="en-US" sz="1400" b="1" dirty="0">
                <a:effectLst/>
                <a:ea typeface="Times New Roman" panose="02020603050405020304" pitchFamily="18" charset="0"/>
              </a:rPr>
              <a:t>Interviewer</a:t>
            </a:r>
            <a:r>
              <a:rPr lang="en-GB" sz="1400" b="1" dirty="0">
                <a:effectLst/>
                <a:ea typeface="Times New Roman" panose="02020603050405020304" pitchFamily="18" charset="0"/>
              </a:rPr>
              <a:t>: </a:t>
            </a:r>
            <a:r>
              <a:rPr lang="en-US" sz="1400" dirty="0">
                <a:effectLst/>
                <a:ea typeface="Times New Roman" panose="02020603050405020304" pitchFamily="18" charset="0"/>
              </a:rPr>
              <a:t>What</a:t>
            </a:r>
            <a:r>
              <a:rPr lang="en-GB" sz="1400" dirty="0">
                <a:effectLst/>
                <a:ea typeface="Times New Roman" panose="02020603050405020304" pitchFamily="18" charset="0"/>
              </a:rPr>
              <a:t>’</a:t>
            </a:r>
            <a:r>
              <a:rPr lang="en-US" sz="1400" dirty="0">
                <a:effectLst/>
                <a:ea typeface="Times New Roman" panose="02020603050405020304" pitchFamily="18" charset="0"/>
              </a:rPr>
              <a:t>s a Pledge of Allegiance?</a:t>
            </a:r>
            <a:endParaRPr lang="en-GB" sz="1400" dirty="0">
              <a:effectLst/>
              <a:ea typeface="Times New Roman" panose="02020603050405020304" pitchFamily="18" charset="0"/>
            </a:endParaRPr>
          </a:p>
          <a:p>
            <a:pPr>
              <a:lnSpc>
                <a:spcPct val="115000"/>
              </a:lnSpc>
              <a:spcAft>
                <a:spcPts val="600"/>
              </a:spcAft>
            </a:pPr>
            <a:r>
              <a:rPr lang="en-US" sz="1400" b="1" dirty="0">
                <a:effectLst/>
                <a:ea typeface="Times New Roman" panose="02020603050405020304" pitchFamily="18" charset="0"/>
              </a:rPr>
              <a:t>Diarmuid</a:t>
            </a:r>
            <a:r>
              <a:rPr lang="en-GB" sz="1400" b="1" dirty="0">
                <a:effectLst/>
                <a:ea typeface="Times New Roman" panose="02020603050405020304" pitchFamily="18" charset="0"/>
              </a:rPr>
              <a:t>: </a:t>
            </a:r>
            <a:r>
              <a:rPr lang="en-US" sz="1400" dirty="0">
                <a:effectLst/>
                <a:ea typeface="Times New Roman" panose="02020603050405020304" pitchFamily="18" charset="0"/>
              </a:rPr>
              <a:t>OK, yeah. It's when you promise to be loyal to a country, to the flag and the president</a:t>
            </a:r>
            <a:r>
              <a:rPr lang="en-GB" sz="1400" dirty="0">
                <a:effectLst/>
                <a:ea typeface="Times New Roman" panose="02020603050405020304" pitchFamily="18" charset="0"/>
              </a:rPr>
              <a:t>, </a:t>
            </a:r>
            <a:r>
              <a:rPr lang="en-US" sz="1400" dirty="0">
                <a:effectLst/>
                <a:ea typeface="Times New Roman" panose="02020603050405020304" pitchFamily="18" charset="0"/>
              </a:rPr>
              <a:t>you know, like if you change nationality or become a soldier or something. American children say it in school every morning before their classes. </a:t>
            </a:r>
            <a:endParaRPr lang="en-GB" sz="1400" dirty="0">
              <a:effectLst/>
              <a:ea typeface="Times New Roman" panose="02020603050405020304" pitchFamily="18" charset="0"/>
            </a:endParaRPr>
          </a:p>
          <a:p>
            <a:pPr>
              <a:lnSpc>
                <a:spcPct val="115000"/>
              </a:lnSpc>
              <a:spcAft>
                <a:spcPts val="600"/>
              </a:spcAft>
            </a:pPr>
            <a:r>
              <a:rPr lang="en-US" sz="1400" b="1" dirty="0">
                <a:effectLst/>
                <a:ea typeface="Times New Roman" panose="02020603050405020304" pitchFamily="18" charset="0"/>
              </a:rPr>
              <a:t>Interviewer</a:t>
            </a:r>
            <a:r>
              <a:rPr lang="en-GB" sz="1400" b="1" dirty="0">
                <a:effectLst/>
                <a:ea typeface="Times New Roman" panose="02020603050405020304" pitchFamily="18" charset="0"/>
              </a:rPr>
              <a:t>: </a:t>
            </a:r>
            <a:r>
              <a:rPr lang="en-US" sz="1400" dirty="0">
                <a:effectLst/>
                <a:ea typeface="Times New Roman" panose="02020603050405020304" pitchFamily="18" charset="0"/>
              </a:rPr>
              <a:t>Ah, yeah, yeah, I remember. OK, thanks.</a:t>
            </a:r>
            <a:endParaRPr lang="en-GB" sz="1400" dirty="0">
              <a:effectLst/>
              <a:ea typeface="Times New Roman" panose="02020603050405020304" pitchFamily="18" charset="0"/>
            </a:endParaRPr>
          </a:p>
          <a:p>
            <a:pPr>
              <a:lnSpc>
                <a:spcPct val="115000"/>
              </a:lnSpc>
              <a:spcAft>
                <a:spcPts val="600"/>
              </a:spcAft>
            </a:pPr>
            <a:r>
              <a:rPr lang="en-US" sz="1400" b="1" dirty="0">
                <a:effectLst/>
                <a:ea typeface="Times New Roman" panose="02020603050405020304" pitchFamily="18" charset="0"/>
              </a:rPr>
              <a:t>Diarmuid</a:t>
            </a:r>
            <a:r>
              <a:rPr lang="en-GB" sz="1400" b="1" dirty="0">
                <a:effectLst/>
                <a:ea typeface="Times New Roman" panose="02020603050405020304" pitchFamily="18" charset="0"/>
              </a:rPr>
              <a:t>: </a:t>
            </a:r>
            <a:r>
              <a:rPr lang="en-US" sz="1400" dirty="0">
                <a:effectLst/>
                <a:ea typeface="Times New Roman" panose="02020603050405020304" pitchFamily="18" charset="0"/>
              </a:rPr>
              <a:t>Um, yeah, so the American Pledge of Allegiance says</a:t>
            </a:r>
            <a:r>
              <a:rPr lang="en-GB" sz="1400" dirty="0">
                <a:effectLst/>
                <a:ea typeface="Times New Roman" panose="02020603050405020304" pitchFamily="18" charset="0"/>
              </a:rPr>
              <a:t>, ‘</a:t>
            </a:r>
            <a:r>
              <a:rPr lang="en-US" sz="1400" dirty="0">
                <a:effectLst/>
                <a:ea typeface="Times New Roman" panose="02020603050405020304" pitchFamily="18" charset="0"/>
              </a:rPr>
              <a:t>One nation under</a:t>
            </a:r>
            <a:r>
              <a:rPr lang="en-GB" sz="1400" dirty="0">
                <a:effectLst/>
                <a:ea typeface="Times New Roman" panose="02020603050405020304" pitchFamily="18" charset="0"/>
              </a:rPr>
              <a:t>,</a:t>
            </a:r>
            <a:r>
              <a:rPr lang="en-US" sz="1400" dirty="0">
                <a:effectLst/>
                <a:ea typeface="Times New Roman" panose="02020603050405020304" pitchFamily="18" charset="0"/>
              </a:rPr>
              <a:t> under God</a:t>
            </a:r>
            <a:r>
              <a:rPr lang="en-GB" sz="1400" dirty="0">
                <a:effectLst/>
                <a:ea typeface="Times New Roman" panose="02020603050405020304" pitchFamily="18" charset="0"/>
              </a:rPr>
              <a:t>’</a:t>
            </a:r>
            <a:r>
              <a:rPr lang="en-US" sz="1400" dirty="0">
                <a:effectLst/>
                <a:ea typeface="Times New Roman" panose="02020603050405020304" pitchFamily="18" charset="0"/>
              </a:rPr>
              <a:t>, and of course God is like an eye or a camera that can see everything we do. It watches us and it can see if we are good, you know, or when we do </a:t>
            </a:r>
            <a:r>
              <a:rPr lang="en-GB" sz="1400" dirty="0">
                <a:effectLst/>
                <a:ea typeface="Times New Roman" panose="02020603050405020304" pitchFamily="18" charset="0"/>
              </a:rPr>
              <a:t>‘</a:t>
            </a:r>
            <a:r>
              <a:rPr lang="en-US" sz="1400" dirty="0">
                <a:effectLst/>
                <a:ea typeface="Times New Roman" panose="02020603050405020304" pitchFamily="18" charset="0"/>
              </a:rPr>
              <a:t>bad things</a:t>
            </a:r>
            <a:r>
              <a:rPr lang="en-GB" sz="1400" dirty="0">
                <a:effectLst/>
                <a:ea typeface="Times New Roman" panose="02020603050405020304" pitchFamily="18" charset="0"/>
              </a:rPr>
              <a:t>’</a:t>
            </a:r>
            <a:r>
              <a:rPr lang="en-US" sz="1400" dirty="0">
                <a:effectLst/>
                <a:ea typeface="Times New Roman" panose="02020603050405020304" pitchFamily="18" charset="0"/>
              </a:rPr>
              <a:t>. And</a:t>
            </a:r>
            <a:r>
              <a:rPr lang="en-GB" sz="1400" dirty="0">
                <a:effectLst/>
                <a:ea typeface="Times New Roman" panose="02020603050405020304" pitchFamily="18" charset="0"/>
              </a:rPr>
              <a:t>,</a:t>
            </a:r>
            <a:r>
              <a:rPr lang="en-US" sz="1400" dirty="0">
                <a:effectLst/>
                <a:ea typeface="Times New Roman" panose="02020603050405020304" pitchFamily="18" charset="0"/>
              </a:rPr>
              <a:t> and cameras in the street – CCTV - are very</a:t>
            </a:r>
            <a:r>
              <a:rPr lang="en-GB" sz="1400" dirty="0">
                <a:effectLst/>
                <a:ea typeface="Times New Roman" panose="02020603050405020304" pitchFamily="18" charset="0"/>
              </a:rPr>
              <a:t>,</a:t>
            </a:r>
            <a:r>
              <a:rPr lang="en-US" sz="1400" dirty="0">
                <a:effectLst/>
                <a:ea typeface="Times New Roman" panose="02020603050405020304" pitchFamily="18" charset="0"/>
              </a:rPr>
              <a:t> very similar. </a:t>
            </a:r>
            <a:endParaRPr lang="en-GB" sz="1400" dirty="0">
              <a:effectLst/>
              <a:ea typeface="Times New Roman" panose="02020603050405020304" pitchFamily="18" charset="0"/>
            </a:endParaRPr>
          </a:p>
          <a:p>
            <a:pPr>
              <a:lnSpc>
                <a:spcPct val="115000"/>
              </a:lnSpc>
              <a:spcAft>
                <a:spcPts val="600"/>
              </a:spcAft>
            </a:pPr>
            <a:r>
              <a:rPr lang="en-US" sz="1400" dirty="0">
                <a:effectLst/>
                <a:ea typeface="Times New Roman" panose="02020603050405020304" pitchFamily="18" charset="0"/>
              </a:rPr>
              <a:t>Of course</a:t>
            </a:r>
            <a:r>
              <a:rPr lang="en-GB" sz="1400" dirty="0">
                <a:effectLst/>
                <a:ea typeface="Times New Roman" panose="02020603050405020304" pitchFamily="18" charset="0"/>
              </a:rPr>
              <a:t>,</a:t>
            </a:r>
            <a:r>
              <a:rPr lang="en-US" sz="1400" dirty="0">
                <a:effectLst/>
                <a:ea typeface="Times New Roman" panose="02020603050405020304" pitchFamily="18" charset="0"/>
              </a:rPr>
              <a:t> this graffiti is ironic. Graffiti is a crime, is a </a:t>
            </a:r>
            <a:r>
              <a:rPr lang="en-GB" sz="1400" dirty="0">
                <a:effectLst/>
                <a:ea typeface="Times New Roman" panose="02020603050405020304" pitchFamily="18" charset="0"/>
              </a:rPr>
              <a:t>‘</a:t>
            </a:r>
            <a:r>
              <a:rPr lang="en-US" sz="1400" dirty="0">
                <a:effectLst/>
                <a:ea typeface="Times New Roman" panose="02020603050405020304" pitchFamily="18" charset="0"/>
              </a:rPr>
              <a:t>bad thing</a:t>
            </a:r>
            <a:r>
              <a:rPr lang="en-GB" sz="1400" dirty="0">
                <a:effectLst/>
                <a:ea typeface="Times New Roman" panose="02020603050405020304" pitchFamily="18" charset="0"/>
              </a:rPr>
              <a:t>’</a:t>
            </a:r>
            <a:r>
              <a:rPr lang="en-US" sz="1400" dirty="0">
                <a:effectLst/>
                <a:ea typeface="Times New Roman" panose="02020603050405020304" pitchFamily="18" charset="0"/>
              </a:rPr>
              <a:t>, </a:t>
            </a:r>
            <a:r>
              <a:rPr lang="en-GB" sz="1400" u="sng" dirty="0">
                <a:effectLst/>
                <a:ea typeface="Times New Roman" panose="02020603050405020304" pitchFamily="18" charset="0"/>
              </a:rPr>
              <a:t>but</a:t>
            </a:r>
            <a:r>
              <a:rPr lang="en-US" sz="1400" dirty="0">
                <a:effectLst/>
                <a:ea typeface="Times New Roman" panose="02020603050405020304" pitchFamily="18" charset="0"/>
              </a:rPr>
              <a:t> this child is here, painting the graffiti, and, ah, and the child is painting the graffiti right under the CCTV camera that you can see, top right. </a:t>
            </a:r>
            <a:endParaRPr lang="en-GB" sz="1400" dirty="0">
              <a:effectLst/>
              <a:ea typeface="Times New Roman" panose="02020603050405020304" pitchFamily="18" charset="0"/>
            </a:endParaRPr>
          </a:p>
          <a:p>
            <a:pPr>
              <a:lnSpc>
                <a:spcPct val="115000"/>
              </a:lnSpc>
              <a:spcAft>
                <a:spcPts val="600"/>
              </a:spcAft>
            </a:pPr>
            <a:r>
              <a:rPr lang="en-US" sz="1400" dirty="0">
                <a:effectLst/>
                <a:ea typeface="Times New Roman" panose="02020603050405020304" pitchFamily="18" charset="0"/>
              </a:rPr>
              <a:t>What you can't see in the photo</a:t>
            </a:r>
            <a:r>
              <a:rPr lang="en-GB" sz="1400" dirty="0">
                <a:effectLst/>
                <a:ea typeface="Times New Roman" panose="02020603050405020304" pitchFamily="18" charset="0"/>
              </a:rPr>
              <a:t>,</a:t>
            </a:r>
            <a:r>
              <a:rPr lang="en-US" sz="1400" dirty="0">
                <a:effectLst/>
                <a:ea typeface="Times New Roman" panose="02020603050405020304" pitchFamily="18" charset="0"/>
              </a:rPr>
              <a:t> but you can see, um, in the original graffiti, is that Banksy also painted two more people watching the child. They're not in the photo, but they're to the left. They're a policeman and a, and a passer-by</a:t>
            </a:r>
            <a:r>
              <a:rPr lang="en-GB" sz="1400" dirty="0">
                <a:effectLst/>
                <a:ea typeface="Times New Roman" panose="02020603050405020304" pitchFamily="18" charset="0"/>
              </a:rPr>
              <a:t>, </a:t>
            </a:r>
            <a:r>
              <a:rPr lang="en-US" sz="1400" dirty="0">
                <a:effectLst/>
                <a:ea typeface="Times New Roman" panose="02020603050405020304" pitchFamily="18" charset="0"/>
              </a:rPr>
              <a:t>who have stopped to watch the child painting the graffiti. </a:t>
            </a:r>
            <a:endParaRPr lang="en-GB" sz="1400" dirty="0">
              <a:effectLst/>
              <a:ea typeface="Times New Roman" panose="02020603050405020304" pitchFamily="18" charset="0"/>
            </a:endParaRPr>
          </a:p>
          <a:p>
            <a:pPr>
              <a:lnSpc>
                <a:spcPct val="115000"/>
              </a:lnSpc>
              <a:spcAft>
                <a:spcPts val="1000"/>
              </a:spcAft>
            </a:pPr>
            <a:r>
              <a:rPr lang="en-US" sz="1400" dirty="0">
                <a:effectLst/>
                <a:ea typeface="Times New Roman" panose="02020603050405020304" pitchFamily="18" charset="0"/>
              </a:rPr>
              <a:t>Eh, so, yes, I took the photo to have a souvenir of our holiday in London</a:t>
            </a:r>
            <a:r>
              <a:rPr lang="en-GB" sz="1400" dirty="0">
                <a:effectLst/>
                <a:ea typeface="Times New Roman" panose="02020603050405020304" pitchFamily="18" charset="0"/>
              </a:rPr>
              <a:t>.</a:t>
            </a:r>
            <a:r>
              <a:rPr lang="en-US" sz="1400" dirty="0">
                <a:effectLst/>
                <a:ea typeface="Times New Roman" panose="02020603050405020304" pitchFamily="18" charset="0"/>
              </a:rPr>
              <a:t> I quite like it</a:t>
            </a:r>
            <a:r>
              <a:rPr lang="en-GB" sz="1400" dirty="0">
                <a:effectLst/>
                <a:ea typeface="Times New Roman" panose="02020603050405020304" pitchFamily="18" charset="0"/>
              </a:rPr>
              <a:t>.</a:t>
            </a:r>
            <a:r>
              <a:rPr lang="en-US" sz="1400" dirty="0">
                <a:effectLst/>
                <a:ea typeface="Times New Roman" panose="02020603050405020304" pitchFamily="18" charset="0"/>
              </a:rPr>
              <a:t> I think it's funny</a:t>
            </a:r>
            <a:r>
              <a:rPr lang="en-GB" sz="1400" dirty="0">
                <a:effectLst/>
                <a:ea typeface="Times New Roman" panose="02020603050405020304" pitchFamily="18" charset="0"/>
              </a:rPr>
              <a:t>.</a:t>
            </a:r>
            <a:r>
              <a:rPr lang="en-US" sz="1400" dirty="0">
                <a:effectLst/>
                <a:ea typeface="Times New Roman" panose="02020603050405020304" pitchFamily="18" charset="0"/>
              </a:rPr>
              <a:t> I think a lot of Banksy's pictures are quite funny, but if you stop and think about them for a moment, then, you know, they give a </a:t>
            </a:r>
            <a:r>
              <a:rPr lang="en-GB" sz="1400" dirty="0">
                <a:effectLst/>
                <a:ea typeface="Times New Roman" panose="02020603050405020304" pitchFamily="18" charset="0"/>
              </a:rPr>
              <a:t>criticism</a:t>
            </a:r>
            <a:r>
              <a:rPr lang="en-US" sz="1400" dirty="0">
                <a:effectLst/>
                <a:ea typeface="Times New Roman" panose="02020603050405020304" pitchFamily="18" charset="0"/>
              </a:rPr>
              <a:t>, or a critical interpretation of many of the things that we just accept as normal in our daily lives.</a:t>
            </a:r>
            <a:endParaRPr lang="en-GB" sz="14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028331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One nation under CCTV</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2757</TotalTime>
  <Words>1084</Words>
  <Application>Microsoft Office PowerPoint</Application>
  <PresentationFormat>Widescreen</PresentationFormat>
  <Paragraphs>63</Paragraphs>
  <Slides>8</Slides>
  <Notes>8</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8</vt:i4>
      </vt:variant>
    </vt:vector>
  </HeadingPairs>
  <TitlesOfParts>
    <vt:vector size="21" baseType="lpstr">
      <vt:lpstr>Times New Roman</vt:lpstr>
      <vt:lpstr>Arial</vt:lpstr>
      <vt:lpstr>British Council Sans Headline</vt:lpstr>
      <vt:lpstr>Calibri</vt:lpstr>
      <vt:lpstr>British Council Sans</vt:lpstr>
      <vt:lpstr>Calibri Light</vt:lpstr>
      <vt:lpstr>Cover - indigo</vt:lpstr>
      <vt:lpstr>Section - indigo</vt:lpstr>
      <vt:lpstr>Cover - white</vt:lpstr>
      <vt:lpstr>Section - white</vt:lpstr>
      <vt:lpstr>British Council</vt:lpstr>
      <vt:lpstr>Custom Design</vt:lpstr>
      <vt:lpstr>British Council blank</vt:lpstr>
      <vt:lpstr>One nation under CCTV</vt:lpstr>
      <vt:lpstr>One nation under CCTV</vt:lpstr>
      <vt:lpstr>One nation under CCTV</vt:lpstr>
      <vt:lpstr>One nation under CCTV</vt:lpstr>
      <vt:lpstr>One nation under CCTV</vt:lpstr>
      <vt:lpstr>One nation under CCTV</vt:lpstr>
      <vt:lpstr>One nation under CCTV</vt:lpstr>
      <vt:lpstr>One nation under CCTV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148</cp:revision>
  <dcterms:created xsi:type="dcterms:W3CDTF">2020-03-31T10:47:13Z</dcterms:created>
  <dcterms:modified xsi:type="dcterms:W3CDTF">2024-08-06T13:45:51Z</dcterms:modified>
</cp:coreProperties>
</file>