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65" r:id="rId6"/>
    <p:sldMasterId id="2147483700" r:id="rId7"/>
  </p:sldMasterIdLst>
  <p:notesMasterIdLst>
    <p:notesMasterId r:id="rId16"/>
  </p:notesMasterIdLst>
  <p:handoutMasterIdLst>
    <p:handoutMasterId r:id="rId17"/>
  </p:handoutMasterIdLst>
  <p:sldIdLst>
    <p:sldId id="281" r:id="rId8"/>
    <p:sldId id="297" r:id="rId9"/>
    <p:sldId id="298" r:id="rId10"/>
    <p:sldId id="299" r:id="rId11"/>
    <p:sldId id="300" r:id="rId12"/>
    <p:sldId id="301" r:id="rId13"/>
    <p:sldId id="302" r:id="rId14"/>
    <p:sldId id="291" r:id="rId15"/>
  </p:sldIdLst>
  <p:sldSz cx="12192000" cy="6858000"/>
  <p:notesSz cx="6858000" cy="9144000"/>
  <p:embeddedFontLst>
    <p:embeddedFont>
      <p:font typeface="British Council Sans" panose="020B0604020202020204" charset="0"/>
      <p:regular r:id="rId18"/>
      <p:bold r:id="rId19"/>
      <p:italic r:id="rId20"/>
      <p:boldItalic r:id="rId21"/>
    </p:embeddedFont>
    <p:embeddedFont>
      <p:font typeface="British Council Sans Headline" panose="020B0604020202020204" charset="0"/>
      <p:regular r:id="rId22"/>
      <p:bold r:id="rId23"/>
      <p:italic r:id="rId24"/>
      <p:boldItalic r:id="rId2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91" autoAdjust="0"/>
    <p:restoredTop sz="91803" autoAdjust="0"/>
  </p:normalViewPr>
  <p:slideViewPr>
    <p:cSldViewPr snapToGrid="0" snapToObjects="1">
      <p:cViewPr varScale="1">
        <p:scale>
          <a:sx n="80" d="100"/>
          <a:sy n="80" d="100"/>
        </p:scale>
        <p:origin x="996"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2784"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font" Target="fonts/font1.fntdata"/><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font" Target="fonts/font4.fntdata"/><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handoutMaster" Target="handoutMasters/handoutMaster1.xml"/><Relationship Id="rId25" Type="http://schemas.openxmlformats.org/officeDocument/2006/relationships/font" Target="fonts/font8.fntdata"/><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font" Target="fonts/font3.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font" Target="fonts/font7.fntdata"/><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font" Target="fonts/font6.fntdata"/><Relationship Id="rId28"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font" Target="fonts/font2.fntdata"/><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font" Target="fonts/font5.fntdata"/><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13/08/2024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13/08/2024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a:p>
        </p:txBody>
      </p:sp>
    </p:spTree>
    <p:extLst>
      <p:ext uri="{BB962C8B-B14F-4D97-AF65-F5344CB8AC3E}">
        <p14:creationId xmlns:p14="http://schemas.microsoft.com/office/powerpoint/2010/main" val="322071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2</a:t>
            </a:fld>
            <a:endParaRPr lang="en-GB"/>
          </a:p>
        </p:txBody>
      </p:sp>
    </p:spTree>
    <p:extLst>
      <p:ext uri="{BB962C8B-B14F-4D97-AF65-F5344CB8AC3E}">
        <p14:creationId xmlns:p14="http://schemas.microsoft.com/office/powerpoint/2010/main" val="2942298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3</a:t>
            </a:fld>
            <a:endParaRPr lang="en-GB"/>
          </a:p>
        </p:txBody>
      </p:sp>
    </p:spTree>
    <p:extLst>
      <p:ext uri="{BB962C8B-B14F-4D97-AF65-F5344CB8AC3E}">
        <p14:creationId xmlns:p14="http://schemas.microsoft.com/office/powerpoint/2010/main" val="1105139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4</a:t>
            </a:fld>
            <a:endParaRPr lang="en-GB"/>
          </a:p>
        </p:txBody>
      </p:sp>
    </p:spTree>
    <p:extLst>
      <p:ext uri="{BB962C8B-B14F-4D97-AF65-F5344CB8AC3E}">
        <p14:creationId xmlns:p14="http://schemas.microsoft.com/office/powerpoint/2010/main" val="2699861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5</a:t>
            </a:fld>
            <a:endParaRPr lang="en-GB"/>
          </a:p>
        </p:txBody>
      </p:sp>
    </p:spTree>
    <p:extLst>
      <p:ext uri="{BB962C8B-B14F-4D97-AF65-F5344CB8AC3E}">
        <p14:creationId xmlns:p14="http://schemas.microsoft.com/office/powerpoint/2010/main" val="33956468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6</a:t>
            </a:fld>
            <a:endParaRPr lang="en-GB"/>
          </a:p>
        </p:txBody>
      </p:sp>
    </p:spTree>
    <p:extLst>
      <p:ext uri="{BB962C8B-B14F-4D97-AF65-F5344CB8AC3E}">
        <p14:creationId xmlns:p14="http://schemas.microsoft.com/office/powerpoint/2010/main" val="3822399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7</a:t>
            </a:fld>
            <a:endParaRPr lang="en-GB"/>
          </a:p>
        </p:txBody>
      </p:sp>
    </p:spTree>
    <p:extLst>
      <p:ext uri="{BB962C8B-B14F-4D97-AF65-F5344CB8AC3E}">
        <p14:creationId xmlns:p14="http://schemas.microsoft.com/office/powerpoint/2010/main" val="2957678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8</a:t>
            </a:fld>
            <a:endParaRPr lang="en-GB"/>
          </a:p>
        </p:txBody>
      </p:sp>
    </p:spTree>
    <p:extLst>
      <p:ext uri="{BB962C8B-B14F-4D97-AF65-F5344CB8AC3E}">
        <p14:creationId xmlns:p14="http://schemas.microsoft.com/office/powerpoint/2010/main" val="24220006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FC60-865B-B442-B90B-5AA6EFB56F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33CE5286-FBB1-EA46-83F1-A6227079C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435BA31A-4BB7-CE4E-982C-DA8D621EE4E5}"/>
              </a:ext>
            </a:extLst>
          </p:cNvPr>
          <p:cNvSpPr>
            <a:spLocks noGrp="1"/>
          </p:cNvSpPr>
          <p:nvPr>
            <p:ph type="dt" sz="half" idx="10"/>
          </p:nvPr>
        </p:nvSpPr>
        <p:spPr/>
        <p:txBody>
          <a:bodyPr/>
          <a:lstStyle/>
          <a:p>
            <a:fld id="{2A895F2C-50B8-EE47-896A-AC179E4995DC}" type="datetimeFigureOut">
              <a:rPr lang="en-ES" smtClean="0"/>
              <a:t>08/13/2024</a:t>
            </a:fld>
            <a:endParaRPr lang="en-ES"/>
          </a:p>
        </p:txBody>
      </p:sp>
      <p:sp>
        <p:nvSpPr>
          <p:cNvPr id="5" name="Footer Placeholder 4">
            <a:extLst>
              <a:ext uri="{FF2B5EF4-FFF2-40B4-BE49-F238E27FC236}">
                <a16:creationId xmlns:a16="http://schemas.microsoft.com/office/drawing/2014/main" id="{26EB0565-8A8F-7049-BF27-AA056B12B87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3263C5-CCA8-424A-96F6-5A9F1627FD01}"/>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058362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0CCF-5D5F-5544-A6E6-B7434B886F9A}"/>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5F57DCC5-46E8-4549-93A5-5B9C1F021A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EBEA4F67-1088-3D42-BD2F-09C1CCA6D75F}"/>
              </a:ext>
            </a:extLst>
          </p:cNvPr>
          <p:cNvSpPr>
            <a:spLocks noGrp="1"/>
          </p:cNvSpPr>
          <p:nvPr>
            <p:ph type="dt" sz="half" idx="10"/>
          </p:nvPr>
        </p:nvSpPr>
        <p:spPr/>
        <p:txBody>
          <a:bodyPr/>
          <a:lstStyle/>
          <a:p>
            <a:fld id="{2A895F2C-50B8-EE47-896A-AC179E4995DC}" type="datetimeFigureOut">
              <a:rPr lang="en-ES" smtClean="0"/>
              <a:t>08/13/2024</a:t>
            </a:fld>
            <a:endParaRPr lang="en-ES"/>
          </a:p>
        </p:txBody>
      </p:sp>
      <p:sp>
        <p:nvSpPr>
          <p:cNvPr id="5" name="Footer Placeholder 4">
            <a:extLst>
              <a:ext uri="{FF2B5EF4-FFF2-40B4-BE49-F238E27FC236}">
                <a16:creationId xmlns:a16="http://schemas.microsoft.com/office/drawing/2014/main" id="{601A371D-1F61-4F4B-859A-05CBE9A81737}"/>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A44D9285-6916-6A40-8836-5BB0DF794D78}"/>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31852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8695-9906-794A-A5AC-4998C8887B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F5E79D68-EE95-5541-9F00-4F4FEFEB39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5E8B7A-B4DC-A345-BE62-69BDF4F26C61}"/>
              </a:ext>
            </a:extLst>
          </p:cNvPr>
          <p:cNvSpPr>
            <a:spLocks noGrp="1"/>
          </p:cNvSpPr>
          <p:nvPr>
            <p:ph type="dt" sz="half" idx="10"/>
          </p:nvPr>
        </p:nvSpPr>
        <p:spPr/>
        <p:txBody>
          <a:bodyPr/>
          <a:lstStyle/>
          <a:p>
            <a:fld id="{2A895F2C-50B8-EE47-896A-AC179E4995DC}" type="datetimeFigureOut">
              <a:rPr lang="en-ES" smtClean="0"/>
              <a:t>08/13/2024</a:t>
            </a:fld>
            <a:endParaRPr lang="en-ES"/>
          </a:p>
        </p:txBody>
      </p:sp>
      <p:sp>
        <p:nvSpPr>
          <p:cNvPr id="5" name="Footer Placeholder 4">
            <a:extLst>
              <a:ext uri="{FF2B5EF4-FFF2-40B4-BE49-F238E27FC236}">
                <a16:creationId xmlns:a16="http://schemas.microsoft.com/office/drawing/2014/main" id="{17BDCB8C-75EE-DC45-BC35-92CC0D39BE44}"/>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D95BA2-9911-5347-A7C7-D9F718CD66CE}"/>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54406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BE15-3D7E-F04B-A8D2-0514731F2AB4}"/>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9ED241F-EEFA-BE4D-8F1D-2876C153011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7196749-4463-C048-BFAD-1FA0154D85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0E64D0EC-FF7E-2444-AFDD-A15A6D1AB7FC}"/>
              </a:ext>
            </a:extLst>
          </p:cNvPr>
          <p:cNvSpPr>
            <a:spLocks noGrp="1"/>
          </p:cNvSpPr>
          <p:nvPr>
            <p:ph type="dt" sz="half" idx="10"/>
          </p:nvPr>
        </p:nvSpPr>
        <p:spPr/>
        <p:txBody>
          <a:bodyPr/>
          <a:lstStyle/>
          <a:p>
            <a:fld id="{2A895F2C-50B8-EE47-896A-AC179E4995DC}" type="datetimeFigureOut">
              <a:rPr lang="en-ES" smtClean="0"/>
              <a:t>08/13/2024</a:t>
            </a:fld>
            <a:endParaRPr lang="en-ES"/>
          </a:p>
        </p:txBody>
      </p:sp>
      <p:sp>
        <p:nvSpPr>
          <p:cNvPr id="6" name="Footer Placeholder 5">
            <a:extLst>
              <a:ext uri="{FF2B5EF4-FFF2-40B4-BE49-F238E27FC236}">
                <a16:creationId xmlns:a16="http://schemas.microsoft.com/office/drawing/2014/main" id="{229814AF-02BE-0F40-B38D-1AD62B8771C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BDBE33AA-4738-8E4F-9A3B-FFA130FF7F03}"/>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83260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D0EB-39BD-964B-A930-861D6E2304AF}"/>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0CFC383-635A-0C49-B08F-2A22BB914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E2051B-6E97-5F4A-9BBD-86789E65D05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F2E3A68B-7100-E441-995A-D402EAF82E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C565D2-1B16-F647-AA3D-790B0CDC64D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A4A0AA92-09BD-E044-8103-20745EE61EB5}"/>
              </a:ext>
            </a:extLst>
          </p:cNvPr>
          <p:cNvSpPr>
            <a:spLocks noGrp="1"/>
          </p:cNvSpPr>
          <p:nvPr>
            <p:ph type="dt" sz="half" idx="10"/>
          </p:nvPr>
        </p:nvSpPr>
        <p:spPr/>
        <p:txBody>
          <a:bodyPr/>
          <a:lstStyle/>
          <a:p>
            <a:fld id="{2A895F2C-50B8-EE47-896A-AC179E4995DC}" type="datetimeFigureOut">
              <a:rPr lang="en-ES" smtClean="0"/>
              <a:t>08/13/2024</a:t>
            </a:fld>
            <a:endParaRPr lang="en-ES"/>
          </a:p>
        </p:txBody>
      </p:sp>
      <p:sp>
        <p:nvSpPr>
          <p:cNvPr id="8" name="Footer Placeholder 7">
            <a:extLst>
              <a:ext uri="{FF2B5EF4-FFF2-40B4-BE49-F238E27FC236}">
                <a16:creationId xmlns:a16="http://schemas.microsoft.com/office/drawing/2014/main" id="{8BDF43C2-15B7-D74C-8919-02DA66248CA5}"/>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8E389521-ED33-5642-8A01-1138795999B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3088899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9C15D-454C-364D-BDF6-0ED9549B37E3}"/>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4FB64A24-3265-1E4A-A100-9F6D5CF8A9C0}"/>
              </a:ext>
            </a:extLst>
          </p:cNvPr>
          <p:cNvSpPr>
            <a:spLocks noGrp="1"/>
          </p:cNvSpPr>
          <p:nvPr>
            <p:ph type="dt" sz="half" idx="10"/>
          </p:nvPr>
        </p:nvSpPr>
        <p:spPr/>
        <p:txBody>
          <a:bodyPr/>
          <a:lstStyle/>
          <a:p>
            <a:fld id="{2A895F2C-50B8-EE47-896A-AC179E4995DC}" type="datetimeFigureOut">
              <a:rPr lang="en-ES" smtClean="0"/>
              <a:t>08/13/2024</a:t>
            </a:fld>
            <a:endParaRPr lang="en-ES"/>
          </a:p>
        </p:txBody>
      </p:sp>
      <p:sp>
        <p:nvSpPr>
          <p:cNvPr id="4" name="Footer Placeholder 3">
            <a:extLst>
              <a:ext uri="{FF2B5EF4-FFF2-40B4-BE49-F238E27FC236}">
                <a16:creationId xmlns:a16="http://schemas.microsoft.com/office/drawing/2014/main" id="{169D31D7-96DC-1E43-8DF6-C67C9DC23AC0}"/>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BB4BDEEB-FAEF-0644-BBD0-E5097EC8CFDB}"/>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43939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D8EDD-9088-3540-A87E-80B83E966CB5}"/>
              </a:ext>
            </a:extLst>
          </p:cNvPr>
          <p:cNvSpPr>
            <a:spLocks noGrp="1"/>
          </p:cNvSpPr>
          <p:nvPr>
            <p:ph type="dt" sz="half" idx="10"/>
          </p:nvPr>
        </p:nvSpPr>
        <p:spPr/>
        <p:txBody>
          <a:bodyPr/>
          <a:lstStyle/>
          <a:p>
            <a:fld id="{2A895F2C-50B8-EE47-896A-AC179E4995DC}" type="datetimeFigureOut">
              <a:rPr lang="en-ES" smtClean="0"/>
              <a:t>08/13/2024</a:t>
            </a:fld>
            <a:endParaRPr lang="en-ES"/>
          </a:p>
        </p:txBody>
      </p:sp>
      <p:sp>
        <p:nvSpPr>
          <p:cNvPr id="3" name="Footer Placeholder 2">
            <a:extLst>
              <a:ext uri="{FF2B5EF4-FFF2-40B4-BE49-F238E27FC236}">
                <a16:creationId xmlns:a16="http://schemas.microsoft.com/office/drawing/2014/main" id="{F6718A9D-D064-424A-B6F2-E414179FDBCC}"/>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FD7538CC-C136-EB4B-9537-BFB1D258153D}"/>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65115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2370-CB69-9B42-8D87-681FC91B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3193161C-14F4-004A-9A46-6385CF73B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816FEC12-F972-DB4F-830E-49CDFA5CC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DB76D3-EC29-A041-9108-92C3BE8C0D2F}"/>
              </a:ext>
            </a:extLst>
          </p:cNvPr>
          <p:cNvSpPr>
            <a:spLocks noGrp="1"/>
          </p:cNvSpPr>
          <p:nvPr>
            <p:ph type="dt" sz="half" idx="10"/>
          </p:nvPr>
        </p:nvSpPr>
        <p:spPr/>
        <p:txBody>
          <a:bodyPr/>
          <a:lstStyle/>
          <a:p>
            <a:fld id="{2A895F2C-50B8-EE47-896A-AC179E4995DC}" type="datetimeFigureOut">
              <a:rPr lang="en-ES" smtClean="0"/>
              <a:t>08/13/2024</a:t>
            </a:fld>
            <a:endParaRPr lang="en-ES"/>
          </a:p>
        </p:txBody>
      </p:sp>
      <p:sp>
        <p:nvSpPr>
          <p:cNvPr id="6" name="Footer Placeholder 5">
            <a:extLst>
              <a:ext uri="{FF2B5EF4-FFF2-40B4-BE49-F238E27FC236}">
                <a16:creationId xmlns:a16="http://schemas.microsoft.com/office/drawing/2014/main" id="{D56CD103-4FC0-634C-8EFD-A6E38727A1FF}"/>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7FFC5719-AFBF-D643-A1E9-796973E6ED2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272308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0614-6659-EB46-A706-8E3321648D3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8A366ADB-DC00-0C43-B722-09A575E9D8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3153EABA-E722-EA49-B994-277995FC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A49783-E57C-CD46-ADA9-0A2A3EF5A34B}"/>
              </a:ext>
            </a:extLst>
          </p:cNvPr>
          <p:cNvSpPr>
            <a:spLocks noGrp="1"/>
          </p:cNvSpPr>
          <p:nvPr>
            <p:ph type="dt" sz="half" idx="10"/>
          </p:nvPr>
        </p:nvSpPr>
        <p:spPr/>
        <p:txBody>
          <a:bodyPr/>
          <a:lstStyle/>
          <a:p>
            <a:fld id="{2A895F2C-50B8-EE47-896A-AC179E4995DC}" type="datetimeFigureOut">
              <a:rPr lang="en-ES" smtClean="0"/>
              <a:t>08/13/2024</a:t>
            </a:fld>
            <a:endParaRPr lang="en-ES"/>
          </a:p>
        </p:txBody>
      </p:sp>
      <p:sp>
        <p:nvSpPr>
          <p:cNvPr id="6" name="Footer Placeholder 5">
            <a:extLst>
              <a:ext uri="{FF2B5EF4-FFF2-40B4-BE49-F238E27FC236}">
                <a16:creationId xmlns:a16="http://schemas.microsoft.com/office/drawing/2014/main" id="{7AC280CA-2596-944A-9FB7-761F82B76A15}"/>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A93DC0F-680C-E740-8B6B-3A1666B7F8A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2219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58E5-2C05-6F41-8A23-D3E8E13C9B29}"/>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8444019A-4585-0842-A4F5-A02B7A13DF5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A1EBF43A-A56F-504E-82F7-CDC111A63C5B}"/>
              </a:ext>
            </a:extLst>
          </p:cNvPr>
          <p:cNvSpPr>
            <a:spLocks noGrp="1"/>
          </p:cNvSpPr>
          <p:nvPr>
            <p:ph type="dt" sz="half" idx="10"/>
          </p:nvPr>
        </p:nvSpPr>
        <p:spPr/>
        <p:txBody>
          <a:bodyPr/>
          <a:lstStyle/>
          <a:p>
            <a:fld id="{2A895F2C-50B8-EE47-896A-AC179E4995DC}" type="datetimeFigureOut">
              <a:rPr lang="en-ES" smtClean="0"/>
              <a:t>08/13/2024</a:t>
            </a:fld>
            <a:endParaRPr lang="en-ES"/>
          </a:p>
        </p:txBody>
      </p:sp>
      <p:sp>
        <p:nvSpPr>
          <p:cNvPr id="5" name="Footer Placeholder 4">
            <a:extLst>
              <a:ext uri="{FF2B5EF4-FFF2-40B4-BE49-F238E27FC236}">
                <a16:creationId xmlns:a16="http://schemas.microsoft.com/office/drawing/2014/main" id="{A77711DA-3466-674A-9399-0CCA46F106C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39A817-3498-0440-B5C2-288C45508DB6}"/>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687749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8ECBD-5AF8-EE4C-B1F0-6BADF51F30D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6C58C5E-18F7-5249-BC6C-95F5A9CA5E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F6E053D-5644-3D4C-BFEC-9B2AED00A92D}"/>
              </a:ext>
            </a:extLst>
          </p:cNvPr>
          <p:cNvSpPr>
            <a:spLocks noGrp="1"/>
          </p:cNvSpPr>
          <p:nvPr>
            <p:ph type="dt" sz="half" idx="10"/>
          </p:nvPr>
        </p:nvSpPr>
        <p:spPr/>
        <p:txBody>
          <a:bodyPr/>
          <a:lstStyle/>
          <a:p>
            <a:fld id="{2A895F2C-50B8-EE47-896A-AC179E4995DC}" type="datetimeFigureOut">
              <a:rPr lang="en-ES" smtClean="0"/>
              <a:t>08/13/2024</a:t>
            </a:fld>
            <a:endParaRPr lang="en-ES"/>
          </a:p>
        </p:txBody>
      </p:sp>
      <p:sp>
        <p:nvSpPr>
          <p:cNvPr id="5" name="Footer Placeholder 4">
            <a:extLst>
              <a:ext uri="{FF2B5EF4-FFF2-40B4-BE49-F238E27FC236}">
                <a16:creationId xmlns:a16="http://schemas.microsoft.com/office/drawing/2014/main" id="{C805F68C-4918-1449-9236-F21E8125EC6E}"/>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292AE548-A9BA-984B-AFE8-CFC30CA9676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141299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43337C-4476-0C46-9F6A-B732ABBE6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62E42B2-5106-8E4D-A6B9-95659CCBB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FB971860-D38B-8349-BA26-A69F64610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95F2C-50B8-EE47-896A-AC179E4995DC}" type="datetimeFigureOut">
              <a:rPr lang="en-ES" smtClean="0"/>
              <a:t>08/13/2024</a:t>
            </a:fld>
            <a:endParaRPr lang="en-ES"/>
          </a:p>
        </p:txBody>
      </p:sp>
      <p:sp>
        <p:nvSpPr>
          <p:cNvPr id="5" name="Footer Placeholder 4">
            <a:extLst>
              <a:ext uri="{FF2B5EF4-FFF2-40B4-BE49-F238E27FC236}">
                <a16:creationId xmlns:a16="http://schemas.microsoft.com/office/drawing/2014/main" id="{76366D2D-5F84-1A4E-BBE1-247F24E0A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9A7C0873-67A8-8846-B3AF-BFD85F816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CC911-34ED-C141-AB1C-C424FE40F12D}" type="slidenum">
              <a:rPr lang="en-ES" smtClean="0"/>
              <a:t>‹#›</a:t>
            </a:fld>
            <a:endParaRPr lang="en-ES"/>
          </a:p>
        </p:txBody>
      </p:sp>
    </p:spTree>
    <p:extLst>
      <p:ext uri="{BB962C8B-B14F-4D97-AF65-F5344CB8AC3E}">
        <p14:creationId xmlns:p14="http://schemas.microsoft.com/office/powerpoint/2010/main" val="75833302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48000" y="2700000"/>
            <a:ext cx="6876000" cy="729000"/>
          </a:xfrm>
        </p:spPr>
        <p:txBody>
          <a:bodyPr>
            <a:normAutofit fontScale="90000"/>
          </a:bodyPr>
          <a:lstStyle/>
          <a:p>
            <a:r>
              <a:rPr lang="en-GB" dirty="0"/>
              <a:t>Cloning</a:t>
            </a:r>
          </a:p>
        </p:txBody>
      </p:sp>
      <p:sp>
        <p:nvSpPr>
          <p:cNvPr id="4" name="Subtitle 3"/>
          <p:cNvSpPr>
            <a:spLocks noGrp="1"/>
          </p:cNvSpPr>
          <p:nvPr>
            <p:ph type="subTitle" idx="1"/>
          </p:nvPr>
        </p:nvSpPr>
        <p:spPr/>
        <p:txBody>
          <a:bodyPr>
            <a:normAutofit/>
          </a:bodyPr>
          <a:lstStyle/>
          <a:p>
            <a:r>
              <a:rPr lang="en-GB" dirty="0"/>
              <a:t>TeachingEnglish lesson</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5" name="TextBox 4">
            <a:extLst>
              <a:ext uri="{FF2B5EF4-FFF2-40B4-BE49-F238E27FC236}">
                <a16:creationId xmlns:a16="http://schemas.microsoft.com/office/drawing/2014/main" id="{88555051-4B29-D942-AA20-875F9F7069EE}"/>
              </a:ext>
            </a:extLst>
          </p:cNvPr>
          <p:cNvSpPr txBox="1"/>
          <p:nvPr/>
        </p:nvSpPr>
        <p:spPr>
          <a:xfrm>
            <a:off x="3699982" y="20097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9505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Cloning</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1097865"/>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1: Rank the following scientific achievements and discoveries from 1-10 in order of importance (1= most important, 10 = least important). </a:t>
            </a:r>
            <a:endParaRPr lang="en-GB" sz="1800" dirty="0">
              <a:effectLst/>
              <a:ea typeface="Times New Roman" panose="02020603050405020304" pitchFamily="18" charset="0"/>
            </a:endParaRP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6" name="Table 5">
            <a:extLst>
              <a:ext uri="{FF2B5EF4-FFF2-40B4-BE49-F238E27FC236}">
                <a16:creationId xmlns:a16="http://schemas.microsoft.com/office/drawing/2014/main" id="{2D7B799D-AB30-BAF8-B326-153C4CC3D265}"/>
              </a:ext>
            </a:extLst>
          </p:cNvPr>
          <p:cNvGraphicFramePr>
            <a:graphicFrameLocks noGrp="1"/>
          </p:cNvGraphicFramePr>
          <p:nvPr>
            <p:extLst>
              <p:ext uri="{D42A27DB-BD31-4B8C-83A1-F6EECF244321}">
                <p14:modId xmlns:p14="http://schemas.microsoft.com/office/powerpoint/2010/main" val="365501351"/>
              </p:ext>
            </p:extLst>
          </p:nvPr>
        </p:nvGraphicFramePr>
        <p:xfrm>
          <a:off x="1412081" y="2069432"/>
          <a:ext cx="9320087" cy="2723579"/>
        </p:xfrm>
        <a:graphic>
          <a:graphicData uri="http://schemas.openxmlformats.org/drawingml/2006/table">
            <a:tbl>
              <a:tblPr firstRow="1" firstCol="1" bandRow="1">
                <a:tableStyleId>{5C22544A-7EE6-4342-B048-85BDC9FD1C3A}</a:tableStyleId>
              </a:tblPr>
              <a:tblGrid>
                <a:gridCol w="4659596">
                  <a:extLst>
                    <a:ext uri="{9D8B030D-6E8A-4147-A177-3AD203B41FA5}">
                      <a16:colId xmlns:a16="http://schemas.microsoft.com/office/drawing/2014/main" val="3268108326"/>
                    </a:ext>
                  </a:extLst>
                </a:gridCol>
                <a:gridCol w="4660491">
                  <a:extLst>
                    <a:ext uri="{9D8B030D-6E8A-4147-A177-3AD203B41FA5}">
                      <a16:colId xmlns:a16="http://schemas.microsoft.com/office/drawing/2014/main" val="1610956995"/>
                    </a:ext>
                  </a:extLst>
                </a:gridCol>
              </a:tblGrid>
              <a:tr h="2664239">
                <a:tc>
                  <a:txBody>
                    <a:bodyPr/>
                    <a:lstStyle/>
                    <a:p>
                      <a:pPr marL="342900" lvl="0" indent="-342900">
                        <a:lnSpc>
                          <a:spcPct val="150000"/>
                        </a:lnSpc>
                        <a:spcAft>
                          <a:spcPts val="600"/>
                        </a:spcAft>
                        <a:buFont typeface="Symbol" panose="05050102010706020507" pitchFamily="18" charset="2"/>
                        <a:buChar char=""/>
                      </a:pPr>
                      <a:r>
                        <a:rPr lang="en-GB" sz="1800" dirty="0">
                          <a:effectLst/>
                          <a:latin typeface="+mn-lt"/>
                        </a:rPr>
                        <a:t>atomic bomb </a:t>
                      </a:r>
                    </a:p>
                    <a:p>
                      <a:pPr marL="342900" lvl="0" indent="-342900">
                        <a:lnSpc>
                          <a:spcPct val="150000"/>
                        </a:lnSpc>
                        <a:spcAft>
                          <a:spcPts val="600"/>
                        </a:spcAft>
                        <a:buFont typeface="Symbol" panose="05050102010706020507" pitchFamily="18" charset="2"/>
                        <a:buChar char=""/>
                      </a:pPr>
                      <a:r>
                        <a:rPr lang="en-GB" sz="1800" dirty="0">
                          <a:effectLst/>
                          <a:latin typeface="+mn-lt"/>
                        </a:rPr>
                        <a:t>wireless technology </a:t>
                      </a:r>
                    </a:p>
                    <a:p>
                      <a:pPr marL="342900" lvl="0" indent="-342900">
                        <a:lnSpc>
                          <a:spcPct val="150000"/>
                        </a:lnSpc>
                        <a:spcAft>
                          <a:spcPts val="600"/>
                        </a:spcAft>
                        <a:buFont typeface="Symbol" panose="05050102010706020507" pitchFamily="18" charset="2"/>
                        <a:buChar char=""/>
                      </a:pPr>
                      <a:r>
                        <a:rPr lang="en-GB" sz="1800" dirty="0">
                          <a:effectLst/>
                          <a:latin typeface="+mn-lt"/>
                        </a:rPr>
                        <a:t>computers </a:t>
                      </a:r>
                    </a:p>
                    <a:p>
                      <a:pPr marL="342900" lvl="0" indent="-342900">
                        <a:lnSpc>
                          <a:spcPct val="150000"/>
                        </a:lnSpc>
                        <a:spcAft>
                          <a:spcPts val="600"/>
                        </a:spcAft>
                        <a:buFont typeface="Symbol" panose="05050102010706020507" pitchFamily="18" charset="2"/>
                        <a:buChar char=""/>
                      </a:pPr>
                      <a:r>
                        <a:rPr lang="en-GB" sz="1800" dirty="0">
                          <a:effectLst/>
                          <a:latin typeface="+mn-lt"/>
                        </a:rPr>
                        <a:t>cloning </a:t>
                      </a:r>
                    </a:p>
                    <a:p>
                      <a:pPr marL="342900" lvl="0" indent="-342900">
                        <a:lnSpc>
                          <a:spcPct val="150000"/>
                        </a:lnSpc>
                        <a:spcAft>
                          <a:spcPts val="600"/>
                        </a:spcAft>
                        <a:buFont typeface="Symbol" panose="05050102010706020507" pitchFamily="18" charset="2"/>
                        <a:buChar char=""/>
                      </a:pPr>
                      <a:r>
                        <a:rPr lang="en-GB" sz="1800" dirty="0">
                          <a:effectLst/>
                          <a:latin typeface="+mn-lt"/>
                        </a:rPr>
                        <a:t>penicillin/antibiotics </a:t>
                      </a:r>
                    </a:p>
                    <a:p>
                      <a:pPr>
                        <a:lnSpc>
                          <a:spcPct val="115000"/>
                        </a:lnSpc>
                        <a:spcAft>
                          <a:spcPts val="600"/>
                        </a:spcAft>
                      </a:pPr>
                      <a:r>
                        <a:rPr lang="en-GB" sz="1800" dirty="0">
                          <a:effectLst/>
                          <a:latin typeface="+mn-lt"/>
                        </a:rPr>
                        <a:t> </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nSpc>
                          <a:spcPct val="150000"/>
                        </a:lnSpc>
                        <a:spcAft>
                          <a:spcPts val="600"/>
                        </a:spcAft>
                        <a:buFont typeface="Symbol" panose="05050102010706020507" pitchFamily="18" charset="2"/>
                        <a:buChar char=""/>
                      </a:pPr>
                      <a:r>
                        <a:rPr lang="en-GB" sz="1800" dirty="0">
                          <a:effectLst/>
                          <a:latin typeface="+mn-lt"/>
                        </a:rPr>
                        <a:t>solar power </a:t>
                      </a:r>
                    </a:p>
                    <a:p>
                      <a:pPr marL="342900" lvl="0" indent="-342900">
                        <a:lnSpc>
                          <a:spcPct val="150000"/>
                        </a:lnSpc>
                        <a:spcAft>
                          <a:spcPts val="600"/>
                        </a:spcAft>
                        <a:buFont typeface="Symbol" panose="05050102010706020507" pitchFamily="18" charset="2"/>
                        <a:buChar char=""/>
                      </a:pPr>
                      <a:r>
                        <a:rPr lang="en-GB" sz="1800" dirty="0">
                          <a:effectLst/>
                          <a:latin typeface="+mn-lt"/>
                        </a:rPr>
                        <a:t>air travel </a:t>
                      </a:r>
                    </a:p>
                    <a:p>
                      <a:pPr marL="342900" lvl="0" indent="-342900">
                        <a:lnSpc>
                          <a:spcPct val="150000"/>
                        </a:lnSpc>
                        <a:spcAft>
                          <a:spcPts val="600"/>
                        </a:spcAft>
                        <a:buFont typeface="Symbol" panose="05050102010706020507" pitchFamily="18" charset="2"/>
                        <a:buChar char=""/>
                      </a:pPr>
                      <a:r>
                        <a:rPr lang="en-GB" sz="1800" dirty="0">
                          <a:effectLst/>
                          <a:latin typeface="+mn-lt"/>
                        </a:rPr>
                        <a:t>plastic </a:t>
                      </a:r>
                    </a:p>
                    <a:p>
                      <a:pPr marL="342900" lvl="0" indent="-342900">
                        <a:lnSpc>
                          <a:spcPct val="150000"/>
                        </a:lnSpc>
                        <a:spcAft>
                          <a:spcPts val="600"/>
                        </a:spcAft>
                        <a:buFont typeface="Symbol" panose="05050102010706020507" pitchFamily="18" charset="2"/>
                        <a:buChar char=""/>
                      </a:pPr>
                      <a:r>
                        <a:rPr lang="en-GB" sz="1800" dirty="0">
                          <a:effectLst/>
                          <a:latin typeface="+mn-lt"/>
                        </a:rPr>
                        <a:t>electricity </a:t>
                      </a:r>
                    </a:p>
                    <a:p>
                      <a:pPr marL="342900" lvl="0" indent="-342900">
                        <a:lnSpc>
                          <a:spcPct val="150000"/>
                        </a:lnSpc>
                        <a:spcAft>
                          <a:spcPts val="600"/>
                        </a:spcAft>
                        <a:buFont typeface="Symbol" panose="05050102010706020507" pitchFamily="18" charset="2"/>
                        <a:buChar char=""/>
                      </a:pPr>
                      <a:r>
                        <a:rPr lang="en-GB" sz="1800" dirty="0">
                          <a:effectLst/>
                          <a:latin typeface="+mn-lt"/>
                        </a:rPr>
                        <a:t>robots</a:t>
                      </a:r>
                    </a:p>
                    <a:p>
                      <a:pPr>
                        <a:lnSpc>
                          <a:spcPct val="115000"/>
                        </a:lnSpc>
                        <a:spcAft>
                          <a:spcPts val="600"/>
                        </a:spcAft>
                      </a:pPr>
                      <a:r>
                        <a:rPr lang="en-GB" sz="1800" dirty="0">
                          <a:effectLst/>
                          <a:latin typeface="+mn-lt"/>
                        </a:rPr>
                        <a:t> </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52115694"/>
                  </a:ext>
                </a:extLst>
              </a:tr>
            </a:tbl>
          </a:graphicData>
        </a:graphic>
      </p:graphicFrame>
    </p:spTree>
    <p:extLst>
      <p:ext uri="{BB962C8B-B14F-4D97-AF65-F5344CB8AC3E}">
        <p14:creationId xmlns:p14="http://schemas.microsoft.com/office/powerpoint/2010/main" val="3554939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Cloning</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938916"/>
          </a:xfrm>
          <a:prstGeom prst="rect">
            <a:avLst/>
          </a:prstGeom>
          <a:noFill/>
        </p:spPr>
        <p:txBody>
          <a:bodyPr wrap="square" rtlCol="0">
            <a:spAutoFit/>
          </a:bodyPr>
          <a:lstStyle/>
          <a:p>
            <a:pPr>
              <a:lnSpc>
                <a:spcPct val="150000"/>
              </a:lnSpc>
              <a:spcAft>
                <a:spcPts val="600"/>
              </a:spcAft>
            </a:pPr>
            <a:r>
              <a:rPr lang="en-GB" sz="1800" b="1" dirty="0">
                <a:effectLst/>
                <a:ea typeface="Times New Roman" panose="02020603050405020304" pitchFamily="18" charset="0"/>
                <a:cs typeface="Arial" panose="020B0604020202020204" pitchFamily="34" charset="0"/>
              </a:rPr>
              <a:t>Task 2: Put the text in the correct order. </a:t>
            </a:r>
            <a:endParaRPr lang="en-GB" sz="1800" dirty="0">
              <a:effectLst/>
              <a:ea typeface="Times New Roman" panose="02020603050405020304" pitchFamily="18" charset="0"/>
              <a:cs typeface="Arial" panose="020B0604020202020204" pitchFamily="34" charset="0"/>
            </a:endParaRPr>
          </a:p>
          <a:p>
            <a:pPr>
              <a:spcAft>
                <a:spcPts val="600"/>
              </a:spcAft>
            </a:pPr>
            <a:r>
              <a:rPr lang="en-GB" dirty="0">
                <a:effectLst/>
                <a:ea typeface="Times New Roman" panose="02020603050405020304" pitchFamily="18" charset="0"/>
                <a:cs typeface="Arial" panose="020B0604020202020204" pitchFamily="34" charset="0"/>
              </a:rPr>
              <a:t>A) However, Dolly who was born in the Roslin Institute near Edinburgh, Scotland in 1996 died at only six years old.</a:t>
            </a:r>
          </a:p>
          <a:p>
            <a:pPr>
              <a:spcAft>
                <a:spcPts val="600"/>
              </a:spcAft>
            </a:pPr>
            <a:r>
              <a:rPr lang="en-GB" dirty="0">
                <a:effectLst/>
                <a:ea typeface="Times New Roman" panose="02020603050405020304" pitchFamily="18" charset="0"/>
                <a:cs typeface="Arial" panose="020B0604020202020204" pitchFamily="34" charset="0"/>
              </a:rPr>
              <a:t>B) Dolly’s death has sparked off further debate into the safety of cloning, and the ethics of cloning humans.</a:t>
            </a:r>
          </a:p>
          <a:p>
            <a:pPr>
              <a:spcAft>
                <a:spcPts val="600"/>
              </a:spcAft>
            </a:pPr>
            <a:r>
              <a:rPr lang="en-GB" dirty="0">
                <a:effectLst/>
                <a:ea typeface="Times New Roman" panose="02020603050405020304" pitchFamily="18" charset="0"/>
                <a:cs typeface="Arial" panose="020B0604020202020204" pitchFamily="34" charset="0"/>
              </a:rPr>
              <a:t>C) Since Dolly was cloned from an adult sheep that was also six years old, investigators are researching into whether this may have had something to do with her early death.</a:t>
            </a:r>
          </a:p>
          <a:p>
            <a:pPr>
              <a:spcAft>
                <a:spcPts val="600"/>
              </a:spcAft>
            </a:pPr>
            <a:r>
              <a:rPr lang="en-GB" dirty="0">
                <a:effectLst/>
                <a:ea typeface="Times New Roman" panose="02020603050405020304" pitchFamily="18" charset="0"/>
                <a:cs typeface="Arial" panose="020B0604020202020204" pitchFamily="34" charset="0"/>
              </a:rPr>
              <a:t>D) Dolly the Sheep, the first animal cloned from an adult cell, died in 2003. It had taken hundreds of attempts to produce Dolly and since many people believed that it was impossible to clone something as complex as a sheep, Dolly was a real scientific breakthrough.</a:t>
            </a:r>
          </a:p>
          <a:p>
            <a:pPr>
              <a:spcAft>
                <a:spcPts val="600"/>
              </a:spcAft>
            </a:pPr>
            <a:r>
              <a:rPr lang="en-GB" dirty="0">
                <a:effectLst/>
                <a:ea typeface="Times New Roman" panose="02020603050405020304" pitchFamily="18" charset="0"/>
                <a:cs typeface="Arial" panose="020B0604020202020204" pitchFamily="34" charset="0"/>
              </a:rPr>
              <a:t>E) They believe that there is a strong possibility that the fact that Dolly’s genetic material came from a six-year-old sheep may have caused her to age faster than normal.</a:t>
            </a:r>
          </a:p>
          <a:p>
            <a:pPr>
              <a:spcAft>
                <a:spcPts val="600"/>
              </a:spcAft>
            </a:pPr>
            <a:r>
              <a:rPr lang="en-GB" dirty="0">
                <a:effectLst/>
                <a:ea typeface="Times New Roman" panose="02020603050405020304" pitchFamily="18" charset="0"/>
                <a:cs typeface="Arial" panose="020B0604020202020204" pitchFamily="34" charset="0"/>
              </a:rPr>
              <a:t>F) Sheep normally live between 10 to 16 years so Dolly was quite young when she died.</a:t>
            </a: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360710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Cloning</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338478"/>
          </a:xfrm>
          <a:prstGeom prst="rect">
            <a:avLst/>
          </a:prstGeom>
          <a:noFill/>
        </p:spPr>
        <p:txBody>
          <a:bodyPr wrap="square" rtlCol="0">
            <a:spAutoFit/>
          </a:bodyPr>
          <a:lstStyle/>
          <a:p>
            <a:pPr>
              <a:lnSpc>
                <a:spcPct val="150000"/>
              </a:lnSpc>
              <a:spcAft>
                <a:spcPts val="600"/>
              </a:spcAft>
            </a:pPr>
            <a:r>
              <a:rPr lang="en-GB" sz="1800" b="1" dirty="0">
                <a:effectLst/>
                <a:ea typeface="Times New Roman" panose="02020603050405020304" pitchFamily="18" charset="0"/>
              </a:rPr>
              <a:t>Task 3: Answer the questions.</a:t>
            </a:r>
            <a:endParaRPr lang="en-GB" sz="1800" dirty="0">
              <a:effectLst/>
              <a:ea typeface="Times New Roman" panose="02020603050405020304" pitchFamily="18" charset="0"/>
            </a:endParaRPr>
          </a:p>
          <a:p>
            <a:pPr>
              <a:lnSpc>
                <a:spcPct val="150000"/>
              </a:lnSpc>
              <a:spcAft>
                <a:spcPts val="600"/>
              </a:spcAft>
            </a:pPr>
            <a:r>
              <a:rPr lang="en-GB" sz="1800" dirty="0">
                <a:effectLst/>
                <a:ea typeface="Times New Roman" panose="02020603050405020304" pitchFamily="18" charset="0"/>
              </a:rPr>
              <a:t>1. Where was Dolly the Sheep cloned? </a:t>
            </a:r>
          </a:p>
          <a:p>
            <a:pPr>
              <a:lnSpc>
                <a:spcPct val="150000"/>
              </a:lnSpc>
              <a:spcAft>
                <a:spcPts val="600"/>
              </a:spcAft>
            </a:pPr>
            <a:r>
              <a:rPr lang="en-GB" sz="1800" dirty="0">
                <a:effectLst/>
                <a:ea typeface="Times New Roman" panose="02020603050405020304" pitchFamily="18" charset="0"/>
              </a:rPr>
              <a:t>2. When was she born? </a:t>
            </a:r>
          </a:p>
          <a:p>
            <a:pPr>
              <a:lnSpc>
                <a:spcPct val="150000"/>
              </a:lnSpc>
              <a:spcAft>
                <a:spcPts val="600"/>
              </a:spcAft>
            </a:pPr>
            <a:r>
              <a:rPr lang="en-GB" sz="1800" dirty="0">
                <a:effectLst/>
                <a:ea typeface="Times New Roman" panose="02020603050405020304" pitchFamily="18" charset="0"/>
              </a:rPr>
              <a:t>3. How old was Dolly when she died? </a:t>
            </a:r>
          </a:p>
          <a:p>
            <a:pPr>
              <a:lnSpc>
                <a:spcPct val="150000"/>
              </a:lnSpc>
              <a:spcAft>
                <a:spcPts val="600"/>
              </a:spcAft>
            </a:pPr>
            <a:r>
              <a:rPr lang="en-GB" sz="1800" dirty="0">
                <a:effectLst/>
                <a:ea typeface="Times New Roman" panose="02020603050405020304" pitchFamily="18" charset="0"/>
              </a:rPr>
              <a:t>4. Why do researchers think she may have died so young?</a:t>
            </a:r>
          </a:p>
          <a:p>
            <a:pPr>
              <a:lnSpc>
                <a:spcPct val="150000"/>
              </a:lnSpc>
              <a:spcAft>
                <a:spcPts val="600"/>
              </a:spcAft>
            </a:pPr>
            <a:r>
              <a:rPr lang="en-GB" sz="1800" dirty="0">
                <a:effectLst/>
                <a:ea typeface="Times New Roman" panose="02020603050405020304" pitchFamily="18" charset="0"/>
              </a:rPr>
              <a:t>5. What kinds of debates might there be around the ethics of cloning?</a:t>
            </a: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447738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Cloning</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876266"/>
          </a:xfrm>
          <a:prstGeom prst="rect">
            <a:avLst/>
          </a:prstGeom>
          <a:noFill/>
        </p:spPr>
        <p:txBody>
          <a:bodyPr wrap="square" rtlCol="0">
            <a:spAutoFit/>
          </a:bodyPr>
          <a:lstStyle/>
          <a:p>
            <a:pPr>
              <a:lnSpc>
                <a:spcPct val="150000"/>
              </a:lnSpc>
              <a:spcAft>
                <a:spcPts val="600"/>
              </a:spcAft>
            </a:pPr>
            <a:r>
              <a:rPr lang="en-GB" sz="1800" b="1" dirty="0">
                <a:effectLst/>
                <a:ea typeface="Times New Roman" panose="02020603050405020304" pitchFamily="18" charset="0"/>
              </a:rPr>
              <a:t>Task 4: Discuss the scenarios. </a:t>
            </a:r>
            <a:endParaRPr lang="en-GB" sz="1800" dirty="0">
              <a:effectLst/>
              <a:ea typeface="Times New Roman" panose="02020603050405020304" pitchFamily="18" charset="0"/>
            </a:endParaRP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2" name="Table 1">
            <a:extLst>
              <a:ext uri="{FF2B5EF4-FFF2-40B4-BE49-F238E27FC236}">
                <a16:creationId xmlns:a16="http://schemas.microsoft.com/office/drawing/2014/main" id="{F8FB64BF-002E-F085-EEBE-98F44173F6F3}"/>
              </a:ext>
            </a:extLst>
          </p:cNvPr>
          <p:cNvGraphicFramePr>
            <a:graphicFrameLocks noGrp="1"/>
          </p:cNvGraphicFramePr>
          <p:nvPr>
            <p:extLst>
              <p:ext uri="{D42A27DB-BD31-4B8C-83A1-F6EECF244321}">
                <p14:modId xmlns:p14="http://schemas.microsoft.com/office/powerpoint/2010/main" val="583215828"/>
              </p:ext>
            </p:extLst>
          </p:nvPr>
        </p:nvGraphicFramePr>
        <p:xfrm>
          <a:off x="1197327" y="1768858"/>
          <a:ext cx="9157128" cy="4206240"/>
        </p:xfrm>
        <a:graphic>
          <a:graphicData uri="http://schemas.openxmlformats.org/drawingml/2006/table">
            <a:tbl>
              <a:tblPr firstRow="1" bandRow="1">
                <a:tableStyleId>{5940675A-B579-460E-94D1-54222C63F5DA}</a:tableStyleId>
              </a:tblPr>
              <a:tblGrid>
                <a:gridCol w="3052376">
                  <a:extLst>
                    <a:ext uri="{9D8B030D-6E8A-4147-A177-3AD203B41FA5}">
                      <a16:colId xmlns:a16="http://schemas.microsoft.com/office/drawing/2014/main" val="2250847361"/>
                    </a:ext>
                  </a:extLst>
                </a:gridCol>
                <a:gridCol w="3052376">
                  <a:extLst>
                    <a:ext uri="{9D8B030D-6E8A-4147-A177-3AD203B41FA5}">
                      <a16:colId xmlns:a16="http://schemas.microsoft.com/office/drawing/2014/main" val="571964917"/>
                    </a:ext>
                  </a:extLst>
                </a:gridCol>
                <a:gridCol w="3052376">
                  <a:extLst>
                    <a:ext uri="{9D8B030D-6E8A-4147-A177-3AD203B41FA5}">
                      <a16:colId xmlns:a16="http://schemas.microsoft.com/office/drawing/2014/main" val="4097245010"/>
                    </a:ext>
                  </a:extLst>
                </a:gridCol>
              </a:tblGrid>
              <a:tr h="370840">
                <a:tc>
                  <a:txBody>
                    <a:bodyPr/>
                    <a:lstStyle/>
                    <a:p>
                      <a:r>
                        <a:rPr lang="en-GB" sz="1800" b="1" kern="1200" dirty="0">
                          <a:solidFill>
                            <a:schemeClr val="tx1"/>
                          </a:solidFill>
                          <a:effectLst/>
                          <a:latin typeface="+mn-lt"/>
                          <a:ea typeface="+mn-ea"/>
                          <a:cs typeface="+mn-cs"/>
                        </a:rPr>
                        <a:t>Card 1 </a:t>
                      </a:r>
                      <a:endParaRPr lang="en-GB" sz="1800" kern="1200" dirty="0">
                        <a:solidFill>
                          <a:schemeClr val="tx1"/>
                        </a:solidFill>
                        <a:effectLst/>
                        <a:latin typeface="+mn-lt"/>
                        <a:ea typeface="+mn-ea"/>
                        <a:cs typeface="+mn-cs"/>
                      </a:endParaRPr>
                    </a:p>
                    <a:p>
                      <a:r>
                        <a:rPr lang="en-GB" sz="1800" kern="1200" dirty="0">
                          <a:solidFill>
                            <a:schemeClr val="tx1"/>
                          </a:solidFill>
                          <a:effectLst/>
                          <a:latin typeface="+mn-lt"/>
                          <a:ea typeface="+mn-ea"/>
                          <a:cs typeface="+mn-cs"/>
                        </a:rPr>
                        <a:t>Maria is blind and has a guide dog called Bobby. Bobby has been her guide dog for 10 years but is getting old. Bobby is Maria’s best friend and she feels that she couldn’t live without him. </a:t>
                      </a:r>
                    </a:p>
                    <a:p>
                      <a:endParaRPr lang="en-GB" sz="1800" kern="1200" dirty="0">
                        <a:solidFill>
                          <a:schemeClr val="tx1"/>
                        </a:solidFill>
                        <a:effectLst/>
                        <a:latin typeface="+mn-lt"/>
                        <a:ea typeface="+mn-ea"/>
                        <a:cs typeface="+mn-cs"/>
                      </a:endParaRPr>
                    </a:p>
                    <a:p>
                      <a:r>
                        <a:rPr lang="en-GB" sz="1800" i="1" kern="1200" dirty="0">
                          <a:solidFill>
                            <a:schemeClr val="tx1"/>
                          </a:solidFill>
                          <a:effectLst/>
                          <a:latin typeface="+mn-lt"/>
                          <a:ea typeface="+mn-ea"/>
                          <a:cs typeface="+mn-cs"/>
                        </a:rPr>
                        <a:t>Should Jayne be allowed to clone Bobby before he dies? Should people be allowed to clone their pets?</a:t>
                      </a:r>
                      <a:endParaRPr lang="en-GB" dirty="0"/>
                    </a:p>
                  </a:txBody>
                  <a:tcPr/>
                </a:tc>
                <a:tc>
                  <a:txBody>
                    <a:bodyPr/>
                    <a:lstStyle/>
                    <a:p>
                      <a:r>
                        <a:rPr lang="en-GB" sz="1800" b="1" kern="1200" dirty="0">
                          <a:solidFill>
                            <a:schemeClr val="tx1"/>
                          </a:solidFill>
                          <a:effectLst/>
                          <a:latin typeface="+mn-lt"/>
                          <a:ea typeface="+mn-ea"/>
                          <a:cs typeface="+mn-cs"/>
                        </a:rPr>
                        <a:t>Card 2 </a:t>
                      </a:r>
                      <a:endParaRPr lang="en-GB" sz="1800" kern="1200" dirty="0">
                        <a:solidFill>
                          <a:schemeClr val="tx1"/>
                        </a:solidFill>
                        <a:effectLst/>
                        <a:latin typeface="+mn-lt"/>
                        <a:ea typeface="+mn-ea"/>
                        <a:cs typeface="+mn-cs"/>
                      </a:endParaRPr>
                    </a:p>
                    <a:p>
                      <a:r>
                        <a:rPr lang="en-GB" sz="1800" kern="1200" dirty="0">
                          <a:solidFill>
                            <a:schemeClr val="tx1"/>
                          </a:solidFill>
                          <a:effectLst/>
                          <a:latin typeface="+mn-lt"/>
                          <a:ea typeface="+mn-ea"/>
                          <a:cs typeface="+mn-cs"/>
                        </a:rPr>
                        <a:t>There is only one Giant Panda left on earth. It does not have a partner to breed with so once it dies the species will be extinct.</a:t>
                      </a:r>
                    </a:p>
                    <a:p>
                      <a:r>
                        <a:rPr lang="en-GB" sz="1800" kern="1200" dirty="0">
                          <a:solidFill>
                            <a:schemeClr val="tx1"/>
                          </a:solidFill>
                          <a:effectLst/>
                          <a:latin typeface="+mn-lt"/>
                          <a:ea typeface="+mn-ea"/>
                          <a:cs typeface="+mn-cs"/>
                        </a:rPr>
                        <a:t> </a:t>
                      </a:r>
                    </a:p>
                    <a:p>
                      <a:r>
                        <a:rPr lang="en-GB" sz="1800" i="1" kern="1200" dirty="0">
                          <a:solidFill>
                            <a:schemeClr val="tx1"/>
                          </a:solidFill>
                          <a:effectLst/>
                          <a:latin typeface="+mn-lt"/>
                          <a:ea typeface="+mn-ea"/>
                          <a:cs typeface="+mn-cs"/>
                        </a:rPr>
                        <a:t>Should scientists be allowed to clone another Giant Panda to keep the species alive? Should scientists be allowed to clone endangered species?</a:t>
                      </a:r>
                      <a:endParaRPr lang="en-GB" dirty="0"/>
                    </a:p>
                  </a:txBody>
                  <a:tcPr/>
                </a:tc>
                <a:tc>
                  <a:txBody>
                    <a:bodyPr/>
                    <a:lstStyle/>
                    <a:p>
                      <a:r>
                        <a:rPr lang="en-GB" sz="1800" b="1" kern="1200" dirty="0">
                          <a:solidFill>
                            <a:schemeClr val="tx1"/>
                          </a:solidFill>
                          <a:effectLst/>
                          <a:latin typeface="+mn-lt"/>
                          <a:ea typeface="+mn-ea"/>
                          <a:cs typeface="+mn-cs"/>
                        </a:rPr>
                        <a:t>Card 3 </a:t>
                      </a:r>
                      <a:endParaRPr lang="en-GB" sz="1800" kern="1200" dirty="0">
                        <a:solidFill>
                          <a:schemeClr val="tx1"/>
                        </a:solidFill>
                        <a:effectLst/>
                        <a:latin typeface="+mn-lt"/>
                        <a:ea typeface="+mn-ea"/>
                        <a:cs typeface="+mn-cs"/>
                      </a:endParaRPr>
                    </a:p>
                    <a:p>
                      <a:r>
                        <a:rPr lang="en-GB" sz="1800" kern="1200" dirty="0">
                          <a:solidFill>
                            <a:schemeClr val="tx1"/>
                          </a:solidFill>
                          <a:effectLst/>
                          <a:latin typeface="+mn-lt"/>
                          <a:ea typeface="+mn-ea"/>
                          <a:cs typeface="+mn-cs"/>
                        </a:rPr>
                        <a:t>Scientists believe that stem cells found in human embryos could be used to cure a range of diseases. </a:t>
                      </a:r>
                    </a:p>
                    <a:p>
                      <a:endParaRPr lang="en-GB" sz="1800" kern="1200" dirty="0">
                        <a:solidFill>
                          <a:schemeClr val="tx1"/>
                        </a:solidFill>
                        <a:effectLst/>
                        <a:latin typeface="+mn-lt"/>
                        <a:ea typeface="+mn-ea"/>
                        <a:cs typeface="+mn-cs"/>
                      </a:endParaRPr>
                    </a:p>
                    <a:p>
                      <a:r>
                        <a:rPr lang="en-GB" sz="1800" i="1" kern="1200" dirty="0">
                          <a:solidFill>
                            <a:schemeClr val="tx1"/>
                          </a:solidFill>
                          <a:effectLst/>
                          <a:latin typeface="+mn-lt"/>
                          <a:ea typeface="+mn-ea"/>
                          <a:cs typeface="+mn-cs"/>
                        </a:rPr>
                        <a:t>Should scientists be allowed to clone human embryos to create stems cells for medical purposes?</a:t>
                      </a:r>
                      <a:endParaRPr lang="en-GB" dirty="0"/>
                    </a:p>
                  </a:txBody>
                  <a:tcPr/>
                </a:tc>
                <a:extLst>
                  <a:ext uri="{0D108BD9-81ED-4DB2-BD59-A6C34878D82A}">
                    <a16:rowId xmlns:a16="http://schemas.microsoft.com/office/drawing/2014/main" val="3631067023"/>
                  </a:ext>
                </a:extLst>
              </a:tr>
            </a:tbl>
          </a:graphicData>
        </a:graphic>
      </p:graphicFrame>
    </p:spTree>
    <p:extLst>
      <p:ext uri="{BB962C8B-B14F-4D97-AF65-F5344CB8AC3E}">
        <p14:creationId xmlns:p14="http://schemas.microsoft.com/office/powerpoint/2010/main" val="3848288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Cloning</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876266"/>
          </a:xfrm>
          <a:prstGeom prst="rect">
            <a:avLst/>
          </a:prstGeom>
          <a:noFill/>
        </p:spPr>
        <p:txBody>
          <a:bodyPr wrap="square" rtlCol="0">
            <a:spAutoFit/>
          </a:bodyPr>
          <a:lstStyle/>
          <a:p>
            <a:pPr>
              <a:lnSpc>
                <a:spcPct val="150000"/>
              </a:lnSpc>
              <a:spcAft>
                <a:spcPts val="600"/>
              </a:spcAft>
            </a:pPr>
            <a:r>
              <a:rPr lang="en-GB" sz="1800" b="1" dirty="0">
                <a:effectLst/>
                <a:ea typeface="Times New Roman" panose="02020603050405020304" pitchFamily="18" charset="0"/>
              </a:rPr>
              <a:t>Task 4: Discuss the scenarios. </a:t>
            </a:r>
            <a:endParaRPr lang="en-GB" sz="1800" dirty="0">
              <a:effectLst/>
              <a:ea typeface="Times New Roman" panose="02020603050405020304" pitchFamily="18" charset="0"/>
            </a:endParaRP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2" name="Table 1">
            <a:extLst>
              <a:ext uri="{FF2B5EF4-FFF2-40B4-BE49-F238E27FC236}">
                <a16:creationId xmlns:a16="http://schemas.microsoft.com/office/drawing/2014/main" id="{F8FB64BF-002E-F085-EEBE-98F44173F6F3}"/>
              </a:ext>
            </a:extLst>
          </p:cNvPr>
          <p:cNvGraphicFramePr>
            <a:graphicFrameLocks noGrp="1"/>
          </p:cNvGraphicFramePr>
          <p:nvPr>
            <p:extLst>
              <p:ext uri="{D42A27DB-BD31-4B8C-83A1-F6EECF244321}">
                <p14:modId xmlns:p14="http://schemas.microsoft.com/office/powerpoint/2010/main" val="715988331"/>
              </p:ext>
            </p:extLst>
          </p:nvPr>
        </p:nvGraphicFramePr>
        <p:xfrm>
          <a:off x="1197327" y="1768858"/>
          <a:ext cx="9157128" cy="3657600"/>
        </p:xfrm>
        <a:graphic>
          <a:graphicData uri="http://schemas.openxmlformats.org/drawingml/2006/table">
            <a:tbl>
              <a:tblPr firstRow="1" bandRow="1">
                <a:tableStyleId>{5940675A-B579-460E-94D1-54222C63F5DA}</a:tableStyleId>
              </a:tblPr>
              <a:tblGrid>
                <a:gridCol w="3052376">
                  <a:extLst>
                    <a:ext uri="{9D8B030D-6E8A-4147-A177-3AD203B41FA5}">
                      <a16:colId xmlns:a16="http://schemas.microsoft.com/office/drawing/2014/main" val="2250847361"/>
                    </a:ext>
                  </a:extLst>
                </a:gridCol>
                <a:gridCol w="3052376">
                  <a:extLst>
                    <a:ext uri="{9D8B030D-6E8A-4147-A177-3AD203B41FA5}">
                      <a16:colId xmlns:a16="http://schemas.microsoft.com/office/drawing/2014/main" val="571964917"/>
                    </a:ext>
                  </a:extLst>
                </a:gridCol>
                <a:gridCol w="3052376">
                  <a:extLst>
                    <a:ext uri="{9D8B030D-6E8A-4147-A177-3AD203B41FA5}">
                      <a16:colId xmlns:a16="http://schemas.microsoft.com/office/drawing/2014/main" val="4097245010"/>
                    </a:ext>
                  </a:extLst>
                </a:gridCol>
              </a:tblGrid>
              <a:tr h="370840">
                <a:tc>
                  <a:txBody>
                    <a:bodyPr/>
                    <a:lstStyle/>
                    <a:p>
                      <a:r>
                        <a:rPr lang="en-GB" sz="1800" b="1" kern="1200" dirty="0">
                          <a:solidFill>
                            <a:schemeClr val="tx1"/>
                          </a:solidFill>
                          <a:effectLst/>
                          <a:latin typeface="+mn-lt"/>
                          <a:ea typeface="+mn-ea"/>
                          <a:cs typeface="+mn-cs"/>
                        </a:rPr>
                        <a:t>Card 4 </a:t>
                      </a:r>
                      <a:endParaRPr lang="en-GB" sz="1800" kern="1200" dirty="0">
                        <a:solidFill>
                          <a:schemeClr val="tx1"/>
                        </a:solidFill>
                        <a:effectLst/>
                        <a:latin typeface="+mn-lt"/>
                        <a:ea typeface="+mn-ea"/>
                        <a:cs typeface="+mn-cs"/>
                      </a:endParaRPr>
                    </a:p>
                    <a:p>
                      <a:r>
                        <a:rPr lang="en-GB" sz="1800" kern="1200" dirty="0">
                          <a:solidFill>
                            <a:schemeClr val="tx1"/>
                          </a:solidFill>
                          <a:effectLst/>
                          <a:latin typeface="+mn-lt"/>
                          <a:ea typeface="+mn-ea"/>
                          <a:cs typeface="+mn-cs"/>
                        </a:rPr>
                        <a:t>Mrs. Jones eldest son Mark is ten years old and is dying with cancer. </a:t>
                      </a:r>
                    </a:p>
                    <a:p>
                      <a:endParaRPr lang="en-GB" sz="1800" kern="1200" dirty="0">
                        <a:solidFill>
                          <a:schemeClr val="tx1"/>
                        </a:solidFill>
                        <a:effectLst/>
                        <a:latin typeface="+mn-lt"/>
                        <a:ea typeface="+mn-ea"/>
                        <a:cs typeface="+mn-cs"/>
                      </a:endParaRPr>
                    </a:p>
                    <a:p>
                      <a:r>
                        <a:rPr lang="en-GB" sz="1800" i="1" kern="1200" dirty="0">
                          <a:solidFill>
                            <a:schemeClr val="tx1"/>
                          </a:solidFill>
                          <a:effectLst/>
                          <a:latin typeface="+mn-lt"/>
                          <a:ea typeface="+mn-ea"/>
                          <a:cs typeface="+mn-cs"/>
                        </a:rPr>
                        <a:t>Should Mrs. Jones be allowed to clone Mark before he dies? Should people be allowed to clone other humans or clone themselves?</a:t>
                      </a:r>
                      <a:endParaRPr lang="en-GB" dirty="0"/>
                    </a:p>
                  </a:txBody>
                  <a:tcPr/>
                </a:tc>
                <a:tc>
                  <a:txBody>
                    <a:bodyPr/>
                    <a:lstStyle/>
                    <a:p>
                      <a:r>
                        <a:rPr lang="en-GB" sz="1800" b="1" kern="1200" dirty="0">
                          <a:solidFill>
                            <a:schemeClr val="tx1"/>
                          </a:solidFill>
                          <a:effectLst/>
                          <a:latin typeface="+mn-lt"/>
                          <a:ea typeface="+mn-ea"/>
                          <a:cs typeface="+mn-cs"/>
                        </a:rPr>
                        <a:t>Card 5</a:t>
                      </a:r>
                      <a:endParaRPr lang="en-GB" sz="1800" kern="1200" dirty="0">
                        <a:solidFill>
                          <a:schemeClr val="tx1"/>
                        </a:solidFill>
                        <a:effectLst/>
                        <a:latin typeface="+mn-lt"/>
                        <a:ea typeface="+mn-ea"/>
                        <a:cs typeface="+mn-cs"/>
                      </a:endParaRPr>
                    </a:p>
                    <a:p>
                      <a:r>
                        <a:rPr lang="en-GB" sz="1800" kern="1200" dirty="0">
                          <a:solidFill>
                            <a:schemeClr val="tx1"/>
                          </a:solidFill>
                          <a:effectLst/>
                          <a:latin typeface="+mn-lt"/>
                          <a:ea typeface="+mn-ea"/>
                          <a:cs typeface="+mn-cs"/>
                        </a:rPr>
                        <a:t>John Green is a farmer in Texas and he wants to clone his prize bull to sell it and make money.</a:t>
                      </a:r>
                    </a:p>
                    <a:p>
                      <a:r>
                        <a:rPr lang="en-GB" sz="1800" kern="1200" dirty="0">
                          <a:solidFill>
                            <a:schemeClr val="tx1"/>
                          </a:solidFill>
                          <a:effectLst/>
                          <a:latin typeface="+mn-lt"/>
                          <a:ea typeface="+mn-ea"/>
                          <a:cs typeface="+mn-cs"/>
                        </a:rPr>
                        <a:t> </a:t>
                      </a:r>
                    </a:p>
                    <a:p>
                      <a:r>
                        <a:rPr lang="en-GB" sz="1800" i="1" kern="1200" dirty="0">
                          <a:solidFill>
                            <a:schemeClr val="tx1"/>
                          </a:solidFill>
                          <a:effectLst/>
                          <a:latin typeface="+mn-lt"/>
                          <a:ea typeface="+mn-ea"/>
                          <a:cs typeface="+mn-cs"/>
                        </a:rPr>
                        <a:t>Should farmers be allowed to clone their best animals to make money?</a:t>
                      </a:r>
                      <a:endParaRPr lang="en-GB" dirty="0"/>
                    </a:p>
                  </a:txBody>
                  <a:tcPr/>
                </a:tc>
                <a:tc>
                  <a:txBody>
                    <a:bodyPr/>
                    <a:lstStyle/>
                    <a:p>
                      <a:r>
                        <a:rPr lang="en-GB" sz="1800" b="1" kern="1200" dirty="0">
                          <a:solidFill>
                            <a:schemeClr val="tx1"/>
                          </a:solidFill>
                          <a:effectLst/>
                          <a:latin typeface="+mn-lt"/>
                          <a:ea typeface="+mn-ea"/>
                          <a:cs typeface="+mn-cs"/>
                        </a:rPr>
                        <a:t>Card 6 </a:t>
                      </a:r>
                      <a:endParaRPr lang="en-GB" sz="1800" kern="1200" dirty="0">
                        <a:solidFill>
                          <a:schemeClr val="tx1"/>
                        </a:solidFill>
                        <a:effectLst/>
                        <a:latin typeface="+mn-lt"/>
                        <a:ea typeface="+mn-ea"/>
                        <a:cs typeface="+mn-cs"/>
                      </a:endParaRPr>
                    </a:p>
                    <a:p>
                      <a:r>
                        <a:rPr lang="en-GB" sz="1800" kern="1200" dirty="0">
                          <a:solidFill>
                            <a:schemeClr val="tx1"/>
                          </a:solidFill>
                          <a:effectLst/>
                          <a:latin typeface="+mn-lt"/>
                          <a:ea typeface="+mn-ea"/>
                          <a:cs typeface="+mn-cs"/>
                        </a:rPr>
                        <a:t>A country with food shortages wants to clone its best food producing animals, cows, chickens, pigs etc. to try and produce more food per animal to solve their food shortages. </a:t>
                      </a:r>
                    </a:p>
                    <a:p>
                      <a:endParaRPr lang="en-GB" sz="1800" kern="1200" dirty="0">
                        <a:solidFill>
                          <a:schemeClr val="tx1"/>
                        </a:solidFill>
                        <a:effectLst/>
                        <a:latin typeface="+mn-lt"/>
                        <a:ea typeface="+mn-ea"/>
                        <a:cs typeface="+mn-cs"/>
                      </a:endParaRPr>
                    </a:p>
                    <a:p>
                      <a:r>
                        <a:rPr lang="en-GB" sz="1800" i="1" kern="1200" dirty="0">
                          <a:solidFill>
                            <a:schemeClr val="tx1"/>
                          </a:solidFill>
                          <a:effectLst/>
                          <a:latin typeface="+mn-lt"/>
                          <a:ea typeface="+mn-ea"/>
                          <a:cs typeface="+mn-cs"/>
                        </a:rPr>
                        <a:t>Should countries be allowed to clone animals to increase food production?</a:t>
                      </a:r>
                      <a:endParaRPr lang="en-GB" dirty="0"/>
                    </a:p>
                  </a:txBody>
                  <a:tcPr/>
                </a:tc>
                <a:extLst>
                  <a:ext uri="{0D108BD9-81ED-4DB2-BD59-A6C34878D82A}">
                    <a16:rowId xmlns:a16="http://schemas.microsoft.com/office/drawing/2014/main" val="3631067023"/>
                  </a:ext>
                </a:extLst>
              </a:tr>
            </a:tbl>
          </a:graphicData>
        </a:graphic>
      </p:graphicFrame>
    </p:spTree>
    <p:extLst>
      <p:ext uri="{BB962C8B-B14F-4D97-AF65-F5344CB8AC3E}">
        <p14:creationId xmlns:p14="http://schemas.microsoft.com/office/powerpoint/2010/main" val="3175344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Cloning</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830921"/>
          </a:xfrm>
          <a:prstGeom prst="rect">
            <a:avLst/>
          </a:prstGeom>
          <a:noFill/>
        </p:spPr>
        <p:txBody>
          <a:bodyPr wrap="square" rtlCol="0">
            <a:spAutoFit/>
          </a:bodyPr>
          <a:lstStyle/>
          <a:p>
            <a:pPr>
              <a:lnSpc>
                <a:spcPct val="150000"/>
              </a:lnSpc>
              <a:spcAft>
                <a:spcPts val="600"/>
              </a:spcAft>
            </a:pPr>
            <a:r>
              <a:rPr lang="en-GB" sz="1800" b="1" dirty="0">
                <a:effectLst/>
                <a:ea typeface="Times New Roman" panose="02020603050405020304" pitchFamily="18" charset="0"/>
                <a:cs typeface="Arial" panose="020B0604020202020204" pitchFamily="34" charset="0"/>
              </a:rPr>
              <a:t>Task 5: Discuss the questions. </a:t>
            </a:r>
            <a:endParaRPr lang="en-GB" sz="1800" dirty="0">
              <a:effectLst/>
              <a:ea typeface="Times New Roman" panose="02020603050405020304" pitchFamily="18" charset="0"/>
              <a:cs typeface="Arial" panose="020B0604020202020204" pitchFamily="34" charset="0"/>
            </a:endParaRPr>
          </a:p>
          <a:p>
            <a:pPr marL="342900" lvl="0" indent="-342900">
              <a:lnSpc>
                <a:spcPct val="150000"/>
              </a:lnSpc>
              <a:spcAft>
                <a:spcPts val="600"/>
              </a:spcAft>
              <a:buFont typeface="Symbol" panose="05050102010706020507" pitchFamily="18" charset="2"/>
              <a:buChar char=""/>
            </a:pPr>
            <a:r>
              <a:rPr lang="en-GB" sz="1800" dirty="0">
                <a:effectLst/>
                <a:ea typeface="Times New Roman" panose="02020603050405020304" pitchFamily="18" charset="0"/>
                <a:cs typeface="Arial" panose="020B0604020202020204" pitchFamily="34" charset="0"/>
              </a:rPr>
              <a:t>Do you think humans should be allowed to be cloned? </a:t>
            </a:r>
          </a:p>
          <a:p>
            <a:pPr marL="342900" lvl="0" indent="-342900">
              <a:lnSpc>
                <a:spcPct val="150000"/>
              </a:lnSpc>
              <a:spcAft>
                <a:spcPts val="600"/>
              </a:spcAft>
              <a:buFont typeface="Symbol" panose="05050102010706020507" pitchFamily="18" charset="2"/>
              <a:buChar char=""/>
            </a:pPr>
            <a:r>
              <a:rPr lang="en-GB" sz="1800" dirty="0">
                <a:effectLst/>
                <a:ea typeface="Times New Roman" panose="02020603050405020304" pitchFamily="18" charset="0"/>
                <a:cs typeface="Arial" panose="020B0604020202020204" pitchFamily="34" charset="0"/>
              </a:rPr>
              <a:t>What benefits do you think cloning can have? </a:t>
            </a:r>
          </a:p>
          <a:p>
            <a:pPr marL="342900" lvl="0" indent="-342900">
              <a:lnSpc>
                <a:spcPct val="150000"/>
              </a:lnSpc>
              <a:spcAft>
                <a:spcPts val="600"/>
              </a:spcAft>
              <a:buFont typeface="Symbol" panose="05050102010706020507" pitchFamily="18" charset="2"/>
              <a:buChar char=""/>
            </a:pPr>
            <a:r>
              <a:rPr lang="en-GB" sz="1800" dirty="0">
                <a:effectLst/>
                <a:ea typeface="Times New Roman" panose="02020603050405020304" pitchFamily="18" charset="0"/>
                <a:cs typeface="Arial" panose="020B0604020202020204" pitchFamily="34" charset="0"/>
              </a:rPr>
              <a:t>What negative aspects do you think that cloning can have? </a:t>
            </a:r>
          </a:p>
          <a:p>
            <a:pPr marL="342900" lvl="0" indent="-342900">
              <a:lnSpc>
                <a:spcPct val="150000"/>
              </a:lnSpc>
              <a:spcAft>
                <a:spcPts val="600"/>
              </a:spcAft>
              <a:buFont typeface="Symbol" panose="05050102010706020507" pitchFamily="18" charset="2"/>
              <a:buChar char=""/>
            </a:pPr>
            <a:r>
              <a:rPr lang="en-GB" sz="1800" dirty="0">
                <a:effectLst/>
                <a:ea typeface="Times New Roman" panose="02020603050405020304" pitchFamily="18" charset="0"/>
                <a:cs typeface="Arial" panose="020B0604020202020204" pitchFamily="34" charset="0"/>
              </a:rPr>
              <a:t>Do you know what your country’s policy on cloning is? </a:t>
            </a:r>
          </a:p>
          <a:p>
            <a:pPr marL="342900" lvl="0" indent="-342900">
              <a:lnSpc>
                <a:spcPct val="150000"/>
              </a:lnSpc>
              <a:spcAft>
                <a:spcPts val="600"/>
              </a:spcAft>
              <a:buFont typeface="Symbol" panose="05050102010706020507" pitchFamily="18" charset="2"/>
              <a:buChar char=""/>
            </a:pPr>
            <a:r>
              <a:rPr lang="en-GB" sz="1800" dirty="0">
                <a:effectLst/>
                <a:ea typeface="Times New Roman" panose="02020603050405020304" pitchFamily="18" charset="0"/>
                <a:cs typeface="Arial" panose="020B0604020202020204" pitchFamily="34" charset="0"/>
              </a:rPr>
              <a:t>Would you like to clone yourself or anyone else? </a:t>
            </a:r>
          </a:p>
          <a:p>
            <a:pPr marL="342900" lvl="0" indent="-342900">
              <a:lnSpc>
                <a:spcPct val="150000"/>
              </a:lnSpc>
              <a:spcAft>
                <a:spcPts val="600"/>
              </a:spcAft>
              <a:buFont typeface="Symbol" panose="05050102010706020507" pitchFamily="18" charset="2"/>
              <a:buChar char=""/>
            </a:pPr>
            <a:r>
              <a:rPr lang="en-GB" sz="1800" dirty="0">
                <a:effectLst/>
                <a:ea typeface="Times New Roman" panose="02020603050405020304" pitchFamily="18" charset="0"/>
                <a:cs typeface="Arial" panose="020B0604020202020204" pitchFamily="34" charset="0"/>
              </a:rPr>
              <a:t>If you could clone someone famous, who would it be and why?</a:t>
            </a: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264610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4400" dirty="0"/>
              <a:t>Cloning</a:t>
            </a:r>
          </a:p>
        </p:txBody>
      </p:sp>
      <p:sp>
        <p:nvSpPr>
          <p:cNvPr id="4" name="Subtitle 3"/>
          <p:cNvSpPr>
            <a:spLocks noGrp="1"/>
          </p:cNvSpPr>
          <p:nvPr>
            <p:ph type="subTitle" idx="1"/>
          </p:nvPr>
        </p:nvSpPr>
        <p:spPr/>
        <p:txBody>
          <a:bodyPr>
            <a:normAutofit/>
          </a:bodyPr>
          <a:lstStyle/>
          <a:p>
            <a:r>
              <a:rPr lang="en-GB" dirty="0"/>
              <a:t>TeachingEnglish lessons</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GB" dirty="0"/>
              <a:t>Thanks for attending the lesson</a:t>
            </a:r>
          </a:p>
        </p:txBody>
      </p:sp>
    </p:spTree>
    <p:extLst>
      <p:ext uri="{BB962C8B-B14F-4D97-AF65-F5344CB8AC3E}">
        <p14:creationId xmlns:p14="http://schemas.microsoft.com/office/powerpoint/2010/main" val="2299475354"/>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3052</TotalTime>
  <Words>767</Words>
  <Application>Microsoft Office PowerPoint</Application>
  <PresentationFormat>Widescreen</PresentationFormat>
  <Paragraphs>98</Paragraphs>
  <Slides>8</Slides>
  <Notes>8</Notes>
  <HiddenSlides>0</HiddenSlides>
  <MMClips>0</MMClips>
  <ScaleCrop>false</ScaleCrop>
  <HeadingPairs>
    <vt:vector size="6" baseType="variant">
      <vt:variant>
        <vt:lpstr>Fonts Used</vt:lpstr>
      </vt:variant>
      <vt:variant>
        <vt:i4>7</vt:i4>
      </vt:variant>
      <vt:variant>
        <vt:lpstr>Theme</vt:lpstr>
      </vt:variant>
      <vt:variant>
        <vt:i4>7</vt:i4>
      </vt:variant>
      <vt:variant>
        <vt:lpstr>Slide Titles</vt:lpstr>
      </vt:variant>
      <vt:variant>
        <vt:i4>8</vt:i4>
      </vt:variant>
    </vt:vector>
  </HeadingPairs>
  <TitlesOfParts>
    <vt:vector size="22" baseType="lpstr">
      <vt:lpstr>British Council Sans Headline</vt:lpstr>
      <vt:lpstr>Calibri Light</vt:lpstr>
      <vt:lpstr>British Council Sans</vt:lpstr>
      <vt:lpstr>Times New Roman</vt:lpstr>
      <vt:lpstr>Arial</vt:lpstr>
      <vt:lpstr>Symbol</vt:lpstr>
      <vt:lpstr>Calibri</vt:lpstr>
      <vt:lpstr>Cover - indigo</vt:lpstr>
      <vt:lpstr>Section - indigo</vt:lpstr>
      <vt:lpstr>Cover - white</vt:lpstr>
      <vt:lpstr>Section - white</vt:lpstr>
      <vt:lpstr>British Council</vt:lpstr>
      <vt:lpstr>Custom Design</vt:lpstr>
      <vt:lpstr>British Council blank</vt:lpstr>
      <vt:lpstr>Cloning</vt:lpstr>
      <vt:lpstr>Cloning</vt:lpstr>
      <vt:lpstr>Cloning</vt:lpstr>
      <vt:lpstr>Cloning</vt:lpstr>
      <vt:lpstr>Cloning</vt:lpstr>
      <vt:lpstr>Cloning</vt:lpstr>
      <vt:lpstr>Cloning</vt:lpstr>
      <vt:lpstr>Cloning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of time (lower level)</dc:title>
  <dc:creator>McLellan, Catherine (Spain)</dc:creator>
  <cp:lastModifiedBy>Kim Ashmore</cp:lastModifiedBy>
  <cp:revision>176</cp:revision>
  <dcterms:created xsi:type="dcterms:W3CDTF">2020-03-31T10:47:13Z</dcterms:created>
  <dcterms:modified xsi:type="dcterms:W3CDTF">2024-08-13T16:09:22Z</dcterms:modified>
</cp:coreProperties>
</file>