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9" r:id="rId1"/>
    <p:sldMasterId id="2147483754" r:id="rId2"/>
    <p:sldMasterId id="2147483727" r:id="rId3"/>
    <p:sldMasterId id="2147483759" r:id="rId4"/>
    <p:sldMasterId id="2147483660" r:id="rId5"/>
    <p:sldMasterId id="2147483700" r:id="rId6"/>
  </p:sldMasterIdLst>
  <p:notesMasterIdLst>
    <p:notesMasterId r:id="rId17"/>
  </p:notesMasterIdLst>
  <p:handoutMasterIdLst>
    <p:handoutMasterId r:id="rId18"/>
  </p:handoutMasterIdLst>
  <p:sldIdLst>
    <p:sldId id="281" r:id="rId7"/>
    <p:sldId id="362" r:id="rId8"/>
    <p:sldId id="390" r:id="rId9"/>
    <p:sldId id="286" r:id="rId10"/>
    <p:sldId id="389" r:id="rId11"/>
    <p:sldId id="372" r:id="rId12"/>
    <p:sldId id="391" r:id="rId13"/>
    <p:sldId id="387" r:id="rId14"/>
    <p:sldId id="392" r:id="rId15"/>
    <p:sldId id="291" r:id="rId16"/>
  </p:sldIdLst>
  <p:sldSz cx="12192000" cy="6858000"/>
  <p:notesSz cx="6858000" cy="9144000"/>
  <p:embeddedFontLst>
    <p:embeddedFont>
      <p:font typeface="British Council Sans" panose="020B0604020202020204" charset="0"/>
      <p:regular r:id="rId19"/>
      <p:bold r:id="rId20"/>
      <p:italic r:id="rId21"/>
      <p:boldItalic r:id="rId22"/>
    </p:embeddedFont>
    <p:embeddedFont>
      <p:font typeface="British Council Sans Headline" panose="020B060402020202020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0859"/>
    <a:srgbClr val="920061"/>
    <a:srgbClr val="005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76" autoAdjust="0"/>
    <p:restoredTop sz="0" autoAdjust="0"/>
  </p:normalViewPr>
  <p:slideViewPr>
    <p:cSldViewPr snapToGrid="0" snapToObjects="1">
      <p:cViewPr varScale="1">
        <p:scale>
          <a:sx n="103" d="100"/>
          <a:sy n="103" d="100"/>
        </p:scale>
        <p:origin x="105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02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6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A7BA6-C638-465B-9AAD-85D10B1E07AD}" type="datetimeFigureOut">
              <a:rPr lang="en-GB" smtClean="0"/>
              <a:t>29/07/2024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142D4-5647-4A56-9986-C5881B7B5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2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03045-9E18-4723-8DEC-FFCFCD854557}" type="datetimeFigureOut">
              <a:rPr lang="en-GB" smtClean="0"/>
              <a:t>29/07/2024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7F705-F937-46CB-A48B-0D9E19179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05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71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00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5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1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02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72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45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9372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37743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4470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</a:t>
            </a:r>
            <a:r>
              <a:rPr lang="en-GB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www.teachingenglish.org.uk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50895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86E00B-4C6B-434C-80C9-F98EF22F31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4000" y="1512002"/>
            <a:ext cx="5328000" cy="4500563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25159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B1FB70-6F45-E74A-AF01-AB7AE7B3B9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" y="1511999"/>
            <a:ext cx="5328000" cy="4500000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9282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37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34010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51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4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848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6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3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5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CC5060-0956-494D-BDA8-83E48EFB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848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207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23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0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5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78144029-A22A-9A49-B9EE-98B449D69D85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73088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6" r:id="rId2"/>
    <p:sldLayoutId id="2147483745" r:id="rId3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British Council Sans" panose="020B0504020202020204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906F040B-0B1A-1441-942C-BE62348984CF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02053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F291D8B-9729-0B42-945A-DB3A4021540D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898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64" r:id="rId3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BC31D06-11C4-444F-B6A7-6348071675B7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916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8136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43999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000" y="6192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396000"/>
            <a:ext cx="432000" cy="0"/>
          </a:xfrm>
          <a:prstGeom prst="line">
            <a:avLst/>
          </a:prstGeom>
          <a:ln w="3048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40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4" r:id="rId3"/>
    <p:sldLayoutId id="2147483684" r:id="rId4"/>
    <p:sldLayoutId id="2147483685" r:id="rId5"/>
    <p:sldLayoutId id="2147483667" r:id="rId6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10944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GB" noProof="0" dirty="0"/>
              <a:t>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212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7999" y="2700000"/>
            <a:ext cx="7057725" cy="729000"/>
          </a:xfrm>
        </p:spPr>
        <p:txBody>
          <a:bodyPr>
            <a:normAutofit/>
          </a:bodyPr>
          <a:lstStyle/>
          <a:p>
            <a:r>
              <a:rPr lang="en-GB" sz="4200" dirty="0"/>
              <a:t>Yoga and relaxation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TeachingEnglish</a:t>
            </a:r>
            <a:r>
              <a:rPr lang="en-GB" dirty="0"/>
              <a:t> lessons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555051-4B29-D942-AA20-875F9F7069EE}"/>
              </a:ext>
            </a:extLst>
          </p:cNvPr>
          <p:cNvSpPr txBox="1"/>
          <p:nvPr/>
        </p:nvSpPr>
        <p:spPr>
          <a:xfrm>
            <a:off x="3699982" y="20097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05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7999" y="2700000"/>
            <a:ext cx="7219651" cy="1440000"/>
          </a:xfrm>
        </p:spPr>
        <p:txBody>
          <a:bodyPr/>
          <a:lstStyle/>
          <a:p>
            <a:r>
              <a:rPr lang="en-GB" sz="4200" dirty="0"/>
              <a:t>Yoga and relaxation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TeachingEnglish lessons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EC0CEC-1BF7-FB4F-8AF9-847F9A9BB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Thanks for coming!</a:t>
            </a:r>
          </a:p>
        </p:txBody>
      </p:sp>
    </p:spTree>
    <p:extLst>
      <p:ext uri="{BB962C8B-B14F-4D97-AF65-F5344CB8AC3E}">
        <p14:creationId xmlns:p14="http://schemas.microsoft.com/office/powerpoint/2010/main" val="229947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002" y="350830"/>
            <a:ext cx="10944000" cy="792000"/>
          </a:xfrm>
        </p:spPr>
        <p:txBody>
          <a:bodyPr/>
          <a:lstStyle/>
          <a:p>
            <a:r>
              <a:rPr lang="en-US" sz="3600" dirty="0"/>
              <a:t>Yoga and relaxation</a:t>
            </a:r>
            <a:endParaRPr lang="en-GB" sz="3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0292-7A72-E946-ADDD-828AC4D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2000" dirty="0" err="1"/>
              <a:t>www.teachingenglish.org.uk</a:t>
            </a:r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9AE12-480E-F146-9CFD-DF11722013DA}"/>
              </a:ext>
            </a:extLst>
          </p:cNvPr>
          <p:cNvSpPr txBox="1"/>
          <p:nvPr/>
        </p:nvSpPr>
        <p:spPr>
          <a:xfrm>
            <a:off x="647998" y="1343939"/>
            <a:ext cx="62304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000" dirty="0">
                <a:solidFill>
                  <a:srgbClr val="230859"/>
                </a:solidFill>
              </a:rPr>
              <a:t>What do you know about yoga?</a:t>
            </a:r>
          </a:p>
          <a:p>
            <a:pPr lvl="1"/>
            <a:endParaRPr lang="en-GB" sz="2000" dirty="0">
              <a:solidFill>
                <a:srgbClr val="230859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0859"/>
                </a:solidFill>
              </a:rPr>
              <a:t>Which country does yoga come from originally?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30859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0859"/>
                </a:solidFill>
              </a:rPr>
              <a:t>What do we do when we do yoga?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30859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0859"/>
                </a:solidFill>
              </a:rPr>
              <a:t>Have you ever tried yoga?</a:t>
            </a:r>
          </a:p>
        </p:txBody>
      </p:sp>
      <p:pic>
        <p:nvPicPr>
          <p:cNvPr id="9" name="Picture 8" descr="A group of people sitting on the floor&#10;&#10;Description automatically generated with low confidence">
            <a:extLst>
              <a:ext uri="{FF2B5EF4-FFF2-40B4-BE49-F238E27FC236}">
                <a16:creationId xmlns:a16="http://schemas.microsoft.com/office/drawing/2014/main" id="{340980A9-8558-6DA0-57A2-9A7BB2053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000" y="3312000"/>
            <a:ext cx="4320000" cy="288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BEDF370-C814-4ABF-28A3-4B55BB8B98E7}"/>
              </a:ext>
            </a:extLst>
          </p:cNvPr>
          <p:cNvSpPr/>
          <p:nvPr/>
        </p:nvSpPr>
        <p:spPr>
          <a:xfrm>
            <a:off x="647998" y="246888"/>
            <a:ext cx="714458" cy="285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6" name="Picture 5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0DBDC0F0-EC08-BB50-266C-218A37C0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98" y="350830"/>
            <a:ext cx="1362459" cy="39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39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819" y="279470"/>
            <a:ext cx="10944000" cy="792000"/>
          </a:xfrm>
        </p:spPr>
        <p:txBody>
          <a:bodyPr/>
          <a:lstStyle/>
          <a:p>
            <a:r>
              <a:rPr lang="en-GB" sz="3600" dirty="0"/>
              <a:t>What’s the pose?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0292-7A72-E946-ADDD-828AC4D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2000" dirty="0" err="1">
                <a:solidFill>
                  <a:srgbClr val="230859"/>
                </a:solidFill>
              </a:rPr>
              <a:t>www.teachingenglish.org.uk</a:t>
            </a:r>
            <a:endParaRPr lang="en-GB" sz="2000" dirty="0">
              <a:solidFill>
                <a:srgbClr val="23085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9AE12-480E-F146-9CFD-DF11722013DA}"/>
              </a:ext>
            </a:extLst>
          </p:cNvPr>
          <p:cNvSpPr txBox="1"/>
          <p:nvPr/>
        </p:nvSpPr>
        <p:spPr>
          <a:xfrm>
            <a:off x="647998" y="1343939"/>
            <a:ext cx="66491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GB" sz="2000" dirty="0">
                <a:solidFill>
                  <a:srgbClr val="230859"/>
                </a:solidFill>
              </a:rPr>
              <a:t>Lots of yoga poses have the names of animals or things from nature. </a:t>
            </a:r>
          </a:p>
          <a:p>
            <a:pPr lvl="1">
              <a:lnSpc>
                <a:spcPct val="150000"/>
              </a:lnSpc>
            </a:pPr>
            <a:endParaRPr lang="en-GB" sz="2000" dirty="0">
              <a:solidFill>
                <a:srgbClr val="230859"/>
              </a:solidFill>
            </a:endParaRPr>
          </a:p>
          <a:p>
            <a:pPr marL="804863" lvl="2" indent="-3571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0859"/>
                </a:solidFill>
              </a:rPr>
              <a:t>Look at the pictures. Can you guess the names of the poses?</a:t>
            </a:r>
          </a:p>
          <a:p>
            <a:pPr marL="804863" lvl="1" indent="-3571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30859"/>
              </a:solidFill>
            </a:endParaRPr>
          </a:p>
          <a:p>
            <a:pPr marL="804863" lvl="2" indent="-3571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0859"/>
                </a:solidFill>
              </a:rPr>
              <a:t>Do you know the names of some other poses? </a:t>
            </a:r>
          </a:p>
          <a:p>
            <a:pPr lvl="1"/>
            <a:endParaRPr lang="en-GB" sz="2400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CC99578-48AC-F6B7-339C-17CBC239B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129" y="1225666"/>
            <a:ext cx="1621308" cy="14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F42A39-CD0E-BF21-50DD-8719ABF9E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819" y="2189887"/>
            <a:ext cx="1428066" cy="1440000"/>
          </a:xfrm>
          <a:prstGeom prst="rect">
            <a:avLst/>
          </a:prstGeom>
        </p:spPr>
      </p:pic>
      <p:pic>
        <p:nvPicPr>
          <p:cNvPr id="15" name="Picture 14" descr="Diagram, venn diagram&#10;&#10;Description automatically generated">
            <a:extLst>
              <a:ext uri="{FF2B5EF4-FFF2-40B4-BE49-F238E27FC236}">
                <a16:creationId xmlns:a16="http://schemas.microsoft.com/office/drawing/2014/main" id="{26C53C5A-A41C-3EB1-69EB-E97F41D05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819" y="5189836"/>
            <a:ext cx="1815106" cy="1260000"/>
          </a:xfrm>
          <a:prstGeom prst="rect">
            <a:avLst/>
          </a:prstGeom>
        </p:spPr>
      </p:pic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34D57208-FF53-9AF9-CBEF-C20C17BCF5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0819" y="504000"/>
            <a:ext cx="1513846" cy="1440000"/>
          </a:xfrm>
          <a:prstGeom prst="rect">
            <a:avLst/>
          </a:prstGeom>
        </p:spPr>
      </p:pic>
      <p:pic>
        <p:nvPicPr>
          <p:cNvPr id="19" name="Picture 1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E066A3B-3F9C-6EB6-E5AA-AC3953F15B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0819" y="4196022"/>
            <a:ext cx="2160000" cy="534857"/>
          </a:xfrm>
          <a:prstGeom prst="rect">
            <a:avLst/>
          </a:prstGeom>
        </p:spPr>
      </p:pic>
      <p:pic>
        <p:nvPicPr>
          <p:cNvPr id="21" name="Picture 20" descr="A picture containing clipart&#10;&#10;Description automatically generated">
            <a:extLst>
              <a:ext uri="{FF2B5EF4-FFF2-40B4-BE49-F238E27FC236}">
                <a16:creationId xmlns:a16="http://schemas.microsoft.com/office/drawing/2014/main" id="{DA6F7066-074C-2B49-0F07-8AD91255A0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5387" y="4842000"/>
            <a:ext cx="830298" cy="1440000"/>
          </a:xfrm>
          <a:prstGeom prst="rect">
            <a:avLst/>
          </a:prstGeom>
        </p:spPr>
      </p:pic>
      <p:pic>
        <p:nvPicPr>
          <p:cNvPr id="25" name="Picture 24" descr="Diagram&#10;&#10;Description automatically generated">
            <a:extLst>
              <a:ext uri="{FF2B5EF4-FFF2-40B4-BE49-F238E27FC236}">
                <a16:creationId xmlns:a16="http://schemas.microsoft.com/office/drawing/2014/main" id="{0C2B6999-ABEC-7B21-C78B-E4DEFE9063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4452" y="2999887"/>
            <a:ext cx="1710985" cy="126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E68E9C-BD7A-1C6D-CF91-612CD0FFDB55}"/>
              </a:ext>
            </a:extLst>
          </p:cNvPr>
          <p:cNvSpPr/>
          <p:nvPr/>
        </p:nvSpPr>
        <p:spPr>
          <a:xfrm>
            <a:off x="493776" y="168861"/>
            <a:ext cx="794931" cy="498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8" name="Picture 7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933BB4D9-5E97-D0DB-F9A6-56CD1D0464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107" y="273642"/>
            <a:ext cx="1362459" cy="3916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606D86-259D-2528-D6A4-A175C7697E4A}"/>
              </a:ext>
            </a:extLst>
          </p:cNvPr>
          <p:cNvSpPr txBox="1"/>
          <p:nvPr/>
        </p:nvSpPr>
        <p:spPr>
          <a:xfrm>
            <a:off x="7580376" y="877824"/>
            <a:ext cx="32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18AC5E-7566-CCF9-34D9-C4A247C0C0AA}"/>
              </a:ext>
            </a:extLst>
          </p:cNvPr>
          <p:cNvSpPr txBox="1"/>
          <p:nvPr/>
        </p:nvSpPr>
        <p:spPr>
          <a:xfrm>
            <a:off x="7454767" y="2325469"/>
            <a:ext cx="32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C2F0F0-DFA9-FF73-523B-3C2191BC2FC7}"/>
              </a:ext>
            </a:extLst>
          </p:cNvPr>
          <p:cNvSpPr txBox="1"/>
          <p:nvPr/>
        </p:nvSpPr>
        <p:spPr>
          <a:xfrm>
            <a:off x="7412736" y="3854448"/>
            <a:ext cx="32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D80FCD-07C0-FF7E-5CC2-30E507B9AA10}"/>
              </a:ext>
            </a:extLst>
          </p:cNvPr>
          <p:cNvSpPr txBox="1"/>
          <p:nvPr/>
        </p:nvSpPr>
        <p:spPr>
          <a:xfrm>
            <a:off x="7137165" y="5222896"/>
            <a:ext cx="32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D66B53-73A7-86D5-D655-5090B4733CB8}"/>
              </a:ext>
            </a:extLst>
          </p:cNvPr>
          <p:cNvSpPr txBox="1"/>
          <p:nvPr/>
        </p:nvSpPr>
        <p:spPr>
          <a:xfrm>
            <a:off x="9724452" y="1221025"/>
            <a:ext cx="32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34457-0A08-4AC9-59D7-B3ED1A68AAE2}"/>
              </a:ext>
            </a:extLst>
          </p:cNvPr>
          <p:cNvSpPr txBox="1"/>
          <p:nvPr/>
        </p:nvSpPr>
        <p:spPr>
          <a:xfrm>
            <a:off x="7289565" y="5375296"/>
            <a:ext cx="32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E558DE-B36B-4266-5409-A52B4071325E}"/>
              </a:ext>
            </a:extLst>
          </p:cNvPr>
          <p:cNvSpPr txBox="1"/>
          <p:nvPr/>
        </p:nvSpPr>
        <p:spPr>
          <a:xfrm>
            <a:off x="9654109" y="2866812"/>
            <a:ext cx="32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643216-4A34-EEAF-4B27-A47CFEAB36A4}"/>
              </a:ext>
            </a:extLst>
          </p:cNvPr>
          <p:cNvSpPr txBox="1"/>
          <p:nvPr/>
        </p:nvSpPr>
        <p:spPr>
          <a:xfrm>
            <a:off x="9974149" y="4842655"/>
            <a:ext cx="32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17974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632" y="333975"/>
            <a:ext cx="10944000" cy="458025"/>
          </a:xfrm>
        </p:spPr>
        <p:txBody>
          <a:bodyPr/>
          <a:lstStyle/>
          <a:p>
            <a:r>
              <a:rPr lang="en-GB" sz="3600" dirty="0"/>
              <a:t>Let’s try!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0292-7A72-E946-ADDD-828AC4D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www.teachingenglish.org.uk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074EC6-AA4D-E8AD-578C-69B9ED1782CB}"/>
              </a:ext>
            </a:extLst>
          </p:cNvPr>
          <p:cNvSpPr txBox="1"/>
          <p:nvPr/>
        </p:nvSpPr>
        <p:spPr>
          <a:xfrm>
            <a:off x="647998" y="1343939"/>
            <a:ext cx="6912862" cy="211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000" dirty="0">
                <a:solidFill>
                  <a:srgbClr val="230859"/>
                </a:solidFill>
              </a:rPr>
              <a:t>Let’s do the Easy pose together.</a:t>
            </a:r>
          </a:p>
          <a:p>
            <a:pPr lvl="1"/>
            <a:endParaRPr lang="en-GB" sz="2000" dirty="0">
              <a:solidFill>
                <a:srgbClr val="230859"/>
              </a:solidFill>
            </a:endParaRPr>
          </a:p>
          <a:p>
            <a:pPr marL="804863" lvl="2" indent="-3571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0859"/>
                </a:solidFill>
              </a:rPr>
              <a:t>Sit on the floor.</a:t>
            </a:r>
          </a:p>
          <a:p>
            <a:pPr marL="804863" lvl="2" indent="-3571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0859"/>
                </a:solidFill>
              </a:rPr>
              <a:t>Check you can see me</a:t>
            </a:r>
          </a:p>
          <a:p>
            <a:pPr marL="804863" lvl="2" indent="-3571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0859"/>
                </a:solidFill>
              </a:rPr>
              <a:t>Listen to my instructions and copy me</a:t>
            </a:r>
            <a:r>
              <a:rPr lang="en-GB" sz="2400" dirty="0">
                <a:solidFill>
                  <a:srgbClr val="230859"/>
                </a:solidFill>
              </a:rPr>
              <a:t>.</a:t>
            </a:r>
          </a:p>
        </p:txBody>
      </p:sp>
      <p:pic>
        <p:nvPicPr>
          <p:cNvPr id="6" name="Picture 5" descr="A picture containing water, sky, outdoor&#10;&#10;Description automatically generated">
            <a:extLst>
              <a:ext uri="{FF2B5EF4-FFF2-40B4-BE49-F238E27FC236}">
                <a16:creationId xmlns:a16="http://schemas.microsoft.com/office/drawing/2014/main" id="{DEAC6308-81F1-7AE2-6A15-292918A3A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000" y="2592000"/>
            <a:ext cx="3600000" cy="360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DDD78B-DE70-1A53-C421-9736779104F0}"/>
              </a:ext>
            </a:extLst>
          </p:cNvPr>
          <p:cNvSpPr/>
          <p:nvPr/>
        </p:nvSpPr>
        <p:spPr>
          <a:xfrm>
            <a:off x="493776" y="246888"/>
            <a:ext cx="1097280" cy="37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4" name="Picture 3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2C5A34B0-EDD5-C38D-B2D4-A433D4945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98" y="333975"/>
            <a:ext cx="1362459" cy="39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07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ky, outdoor, person, arm&#10;&#10;Description automatically generated">
            <a:extLst>
              <a:ext uri="{FF2B5EF4-FFF2-40B4-BE49-F238E27FC236}">
                <a16:creationId xmlns:a16="http://schemas.microsoft.com/office/drawing/2014/main" id="{07DDDD73-74E3-DD7C-1501-3B05411B3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32000" y="2952000"/>
            <a:ext cx="4860000" cy="3240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573" y="330824"/>
            <a:ext cx="10944000" cy="458025"/>
          </a:xfrm>
        </p:spPr>
        <p:txBody>
          <a:bodyPr/>
          <a:lstStyle/>
          <a:p>
            <a:r>
              <a:rPr lang="en-US" sz="3600" dirty="0"/>
              <a:t>Yoga and relaxation</a:t>
            </a:r>
            <a:endParaRPr lang="en-GB" sz="3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0292-7A72-E946-ADDD-828AC4D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2000" dirty="0">
                <a:solidFill>
                  <a:srgbClr val="230859"/>
                </a:solidFill>
              </a:rPr>
              <a:t>www.teachingenglish.org.uk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F41DFA-B924-A896-02A6-F56EC7EE41F8}"/>
              </a:ext>
            </a:extLst>
          </p:cNvPr>
          <p:cNvSpPr txBox="1"/>
          <p:nvPr/>
        </p:nvSpPr>
        <p:spPr>
          <a:xfrm>
            <a:off x="647998" y="1343939"/>
            <a:ext cx="9505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447675"/>
            <a:r>
              <a:rPr lang="en-GB" sz="2000" dirty="0">
                <a:solidFill>
                  <a:srgbClr val="230859"/>
                </a:solidFill>
              </a:rPr>
              <a:t>Now let’s warm up together before we do some more poses.</a:t>
            </a:r>
          </a:p>
          <a:p>
            <a:pPr lvl="1" defTabSz="447675"/>
            <a:endParaRPr lang="en-GB" sz="2000" dirty="0">
              <a:solidFill>
                <a:srgbClr val="230859"/>
              </a:solidFill>
            </a:endParaRPr>
          </a:p>
          <a:p>
            <a:pPr marL="712788" lvl="2" indent="-265113" defTabSz="447675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0859"/>
                </a:solidFill>
              </a:rPr>
              <a:t>Stand up.</a:t>
            </a:r>
          </a:p>
          <a:p>
            <a:pPr marL="712788" lvl="2" indent="-265113" defTabSz="447675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30859"/>
              </a:solidFill>
            </a:endParaRPr>
          </a:p>
          <a:p>
            <a:pPr marL="712788" lvl="2" indent="-265113" defTabSz="447675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0859"/>
                </a:solidFill>
              </a:rPr>
              <a:t>Check you can see me.</a:t>
            </a:r>
          </a:p>
          <a:p>
            <a:pPr marL="712788" lvl="2" indent="-265113" defTabSz="447675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30859"/>
              </a:solidFill>
            </a:endParaRPr>
          </a:p>
          <a:p>
            <a:pPr marL="712788" lvl="2" indent="-265113" defTabSz="447675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0859"/>
                </a:solidFill>
              </a:rPr>
              <a:t>Listen to my instructions and copy me.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DEC2EA-7A67-61B3-0508-AE6CFAF131A8}"/>
              </a:ext>
            </a:extLst>
          </p:cNvPr>
          <p:cNvSpPr/>
          <p:nvPr/>
        </p:nvSpPr>
        <p:spPr>
          <a:xfrm>
            <a:off x="391886" y="311704"/>
            <a:ext cx="886408" cy="248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4" name="Picture 3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68C0A5F7-09A4-3377-7EAF-F8C1AB160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00" y="311704"/>
            <a:ext cx="1362459" cy="39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57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591" y="290165"/>
            <a:ext cx="9232979" cy="792000"/>
          </a:xfrm>
        </p:spPr>
        <p:txBody>
          <a:bodyPr/>
          <a:lstStyle/>
          <a:p>
            <a:r>
              <a:rPr lang="en-GB" sz="3600" dirty="0"/>
              <a:t>Make a sentence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0292-7A72-E946-ADDD-828AC4D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2000" dirty="0">
                <a:solidFill>
                  <a:srgbClr val="230859"/>
                </a:solidFill>
              </a:rPr>
              <a:t>www.teachingenglish.org.uk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802B95-F8AD-2098-6386-99D1D748E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800" y="834693"/>
            <a:ext cx="8089920" cy="52044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ACFF9A-18A3-69AA-8F22-8300E6A11B06}"/>
              </a:ext>
            </a:extLst>
          </p:cNvPr>
          <p:cNvSpPr/>
          <p:nvPr/>
        </p:nvSpPr>
        <p:spPr>
          <a:xfrm>
            <a:off x="402336" y="192024"/>
            <a:ext cx="859536" cy="393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6" name="Picture 5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AC1E6C82-1549-6915-CCDE-1136A313C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6" y="290165"/>
            <a:ext cx="1362459" cy="39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14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99" y="504000"/>
            <a:ext cx="10440000" cy="792000"/>
          </a:xfrm>
        </p:spPr>
        <p:txBody>
          <a:bodyPr/>
          <a:lstStyle/>
          <a:p>
            <a:r>
              <a:rPr lang="en-US" dirty="0"/>
              <a:t>Yoga and relaxation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0292-7A72-E946-ADDD-828AC4D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2000" dirty="0">
                <a:solidFill>
                  <a:srgbClr val="230859"/>
                </a:solidFill>
              </a:rPr>
              <a:t>www.teachingenglish.org.uk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B99761-8D0E-C1AC-6D9F-C5C6323C9283}"/>
              </a:ext>
            </a:extLst>
          </p:cNvPr>
          <p:cNvSpPr txBox="1"/>
          <p:nvPr/>
        </p:nvSpPr>
        <p:spPr>
          <a:xfrm>
            <a:off x="647998" y="1343939"/>
            <a:ext cx="41014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000" dirty="0">
                <a:solidFill>
                  <a:srgbClr val="230859"/>
                </a:solidFill>
              </a:rPr>
              <a:t>Look at the picture that your teacher gave you.</a:t>
            </a:r>
          </a:p>
          <a:p>
            <a:pPr lvl="1"/>
            <a:endParaRPr lang="en-GB" sz="2000" dirty="0">
              <a:solidFill>
                <a:srgbClr val="230859"/>
              </a:solidFill>
            </a:endParaRPr>
          </a:p>
          <a:p>
            <a:pPr lvl="1"/>
            <a:r>
              <a:rPr lang="en-GB" sz="2000" dirty="0">
                <a:solidFill>
                  <a:srgbClr val="230859"/>
                </a:solidFill>
              </a:rPr>
              <a:t>Write instructions for this pose.</a:t>
            </a:r>
          </a:p>
          <a:p>
            <a:pPr lvl="1"/>
            <a:endParaRPr lang="en-GB" sz="2000" dirty="0">
              <a:solidFill>
                <a:srgbClr val="230859"/>
              </a:solidFill>
            </a:endParaRPr>
          </a:p>
          <a:p>
            <a:pPr lvl="1"/>
            <a:r>
              <a:rPr lang="en-GB" sz="2000" dirty="0">
                <a:solidFill>
                  <a:srgbClr val="230859"/>
                </a:solidFill>
              </a:rPr>
              <a:t>Check your instructions work.</a:t>
            </a:r>
          </a:p>
          <a:p>
            <a:pPr lvl="1"/>
            <a:endParaRPr lang="en-GB" sz="2000" dirty="0">
              <a:solidFill>
                <a:srgbClr val="230859"/>
              </a:solidFill>
            </a:endParaRPr>
          </a:p>
          <a:p>
            <a:pPr lvl="1"/>
            <a:r>
              <a:rPr lang="en-GB" sz="2000" dirty="0">
                <a:solidFill>
                  <a:srgbClr val="230859"/>
                </a:solidFill>
              </a:rPr>
              <a:t>Then tell another classmate or your class how to do it.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25ECFB-0610-0A6F-151B-AABBF4DAD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137" y="1404000"/>
            <a:ext cx="6670237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72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898" y="372086"/>
            <a:ext cx="10944000" cy="792000"/>
          </a:xfrm>
        </p:spPr>
        <p:txBody>
          <a:bodyPr/>
          <a:lstStyle/>
          <a:p>
            <a:r>
              <a:rPr lang="en-US" sz="3600" dirty="0"/>
              <a:t>Yoga and relaxation</a:t>
            </a:r>
            <a:endParaRPr lang="en-GB" sz="3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0292-7A72-E946-ADDD-828AC4D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2000" dirty="0">
                <a:solidFill>
                  <a:srgbClr val="230859"/>
                </a:solidFill>
              </a:rPr>
              <a:t>www.teachingenglish.org.uk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80119D-CEFC-46D7-91A2-7CA4B61D6954}"/>
              </a:ext>
            </a:extLst>
          </p:cNvPr>
          <p:cNvSpPr txBox="1"/>
          <p:nvPr/>
        </p:nvSpPr>
        <p:spPr>
          <a:xfrm>
            <a:off x="647998" y="1343939"/>
            <a:ext cx="90146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000" dirty="0">
                <a:solidFill>
                  <a:srgbClr val="230859"/>
                </a:solidFill>
              </a:rPr>
              <a:t>What can you see in the picture? At the end of a yoga class, people usually do a relaxation.</a:t>
            </a:r>
          </a:p>
          <a:p>
            <a:pPr lvl="1"/>
            <a:endParaRPr lang="en-GB" sz="2000" dirty="0">
              <a:solidFill>
                <a:srgbClr val="230859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0859"/>
                </a:solidFill>
              </a:rPr>
              <a:t>Sit or lie comfortably.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30859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0859"/>
                </a:solidFill>
              </a:rPr>
              <a:t>Close your eyes and relax.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30859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0859"/>
                </a:solidFill>
              </a:rPr>
              <a:t>Listen.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30859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0859"/>
                </a:solidFill>
              </a:rPr>
              <a:t>Imagine the story.</a:t>
            </a:r>
          </a:p>
        </p:txBody>
      </p:sp>
      <p:pic>
        <p:nvPicPr>
          <p:cNvPr id="3" name="Picture 2" descr="A rainbow in the sky&#10;&#10;Description automatically generated with medium confidence">
            <a:extLst>
              <a:ext uri="{FF2B5EF4-FFF2-40B4-BE49-F238E27FC236}">
                <a16:creationId xmlns:a16="http://schemas.microsoft.com/office/drawing/2014/main" id="{C7F7F2E6-A2BC-FCFF-7FF4-0FE7EB280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432" y="2014915"/>
            <a:ext cx="6295567" cy="41970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F546EB-9D85-69E6-79B4-FED1E280F8F0}"/>
              </a:ext>
            </a:extLst>
          </p:cNvPr>
          <p:cNvSpPr/>
          <p:nvPr/>
        </p:nvSpPr>
        <p:spPr>
          <a:xfrm>
            <a:off x="569167" y="251927"/>
            <a:ext cx="662340" cy="258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6" name="Picture 5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C215EAE5-4519-74F0-9720-B3AFA62B4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77" y="376417"/>
            <a:ext cx="1362459" cy="39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04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B9A80FB6-3E1D-BF07-B554-CB1E53755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829" y="3689331"/>
            <a:ext cx="4987071" cy="250266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417" y="419877"/>
            <a:ext cx="10944000" cy="792000"/>
          </a:xfrm>
        </p:spPr>
        <p:txBody>
          <a:bodyPr/>
          <a:lstStyle/>
          <a:p>
            <a:r>
              <a:rPr lang="en-US" sz="3600" dirty="0"/>
              <a:t>Yoga and relaxation</a:t>
            </a:r>
            <a:endParaRPr lang="en-GB" sz="3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0292-7A72-E946-ADDD-828AC4D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2000" dirty="0">
                <a:solidFill>
                  <a:srgbClr val="230859"/>
                </a:solidFill>
              </a:rPr>
              <a:t>www.teachingenglish.org.uk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5DAC9-FFB8-F5A6-2668-B1B5916D1D21}"/>
              </a:ext>
            </a:extLst>
          </p:cNvPr>
          <p:cNvSpPr txBox="1"/>
          <p:nvPr/>
        </p:nvSpPr>
        <p:spPr>
          <a:xfrm>
            <a:off x="209459" y="1296000"/>
            <a:ext cx="8589307" cy="3804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GB" sz="2000" dirty="0">
                <a:solidFill>
                  <a:srgbClr val="230859"/>
                </a:solidFill>
              </a:rPr>
              <a:t>Draw a picture of the story you just heard or what you imagined as you listened.</a:t>
            </a:r>
          </a:p>
          <a:p>
            <a:pPr lvl="1">
              <a:lnSpc>
                <a:spcPct val="150000"/>
              </a:lnSpc>
            </a:pPr>
            <a:r>
              <a:rPr lang="en-GB" sz="2000" dirty="0">
                <a:solidFill>
                  <a:srgbClr val="230859"/>
                </a:solidFill>
              </a:rPr>
              <a:t>When you’ve finished, describe your picture to another classmate or your class. </a:t>
            </a:r>
          </a:p>
          <a:p>
            <a:pPr lvl="1">
              <a:lnSpc>
                <a:spcPct val="150000"/>
              </a:lnSpc>
            </a:pPr>
            <a:endParaRPr lang="en-GB" sz="2000" dirty="0">
              <a:solidFill>
                <a:srgbClr val="230859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sz="2000" dirty="0">
                <a:solidFill>
                  <a:srgbClr val="230859"/>
                </a:solidFill>
              </a:rPr>
              <a:t>Ask them to close their eyes, relax and imagine your picture!</a:t>
            </a:r>
          </a:p>
          <a:p>
            <a:pPr lvl="1">
              <a:lnSpc>
                <a:spcPct val="150000"/>
              </a:lnSpc>
            </a:pPr>
            <a:endParaRPr lang="en-GB" sz="2000" dirty="0">
              <a:solidFill>
                <a:srgbClr val="230859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sz="2000" dirty="0">
                <a:solidFill>
                  <a:srgbClr val="230859"/>
                </a:solidFill>
              </a:rPr>
              <a:t>Use a slow, gentle voice</a:t>
            </a:r>
            <a:r>
              <a:rPr lang="en-GB" sz="2400" dirty="0">
                <a:solidFill>
                  <a:srgbClr val="230859"/>
                </a:solidFill>
              </a:rPr>
              <a:t>.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2C517CBE-2898-481B-8C19-B70A28F1F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05" y="4451158"/>
            <a:ext cx="2972144" cy="183084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EA47191-502E-9031-88EE-BBE8CD64EC14}"/>
              </a:ext>
            </a:extLst>
          </p:cNvPr>
          <p:cNvSpPr/>
          <p:nvPr/>
        </p:nvSpPr>
        <p:spPr>
          <a:xfrm>
            <a:off x="419878" y="261257"/>
            <a:ext cx="895738" cy="317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6" name="Picture 5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16A76CEA-4D59-8A0E-E337-6182F1DF2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18" y="380166"/>
            <a:ext cx="1362459" cy="39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9526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- indigo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CA2429F5-8D23-4BE9-AD5F-F4572A1A6D86}"/>
    </a:ext>
  </a:extLst>
</a:theme>
</file>

<file path=ppt/theme/theme2.xml><?xml version="1.0" encoding="utf-8"?>
<a:theme xmlns:a="http://schemas.openxmlformats.org/drawingml/2006/main" name="Section - indigo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3165A9B3-7AF4-4E8E-9E34-E5B2E1B3EE61}"/>
    </a:ext>
  </a:extLst>
</a:theme>
</file>

<file path=ppt/theme/theme3.xml><?xml version="1.0" encoding="utf-8"?>
<a:theme xmlns:a="http://schemas.openxmlformats.org/drawingml/2006/main" name="Cover - white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7A85154B-35F0-4B5D-9ABB-C22ECFA91EBE}"/>
    </a:ext>
  </a:extLst>
</a:theme>
</file>

<file path=ppt/theme/theme4.xml><?xml version="1.0" encoding="utf-8"?>
<a:theme xmlns:a="http://schemas.openxmlformats.org/drawingml/2006/main" name="Section - white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3021BCEB-9709-4AD6-8637-80DEE4ED72A6}"/>
    </a:ext>
  </a:extLst>
</a:theme>
</file>

<file path=ppt/theme/theme5.xml><?xml version="1.0" encoding="utf-8"?>
<a:theme xmlns:a="http://schemas.openxmlformats.org/drawingml/2006/main" name="British Council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B5E81798-6535-42DE-9E82-DC88799A933E}"/>
    </a:ext>
  </a:extLst>
</a:theme>
</file>

<file path=ppt/theme/theme6.xml><?xml version="1.0" encoding="utf-8"?>
<a:theme xmlns:a="http://schemas.openxmlformats.org/drawingml/2006/main" name="British Council blank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BC0B9431-BB5E-4669-9CC7-BFFD8B5EAB87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Cover - indigo</Template>
  <TotalTime>7693</TotalTime>
  <Words>364</Words>
  <Application>Microsoft Office PowerPoint</Application>
  <PresentationFormat>Widescreen</PresentationFormat>
  <Paragraphs>79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British Council Sans Headline</vt:lpstr>
      <vt:lpstr>Arial</vt:lpstr>
      <vt:lpstr>Calibri</vt:lpstr>
      <vt:lpstr>British Council Sans</vt:lpstr>
      <vt:lpstr>Cover - indigo</vt:lpstr>
      <vt:lpstr>Section - indigo</vt:lpstr>
      <vt:lpstr>Cover - white</vt:lpstr>
      <vt:lpstr>Section - white</vt:lpstr>
      <vt:lpstr>British Council</vt:lpstr>
      <vt:lpstr>British Council blank</vt:lpstr>
      <vt:lpstr>Yoga and relaxation</vt:lpstr>
      <vt:lpstr>Yoga and relaxation</vt:lpstr>
      <vt:lpstr>What’s the pose?</vt:lpstr>
      <vt:lpstr>Let’s try!</vt:lpstr>
      <vt:lpstr>Yoga and relaxation</vt:lpstr>
      <vt:lpstr>Make a sentence</vt:lpstr>
      <vt:lpstr>Yoga and relaxation</vt:lpstr>
      <vt:lpstr>Yoga and relaxation</vt:lpstr>
      <vt:lpstr>Yoga and relaxation</vt:lpstr>
      <vt:lpstr>Yoga and relaxation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Creativity and Innovation</dc:title>
  <dc:creator>Paul Braddock</dc:creator>
  <cp:lastModifiedBy>suzanne mordue</cp:lastModifiedBy>
  <cp:revision>356</cp:revision>
  <cp:lastPrinted>2019-09-18T09:30:23Z</cp:lastPrinted>
  <dcterms:created xsi:type="dcterms:W3CDTF">2020-03-18T10:45:19Z</dcterms:created>
  <dcterms:modified xsi:type="dcterms:W3CDTF">2024-07-29T14:03:48Z</dcterms:modified>
</cp:coreProperties>
</file>