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00" r:id="rId6"/>
  </p:sldMasterIdLst>
  <p:notesMasterIdLst>
    <p:notesMasterId r:id="rId18"/>
  </p:notesMasterIdLst>
  <p:handoutMasterIdLst>
    <p:handoutMasterId r:id="rId19"/>
  </p:handoutMasterIdLst>
  <p:sldIdLst>
    <p:sldId id="281" r:id="rId7"/>
    <p:sldId id="362" r:id="rId8"/>
    <p:sldId id="286" r:id="rId9"/>
    <p:sldId id="372" r:id="rId10"/>
    <p:sldId id="390" r:id="rId11"/>
    <p:sldId id="387" r:id="rId12"/>
    <p:sldId id="370" r:id="rId13"/>
    <p:sldId id="388" r:id="rId14"/>
    <p:sldId id="389" r:id="rId15"/>
    <p:sldId id="385" r:id="rId16"/>
    <p:sldId id="291" r:id="rId17"/>
  </p:sldIdLst>
  <p:sldSz cx="12192000" cy="6858000"/>
  <p:notesSz cx="6858000" cy="9144000"/>
  <p:embeddedFontLst>
    <p:embeddedFont>
      <p:font typeface="British Council Sans" panose="020B0604020202020204" charset="0"/>
      <p:regular r:id="rId20"/>
      <p:bold r:id="rId21"/>
      <p:italic r:id="rId22"/>
      <p:boldItalic r:id="rId23"/>
    </p:embeddedFont>
    <p:embeddedFont>
      <p:font typeface="British Council Sans Headline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191163-8C59-898E-D48F-6A894AF863A2}" name="Lesley Rhodes" initials="LR" userId="b9221c3d51ddc8a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5A"/>
    <a:srgbClr val="920061"/>
    <a:srgbClr val="005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0" autoAdjust="0"/>
  </p:normalViewPr>
  <p:slideViewPr>
    <p:cSldViewPr snapToGrid="0" snapToObjects="1">
      <p:cViewPr varScale="1">
        <p:scale>
          <a:sx n="103" d="100"/>
          <a:sy n="103" d="100"/>
        </p:scale>
        <p:origin x="10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0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25/07/2024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0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cQr1NPwBTFQ?feature=oembed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729000"/>
          </a:xfrm>
        </p:spPr>
        <p:txBody>
          <a:bodyPr>
            <a:normAutofit fontScale="90000"/>
          </a:bodyPr>
          <a:lstStyle/>
          <a:p>
            <a:r>
              <a:rPr lang="en-GB" dirty="0"/>
              <a:t>World Bee Day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TeachingEnglish</a:t>
            </a:r>
            <a:r>
              <a:rPr lang="en-GB" dirty="0"/>
              <a:t>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997" y="313127"/>
            <a:ext cx="10944000" cy="792000"/>
          </a:xfrm>
        </p:spPr>
        <p:txBody>
          <a:bodyPr/>
          <a:lstStyle/>
          <a:p>
            <a:r>
              <a:rPr lang="en-GB" dirty="0"/>
              <a:t>Your logo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www.teachingenglish.org.uk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16FF60-538C-4E71-AE3E-1614A8FEDE71}"/>
              </a:ext>
            </a:extLst>
          </p:cNvPr>
          <p:cNvSpPr txBox="1"/>
          <p:nvPr/>
        </p:nvSpPr>
        <p:spPr>
          <a:xfrm>
            <a:off x="647998" y="1343939"/>
            <a:ext cx="109440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>
                <a:solidFill>
                  <a:srgbClr val="23085A"/>
                </a:solidFill>
              </a:rPr>
              <a:t>Show your logo to your classmates. </a:t>
            </a:r>
          </a:p>
          <a:p>
            <a:pPr lvl="1"/>
            <a:r>
              <a:rPr lang="en-GB" sz="2400" dirty="0">
                <a:solidFill>
                  <a:srgbClr val="23085A"/>
                </a:solidFill>
              </a:rPr>
              <a:t>Tell them about it!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i="1" dirty="0">
                <a:solidFill>
                  <a:srgbClr val="23085A"/>
                </a:solidFill>
              </a:rPr>
              <a:t>We used this slogan because _______.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GB" sz="2400" i="1" dirty="0">
              <a:solidFill>
                <a:srgbClr val="23085A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i="1" dirty="0">
                <a:solidFill>
                  <a:srgbClr val="23085A"/>
                </a:solidFill>
              </a:rPr>
              <a:t>We chose this picture because _______.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GB" sz="2400" i="1" dirty="0">
              <a:solidFill>
                <a:srgbClr val="23085A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i="1" dirty="0">
                <a:solidFill>
                  <a:srgbClr val="23085A"/>
                </a:solidFill>
              </a:rPr>
              <a:t>We used these colours because _______.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GB" sz="2400" i="1" dirty="0">
              <a:solidFill>
                <a:srgbClr val="23085A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400" i="1" dirty="0">
                <a:solidFill>
                  <a:srgbClr val="23085A"/>
                </a:solidFill>
              </a:rPr>
              <a:t>We chose this shape because _______. 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8809F950-FC9C-40C0-B693-10AE2984C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318" y="1529591"/>
            <a:ext cx="3311681" cy="36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7F8AE8-E035-51F0-7F71-AE56C592C6B7}"/>
              </a:ext>
            </a:extLst>
          </p:cNvPr>
          <p:cNvSpPr/>
          <p:nvPr/>
        </p:nvSpPr>
        <p:spPr>
          <a:xfrm>
            <a:off x="368798" y="158620"/>
            <a:ext cx="1040124" cy="550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D0723D5-7B8B-B781-0110-88AF90479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68" y="317458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World Bee Day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229947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619" y="396000"/>
            <a:ext cx="10944000" cy="792000"/>
          </a:xfrm>
        </p:spPr>
        <p:txBody>
          <a:bodyPr/>
          <a:lstStyle/>
          <a:p>
            <a:r>
              <a:rPr lang="en-US" sz="3600" dirty="0"/>
              <a:t>What is it?</a:t>
            </a:r>
            <a:endParaRPr lang="en-GB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/>
              <a:t>www.teachingenglish.org.uk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143998" y="1334207"/>
            <a:ext cx="1094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23085A"/>
                </a:solidFill>
              </a:rPr>
              <a:t>How many words can you think of that are connected with bees?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7DAED7B-18B4-4153-9583-EE62934D1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619" y="2592000"/>
            <a:ext cx="4110381" cy="360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1781A0-F246-43E9-6B94-5FC3A337A13E}"/>
              </a:ext>
            </a:extLst>
          </p:cNvPr>
          <p:cNvSpPr/>
          <p:nvPr/>
        </p:nvSpPr>
        <p:spPr>
          <a:xfrm>
            <a:off x="425107" y="277906"/>
            <a:ext cx="1179575" cy="279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8" name="Picture 7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5FBE5147-B059-A9CB-F0D4-5F4C28E9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07" y="363237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3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F73CE-E13E-481B-8A52-5683E6322148}"/>
              </a:ext>
            </a:extLst>
          </p:cNvPr>
          <p:cNvSpPr txBox="1"/>
          <p:nvPr/>
        </p:nvSpPr>
        <p:spPr>
          <a:xfrm>
            <a:off x="647999" y="1343939"/>
            <a:ext cx="101473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>
                <a:solidFill>
                  <a:srgbClr val="23085A"/>
                </a:solidFill>
              </a:rPr>
              <a:t>Do you know these words?</a:t>
            </a:r>
          </a:p>
          <a:p>
            <a:pPr lvl="1"/>
            <a:endParaRPr lang="en-GB" sz="24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pollen – a usually yellow powder you find on flowers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to pollinate – to take pollen from one flower to another flower, so that the new flower makes a fruit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a pollinator – something like an insect that </a:t>
            </a:r>
            <a:br>
              <a:rPr lang="en-GB" sz="2400" dirty="0">
                <a:solidFill>
                  <a:srgbClr val="23085A"/>
                </a:solidFill>
              </a:rPr>
            </a:br>
            <a:r>
              <a:rPr lang="en-GB" sz="2400" dirty="0">
                <a:solidFill>
                  <a:srgbClr val="23085A"/>
                </a:solidFill>
              </a:rPr>
              <a:t>carries pollen from one flower to another </a:t>
            </a:r>
            <a:br>
              <a:rPr lang="en-GB" sz="2400" dirty="0">
                <a:solidFill>
                  <a:srgbClr val="23085A"/>
                </a:solidFill>
              </a:rPr>
            </a:br>
            <a:r>
              <a:rPr lang="en-GB" sz="2400" dirty="0">
                <a:solidFill>
                  <a:srgbClr val="23085A"/>
                </a:solidFill>
              </a:rPr>
              <a:t>flower</a:t>
            </a:r>
          </a:p>
        </p:txBody>
      </p:sp>
      <p:pic>
        <p:nvPicPr>
          <p:cNvPr id="13" name="Picture 12" descr="A bee on a yellow flower&#10;&#10;Description automatically generated">
            <a:extLst>
              <a:ext uri="{FF2B5EF4-FFF2-40B4-BE49-F238E27FC236}">
                <a16:creationId xmlns:a16="http://schemas.microsoft.com/office/drawing/2014/main" id="{F495220B-4969-4C6B-9B96-EC99D522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292" y="4032000"/>
            <a:ext cx="3246708" cy="216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A2A8EB-7A6D-7333-B44E-281254F7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136" y="335891"/>
            <a:ext cx="2731694" cy="792000"/>
          </a:xfrm>
        </p:spPr>
        <p:txBody>
          <a:bodyPr/>
          <a:lstStyle/>
          <a:p>
            <a:r>
              <a:rPr lang="en-GB" sz="3600" dirty="0"/>
              <a:t>Bee words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B1E08-DD8C-F2AD-39C6-D81D066F823F}"/>
              </a:ext>
            </a:extLst>
          </p:cNvPr>
          <p:cNvSpPr/>
          <p:nvPr/>
        </p:nvSpPr>
        <p:spPr>
          <a:xfrm>
            <a:off x="368798" y="258143"/>
            <a:ext cx="1038661" cy="360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75A423-50DC-D630-7E77-69124EA63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3" y="335891"/>
            <a:ext cx="1359526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0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130" y="368154"/>
            <a:ext cx="10944000" cy="792000"/>
          </a:xfrm>
        </p:spPr>
        <p:txBody>
          <a:bodyPr/>
          <a:lstStyle/>
          <a:p>
            <a:r>
              <a:rPr lang="en-GB" dirty="0"/>
              <a:t>Bee video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D20967-F058-D07E-88DA-A39B65E73F19}"/>
              </a:ext>
            </a:extLst>
          </p:cNvPr>
          <p:cNvSpPr/>
          <p:nvPr/>
        </p:nvSpPr>
        <p:spPr>
          <a:xfrm>
            <a:off x="502024" y="287456"/>
            <a:ext cx="786683" cy="375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2CA7DEB-F8C8-C012-DDA4-F2885803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4" y="318972"/>
            <a:ext cx="1362459" cy="391669"/>
          </a:xfrm>
          <a:prstGeom prst="rect">
            <a:avLst/>
          </a:prstGeom>
        </p:spPr>
      </p:pic>
      <p:pic>
        <p:nvPicPr>
          <p:cNvPr id="9" name="Online Media 8" title="🐝 World Bee Day - Behind the News">
            <a:hlinkClick r:id="" action="ppaction://media"/>
            <a:extLst>
              <a:ext uri="{FF2B5EF4-FFF2-40B4-BE49-F238E27FC236}">
                <a16:creationId xmlns:a16="http://schemas.microsoft.com/office/drawing/2014/main" id="{49A4FF05-0867-9D32-DE2C-BFBAA05521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93899" y="1160154"/>
            <a:ext cx="8004202" cy="45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130" y="368154"/>
            <a:ext cx="10944000" cy="792000"/>
          </a:xfrm>
        </p:spPr>
        <p:txBody>
          <a:bodyPr/>
          <a:lstStyle/>
          <a:p>
            <a:r>
              <a:rPr lang="en-GB" dirty="0"/>
              <a:t>Bee video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D20967-F058-D07E-88DA-A39B65E73F19}"/>
              </a:ext>
            </a:extLst>
          </p:cNvPr>
          <p:cNvSpPr/>
          <p:nvPr/>
        </p:nvSpPr>
        <p:spPr>
          <a:xfrm>
            <a:off x="502024" y="287456"/>
            <a:ext cx="786683" cy="375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2CA7DEB-F8C8-C012-DDA4-F2885803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4" y="318972"/>
            <a:ext cx="1362459" cy="39166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C8F6E0-FD16-0E4C-85B1-EE2353AD4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98734"/>
              </p:ext>
            </p:extLst>
          </p:nvPr>
        </p:nvGraphicFramePr>
        <p:xfrm>
          <a:off x="528741" y="1013927"/>
          <a:ext cx="10739894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712">
                  <a:extLst>
                    <a:ext uri="{9D8B030D-6E8A-4147-A177-3AD203B41FA5}">
                      <a16:colId xmlns:a16="http://schemas.microsoft.com/office/drawing/2014/main" val="506286025"/>
                    </a:ext>
                  </a:extLst>
                </a:gridCol>
                <a:gridCol w="4752182">
                  <a:extLst>
                    <a:ext uri="{9D8B030D-6E8A-4147-A177-3AD203B41FA5}">
                      <a16:colId xmlns:a16="http://schemas.microsoft.com/office/drawing/2014/main" val="2911790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68288" algn="l"/>
                        </a:tabLst>
                      </a:pPr>
                      <a:r>
                        <a:rPr lang="en-GB" sz="2000" b="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	We know there are </a:t>
                      </a:r>
                      <a:r>
                        <a:rPr lang="en-GB" sz="2000" b="0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</a:t>
                      </a:r>
                      <a:r>
                        <a:rPr lang="en-GB" sz="2000" b="0" dirty="0">
                          <a:solidFill>
                            <a:srgbClr val="230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types of bees.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3085A"/>
                          </a:solidFill>
                        </a:rPr>
                        <a:t>2,000 / 20,000 / 22,000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28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268288"/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b)	Bees live on every continent except </a:t>
                      </a: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_________  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          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3085A"/>
                          </a:solidFill>
                        </a:rPr>
                        <a:t>Africa / Asia / Antarctica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248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268288"/>
                      <a:r>
                        <a:rPr lang="en-GB" dirty="0"/>
                        <a:t>c)	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Bees</a:t>
                      </a: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___________________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 called a ‘waggle’ to give directions and communicate.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3085A"/>
                          </a:solidFill>
                        </a:rPr>
                        <a:t>sing a song / do a dance / play a game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53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268288"/>
                      <a:r>
                        <a:rPr lang="en-GB" dirty="0"/>
                        <a:t>d)	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You need to wear a bee suit to open </a:t>
                      </a: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_________  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           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3085A"/>
                          </a:solidFill>
                        </a:rPr>
                        <a:t>a flower / a hive / your honey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280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68288" algn="l"/>
                        </a:tabLst>
                      </a:pPr>
                      <a:r>
                        <a:rPr lang="en-GB" dirty="0"/>
                        <a:t>e)	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Bees are important because they </a:t>
                      </a: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________ 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   most of the world’s plants.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3085A"/>
                          </a:solidFill>
                        </a:rPr>
                        <a:t>pollinate / grow / eat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27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268288"/>
                      <a:r>
                        <a:rPr lang="en-GB" dirty="0"/>
                        <a:t>f)	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Bees travel from flower to flower, collecting pollen and nectar to make </a:t>
                      </a:r>
                      <a:r>
                        <a:rPr lang="en-GB" dirty="0">
                          <a:solidFill>
                            <a:schemeClr val="accent4"/>
                          </a:solidFill>
                        </a:rPr>
                        <a:t> ____________ </a:t>
                      </a:r>
                      <a:r>
                        <a:rPr lang="en-GB" dirty="0"/>
                        <a:t>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3085A"/>
                          </a:solidFill>
                        </a:rPr>
                        <a:t>jam / juice / honey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3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268288" algn="l"/>
                        </a:tabLst>
                      </a:pPr>
                      <a:r>
                        <a:rPr lang="en-GB" dirty="0"/>
                        <a:t>g)	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They spread the pollen around, which fertilises the flowers so that they can make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___________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 </a:t>
                      </a:r>
                      <a:r>
                        <a:rPr lang="en-GB" dirty="0"/>
                        <a:t>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rgbClr val="23085A"/>
                          </a:solidFill>
                        </a:rPr>
                        <a:t>fruit / insects / honey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879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defTabSz="268288"/>
                      <a:r>
                        <a:rPr lang="en-GB" dirty="0"/>
                        <a:t>h)	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Most people think that bees are the most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_________ </a:t>
                      </a:r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 pollinators in the world.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23085A"/>
                          </a:solidFill>
                        </a:rPr>
                        <a:t>beautiful / intelligent / important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97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41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47" y="356945"/>
            <a:ext cx="10944000" cy="792000"/>
          </a:xfrm>
        </p:spPr>
        <p:txBody>
          <a:bodyPr/>
          <a:lstStyle/>
          <a:p>
            <a:r>
              <a:rPr lang="en-US" dirty="0"/>
              <a:t>How to help bees 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A"/>
                </a:solidFill>
              </a:rPr>
              <a:t>www.teachingenglish.org.uk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3CFFD-C154-1CDF-615F-CE9F8E315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5" y="1513163"/>
            <a:ext cx="8779116" cy="43216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22825C-BDB2-2B67-6DD9-8B177D11FE09}"/>
              </a:ext>
            </a:extLst>
          </p:cNvPr>
          <p:cNvSpPr/>
          <p:nvPr/>
        </p:nvSpPr>
        <p:spPr>
          <a:xfrm>
            <a:off x="376518" y="251012"/>
            <a:ext cx="977153" cy="33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10" name="Picture 9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B121401-F312-1C5E-1056-FBFE4FCF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53" y="369616"/>
            <a:ext cx="1362459" cy="3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0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106" y="321868"/>
            <a:ext cx="10944000" cy="792000"/>
          </a:xfrm>
        </p:spPr>
        <p:txBody>
          <a:bodyPr/>
          <a:lstStyle/>
          <a:p>
            <a:r>
              <a:rPr lang="en-US" dirty="0"/>
              <a:t>World Bee Day logo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2495C-BFCA-4693-876C-9355AE501E6F}"/>
              </a:ext>
            </a:extLst>
          </p:cNvPr>
          <p:cNvSpPr txBox="1"/>
          <p:nvPr/>
        </p:nvSpPr>
        <p:spPr>
          <a:xfrm>
            <a:off x="0" y="1113106"/>
            <a:ext cx="109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>
                <a:solidFill>
                  <a:srgbClr val="23085A"/>
                </a:solidFill>
              </a:rPr>
              <a:t>What can you see on the logo for World Bee 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DA322-14ED-4902-8300-69CF9E325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99" y="1693835"/>
            <a:ext cx="4320000" cy="432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2F77FE-60A9-C2F8-F1FC-B2FF17F9CF73}"/>
              </a:ext>
            </a:extLst>
          </p:cNvPr>
          <p:cNvSpPr/>
          <p:nvPr/>
        </p:nvSpPr>
        <p:spPr>
          <a:xfrm>
            <a:off x="331694" y="286871"/>
            <a:ext cx="118334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3AD87918-972D-818B-3DF5-43BE3F02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12" y="321868"/>
            <a:ext cx="1362459" cy="39166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A926B8-AA6C-D3C7-CF17-A72AD2DCFCEE}"/>
              </a:ext>
            </a:extLst>
          </p:cNvPr>
          <p:cNvCxnSpPr>
            <a:cxnSpLocks/>
          </p:cNvCxnSpPr>
          <p:nvPr/>
        </p:nvCxnSpPr>
        <p:spPr>
          <a:xfrm>
            <a:off x="2788024" y="2438400"/>
            <a:ext cx="1657868" cy="663388"/>
          </a:xfrm>
          <a:prstGeom prst="straightConnector1">
            <a:avLst/>
          </a:prstGeom>
          <a:ln w="76200">
            <a:solidFill>
              <a:srgbClr val="2308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19D746-F68C-5670-580F-68BA7C9E2020}"/>
              </a:ext>
            </a:extLst>
          </p:cNvPr>
          <p:cNvSpPr txBox="1"/>
          <p:nvPr/>
        </p:nvSpPr>
        <p:spPr>
          <a:xfrm>
            <a:off x="2438400" y="2169986"/>
            <a:ext cx="39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3085A"/>
                </a:solidFill>
              </a:rPr>
              <a:t>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C8A78F-25A5-CCC0-2DA6-20E47C007082}"/>
              </a:ext>
            </a:extLst>
          </p:cNvPr>
          <p:cNvCxnSpPr>
            <a:cxnSpLocks/>
          </p:cNvCxnSpPr>
          <p:nvPr/>
        </p:nvCxnSpPr>
        <p:spPr>
          <a:xfrm flipV="1">
            <a:off x="2832847" y="4674217"/>
            <a:ext cx="1416424" cy="460903"/>
          </a:xfrm>
          <a:prstGeom prst="straightConnector1">
            <a:avLst/>
          </a:prstGeom>
          <a:ln w="76200">
            <a:solidFill>
              <a:srgbClr val="2308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73A8702-CE4C-1921-1DBC-6BC77C0A1241}"/>
              </a:ext>
            </a:extLst>
          </p:cNvPr>
          <p:cNvSpPr txBox="1"/>
          <p:nvPr/>
        </p:nvSpPr>
        <p:spPr>
          <a:xfrm>
            <a:off x="2438400" y="4904287"/>
            <a:ext cx="39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3085A"/>
                </a:solidFill>
              </a:rPr>
              <a:t>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CA0AD7-AB58-C842-99AC-0DF5FD78093B}"/>
              </a:ext>
            </a:extLst>
          </p:cNvPr>
          <p:cNvCxnSpPr>
            <a:cxnSpLocks/>
          </p:cNvCxnSpPr>
          <p:nvPr/>
        </p:nvCxnSpPr>
        <p:spPr>
          <a:xfrm flipH="1">
            <a:off x="7503459" y="2259106"/>
            <a:ext cx="1246095" cy="1062134"/>
          </a:xfrm>
          <a:prstGeom prst="straightConnector1">
            <a:avLst/>
          </a:prstGeom>
          <a:ln w="76200">
            <a:solidFill>
              <a:srgbClr val="2308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5554C6B-0710-2DA7-0565-4E5CE1AAF223}"/>
              </a:ext>
            </a:extLst>
          </p:cNvPr>
          <p:cNvSpPr txBox="1"/>
          <p:nvPr/>
        </p:nvSpPr>
        <p:spPr>
          <a:xfrm>
            <a:off x="8705927" y="1974340"/>
            <a:ext cx="39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3085A"/>
                </a:solidFill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17CE58-A7BE-5053-FAC2-FAFEDA2C71DE}"/>
              </a:ext>
            </a:extLst>
          </p:cNvPr>
          <p:cNvCxnSpPr>
            <a:cxnSpLocks/>
          </p:cNvCxnSpPr>
          <p:nvPr/>
        </p:nvCxnSpPr>
        <p:spPr>
          <a:xfrm flipH="1" flipV="1">
            <a:off x="7144871" y="4994138"/>
            <a:ext cx="1138517" cy="281963"/>
          </a:xfrm>
          <a:prstGeom prst="straightConnector1">
            <a:avLst/>
          </a:prstGeom>
          <a:ln w="76200">
            <a:solidFill>
              <a:srgbClr val="2308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F894AA4-1D54-9175-0357-6CEB48CD8524}"/>
              </a:ext>
            </a:extLst>
          </p:cNvPr>
          <p:cNvSpPr txBox="1"/>
          <p:nvPr/>
        </p:nvSpPr>
        <p:spPr>
          <a:xfrm>
            <a:off x="8283388" y="5041553"/>
            <a:ext cx="39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23085A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450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89989DE-285E-4B02-B4AE-3F7874383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00" y="1343939"/>
            <a:ext cx="4320000" cy="4320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261" y="296469"/>
            <a:ext cx="10944000" cy="792000"/>
          </a:xfrm>
        </p:spPr>
        <p:txBody>
          <a:bodyPr/>
          <a:lstStyle/>
          <a:p>
            <a:r>
              <a:rPr lang="en-US" dirty="0"/>
              <a:t>World Bee Day logo V2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A3C89-F25E-49B3-B802-22189BCC9053}"/>
              </a:ext>
            </a:extLst>
          </p:cNvPr>
          <p:cNvSpPr txBox="1"/>
          <p:nvPr/>
        </p:nvSpPr>
        <p:spPr>
          <a:xfrm>
            <a:off x="208728" y="1296000"/>
            <a:ext cx="63669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23085A"/>
                </a:solidFill>
              </a:rPr>
              <a:t>Why do you think this person …</a:t>
            </a:r>
          </a:p>
          <a:p>
            <a:pPr lvl="1"/>
            <a:endParaRPr lang="en-GB" sz="20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used this slogan?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put the name and date of the day?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chose a picture of a bee?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used yellow and black?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3085A"/>
                </a:solidFill>
              </a:rPr>
              <a:t>chose a hexagon shape?</a:t>
            </a:r>
          </a:p>
          <a:p>
            <a:pPr lvl="2"/>
            <a:endParaRPr lang="en-GB" sz="2000" dirty="0">
              <a:solidFill>
                <a:srgbClr val="23085A"/>
              </a:solidFill>
            </a:endParaRPr>
          </a:p>
          <a:p>
            <a:pPr marL="447675" lvl="2"/>
            <a:r>
              <a:rPr lang="en-GB" sz="2000" dirty="0">
                <a:solidFill>
                  <a:srgbClr val="23085A"/>
                </a:solidFill>
              </a:rPr>
              <a:t>Do you like the logo?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78FDD-AA35-6046-C699-44AB6BC4F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1" y="6315409"/>
            <a:ext cx="10595766" cy="5425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459634-2DCB-4CE3-46BC-CCDD74411B9D}"/>
              </a:ext>
            </a:extLst>
          </p:cNvPr>
          <p:cNvSpPr/>
          <p:nvPr/>
        </p:nvSpPr>
        <p:spPr>
          <a:xfrm>
            <a:off x="401216" y="167951"/>
            <a:ext cx="914400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CFFAB-AA71-ED17-6C46-5F1CA9D8B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16" y="290007"/>
            <a:ext cx="1365622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World Bee Day logo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23085A"/>
                </a:solidFill>
              </a:rPr>
              <a:t>www.teachingenglish.org.uk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A3C89-F25E-49B3-B802-22189BCC9053}"/>
              </a:ext>
            </a:extLst>
          </p:cNvPr>
          <p:cNvSpPr txBox="1"/>
          <p:nvPr/>
        </p:nvSpPr>
        <p:spPr>
          <a:xfrm>
            <a:off x="647999" y="1343939"/>
            <a:ext cx="9643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400" dirty="0">
                <a:solidFill>
                  <a:srgbClr val="23085A"/>
                </a:solidFill>
              </a:rPr>
              <a:t>Think about the:</a:t>
            </a:r>
          </a:p>
          <a:p>
            <a:pPr lvl="1"/>
            <a:endParaRPr lang="en-GB" sz="24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slogan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name and date of the day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pictures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colours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23085A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085A"/>
                </a:solidFill>
              </a:rPr>
              <a:t>shapes.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33408-6DEF-476A-93E8-14C5AA95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249" y="1512000"/>
            <a:ext cx="256175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5094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- indigo</Template>
  <TotalTime>7734</TotalTime>
  <Words>465</Words>
  <Application>Microsoft Office PowerPoint</Application>
  <PresentationFormat>Widescreen</PresentationFormat>
  <Paragraphs>89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British Council Sans Headline</vt:lpstr>
      <vt:lpstr>Wingdings</vt:lpstr>
      <vt:lpstr>British Council Sans</vt:lpstr>
      <vt:lpstr>Arial</vt:lpstr>
      <vt:lpstr>Calibri</vt:lpstr>
      <vt:lpstr>Cover - indigo</vt:lpstr>
      <vt:lpstr>Section - indigo</vt:lpstr>
      <vt:lpstr>Cover - white</vt:lpstr>
      <vt:lpstr>Section - white</vt:lpstr>
      <vt:lpstr>British Council</vt:lpstr>
      <vt:lpstr>British Council blank</vt:lpstr>
      <vt:lpstr>World Bee Day</vt:lpstr>
      <vt:lpstr>What is it?</vt:lpstr>
      <vt:lpstr>Bee words</vt:lpstr>
      <vt:lpstr>Bee video</vt:lpstr>
      <vt:lpstr>Bee video</vt:lpstr>
      <vt:lpstr>How to help bees </vt:lpstr>
      <vt:lpstr>World Bee Day logo</vt:lpstr>
      <vt:lpstr>World Bee Day logo V2</vt:lpstr>
      <vt:lpstr>Design a World Bee Day logo</vt:lpstr>
      <vt:lpstr>Your logo</vt:lpstr>
      <vt:lpstr>World Bee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and Innovation</dc:title>
  <dc:creator>Paul Braddock</dc:creator>
  <cp:lastModifiedBy>suzanne mordue</cp:lastModifiedBy>
  <cp:revision>341</cp:revision>
  <cp:lastPrinted>2019-09-18T09:30:23Z</cp:lastPrinted>
  <dcterms:created xsi:type="dcterms:W3CDTF">2020-03-18T10:45:19Z</dcterms:created>
  <dcterms:modified xsi:type="dcterms:W3CDTF">2024-07-25T15:19:36Z</dcterms:modified>
</cp:coreProperties>
</file>