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27"/>
  </p:notesMasterIdLst>
  <p:handoutMasterIdLst>
    <p:handoutMasterId r:id="rId28"/>
  </p:handoutMasterIdLst>
  <p:sldIdLst>
    <p:sldId id="281" r:id="rId7"/>
    <p:sldId id="354" r:id="rId8"/>
    <p:sldId id="351" r:id="rId9"/>
    <p:sldId id="352" r:id="rId10"/>
    <p:sldId id="355" r:id="rId11"/>
    <p:sldId id="356" r:id="rId12"/>
    <p:sldId id="359" r:id="rId13"/>
    <p:sldId id="358" r:id="rId14"/>
    <p:sldId id="357" r:id="rId15"/>
    <p:sldId id="360" r:id="rId16"/>
    <p:sldId id="361" r:id="rId17"/>
    <p:sldId id="362" r:id="rId18"/>
    <p:sldId id="363" r:id="rId19"/>
    <p:sldId id="365" r:id="rId20"/>
    <p:sldId id="364" r:id="rId21"/>
    <p:sldId id="366" r:id="rId22"/>
    <p:sldId id="323" r:id="rId23"/>
    <p:sldId id="346" r:id="rId24"/>
    <p:sldId id="350" r:id="rId25"/>
    <p:sldId id="291" r:id="rId26"/>
  </p:sldIdLst>
  <p:sldSz cx="12192000" cy="6858000"/>
  <p:notesSz cx="6858000" cy="9144000"/>
  <p:embeddedFontLst>
    <p:embeddedFont>
      <p:font typeface="British Council Sans" panose="020B0604020202020204" charset="0"/>
      <p:regular r:id="rId29"/>
      <p:bold r:id="rId30"/>
      <p:italic r:id="rId31"/>
      <p:boldItalic r:id="rId32"/>
    </p:embeddedFont>
    <p:embeddedFont>
      <p:font typeface="British Council Sans Headline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0" autoAdjust="0"/>
  </p:normalViewPr>
  <p:slideViewPr>
    <p:cSldViewPr snapToGrid="0" snapToObjects="1">
      <p:cViewPr varScale="1">
        <p:scale>
          <a:sx n="107" d="100"/>
          <a:sy n="107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18" Type="http://schemas.openxmlformats.org/officeDocument/2006/relationships/image" Target="../media/image3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17" Type="http://schemas.openxmlformats.org/officeDocument/2006/relationships/image" Target="../media/image37.jpg"/><Relationship Id="rId2" Type="http://schemas.openxmlformats.org/officeDocument/2006/relationships/image" Target="../media/image22.jp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What’s the weather like?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TeachingEnglish</a:t>
            </a:r>
            <a:r>
              <a:rPr lang="en-GB" dirty="0"/>
              <a:t>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</a:t>
            </a:r>
            <a:r>
              <a:rPr lang="en-GB" dirty="0"/>
              <a:t>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3FA59-3A30-415D-5E7C-8C2804DA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657958"/>
            <a:ext cx="4359018" cy="3542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BD3C49-EECA-116E-C234-E547FBE844D0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58024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C75FF-6A6D-6CE3-AF0F-A594B5C2FAD9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3843D-C9E5-60B4-FCA3-DF40EA6A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12" y="1784803"/>
            <a:ext cx="3012140" cy="30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3FA59-3A30-415D-5E7C-8C2804DA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657958"/>
            <a:ext cx="4359018" cy="3542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BD3C49-EECA-116E-C234-E547FBE844D0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340192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C75FF-6A6D-6CE3-AF0F-A594B5C2FAD9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917EA-8251-72D7-B9E1-F5C87A8E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24" y="1751289"/>
            <a:ext cx="3445574" cy="30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3FA59-3A30-415D-5E7C-8C2804DA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657958"/>
            <a:ext cx="4359018" cy="3542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BD3C49-EECA-116E-C234-E547FBE844D0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210424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C75FF-6A6D-6CE3-AF0F-A594B5C2FAD9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500A3-5491-9C5C-0995-CAAE43F9A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358" y="1823294"/>
            <a:ext cx="3385747" cy="3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3FA59-3A30-415D-5E7C-8C2804DA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657958"/>
            <a:ext cx="4359018" cy="3542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BD3C49-EECA-116E-C234-E547FBE844D0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18660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D9395B1-2156-4F82-9390-DE6B62BE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804" y="1264356"/>
            <a:ext cx="863600" cy="863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41" y="423317"/>
            <a:ext cx="10944000" cy="792000"/>
          </a:xfrm>
        </p:spPr>
        <p:txBody>
          <a:bodyPr/>
          <a:lstStyle/>
          <a:p>
            <a:r>
              <a:rPr lang="en-US" sz="3600" dirty="0"/>
              <a:t>What’s the weather like?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 err="1"/>
              <a:t>www.teachingenglish.org.uk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8000" y="1343939"/>
            <a:ext cx="5262470" cy="215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A"/>
                </a:solidFill>
              </a:rPr>
              <a:t>Find out! </a:t>
            </a:r>
          </a:p>
          <a:p>
            <a:pPr lvl="1"/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Listen for your country. Find out: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</a:rPr>
              <a:t>the capital city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</a:rPr>
              <a:t>what the weather’s like there</a:t>
            </a:r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7ABE2EAA-CDF3-4B67-9205-D1A40E5EC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37" y="1966800"/>
            <a:ext cx="4808163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4249A1-EB63-F041-3DA4-E02A146A2F86}"/>
              </a:ext>
            </a:extLst>
          </p:cNvPr>
          <p:cNvSpPr/>
          <p:nvPr/>
        </p:nvSpPr>
        <p:spPr>
          <a:xfrm>
            <a:off x="502024" y="233082"/>
            <a:ext cx="797858" cy="394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B577E4B-F64C-F521-185D-11C6DF25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4" y="353601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39" y="279338"/>
            <a:ext cx="10944000" cy="792000"/>
          </a:xfrm>
        </p:spPr>
        <p:txBody>
          <a:bodyPr/>
          <a:lstStyle/>
          <a:p>
            <a:r>
              <a:rPr lang="en-US" dirty="0"/>
              <a:t>What’s the weather like?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200000" y="1136133"/>
            <a:ext cx="3101657" cy="47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4000"/>
              </a:lnSpc>
            </a:pPr>
            <a:r>
              <a:rPr lang="en-GB" sz="2400" dirty="0">
                <a:solidFill>
                  <a:srgbClr val="23085A"/>
                </a:solidFill>
              </a:rPr>
              <a:t>What’s missing?</a:t>
            </a:r>
          </a:p>
        </p:txBody>
      </p:sp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3B3AE526-3B8E-4048-B17D-5C3EBFDE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16" y="4932000"/>
            <a:ext cx="1166438" cy="1440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82D4B84-4D58-4456-918E-5CD92758B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62" y="1128666"/>
            <a:ext cx="2337662" cy="1440000"/>
          </a:xfrm>
          <a:prstGeom prst="rect">
            <a:avLst/>
          </a:prstGeom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F29305F-45AC-45C1-9C98-7F3AE51FF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89" y="3034035"/>
            <a:ext cx="1066666" cy="1440000"/>
          </a:xfrm>
          <a:prstGeom prst="rect">
            <a:avLst/>
          </a:prstGeom>
        </p:spPr>
      </p:pic>
      <p:pic>
        <p:nvPicPr>
          <p:cNvPr id="14" name="Picture 13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DF29582C-F7C4-4AFE-8A12-3628CD9D7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05" y="1166116"/>
            <a:ext cx="2138062" cy="1440000"/>
          </a:xfrm>
          <a:prstGeom prst="rect">
            <a:avLst/>
          </a:prstGeom>
        </p:spPr>
      </p:pic>
      <p:pic>
        <p:nvPicPr>
          <p:cNvPr id="16" name="Picture 1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D0BEFBB4-9F30-43E5-A60E-C4823BCDE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769" y="4932000"/>
            <a:ext cx="1748858" cy="1440000"/>
          </a:xfrm>
          <a:prstGeom prst="rect">
            <a:avLst/>
          </a:prstGeom>
        </p:spPr>
      </p:pic>
      <p:pic>
        <p:nvPicPr>
          <p:cNvPr id="18" name="Picture 17" descr="A drawing of a face&#10;&#10;Description automatically generated">
            <a:extLst>
              <a:ext uri="{FF2B5EF4-FFF2-40B4-BE49-F238E27FC236}">
                <a16:creationId xmlns:a16="http://schemas.microsoft.com/office/drawing/2014/main" id="{36A1FB74-14F8-4504-8431-B112F7ACD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6889" y="2983850"/>
            <a:ext cx="1146667" cy="1440000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699ED8-4D50-4C88-A185-BC2B424DD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909" y="4932000"/>
            <a:ext cx="1660931" cy="144000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F8B3C1B4-612A-4500-AAD0-A9039B7193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982" y="4545989"/>
            <a:ext cx="1112381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42AA49-14E4-475C-AC31-6642C7F7C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0004" y="4562443"/>
            <a:ext cx="1816072" cy="144000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54C5FF41-914E-47BD-987A-8BEAA8C605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4439" y="2820916"/>
            <a:ext cx="1497218" cy="1440000"/>
          </a:xfrm>
          <a:prstGeom prst="rect">
            <a:avLst/>
          </a:prstGeom>
        </p:spPr>
      </p:pic>
      <p:pic>
        <p:nvPicPr>
          <p:cNvPr id="28" name="Picture 27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31D3299C-6217-495C-80BC-32A798106E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6610" y="3045350"/>
            <a:ext cx="1585211" cy="1440000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E8103D-1935-4E0B-9FE7-DBB358091C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3538" y="4932000"/>
            <a:ext cx="2542810" cy="1440000"/>
          </a:xfrm>
          <a:prstGeom prst="rect">
            <a:avLst/>
          </a:prstGeom>
        </p:spPr>
      </p:pic>
      <p:pic>
        <p:nvPicPr>
          <p:cNvPr id="32" name="Picture 31" descr="A picture containing plate, hat&#10;&#10;Description automatically generated">
            <a:extLst>
              <a:ext uri="{FF2B5EF4-FFF2-40B4-BE49-F238E27FC236}">
                <a16:creationId xmlns:a16="http://schemas.microsoft.com/office/drawing/2014/main" id="{11A381E0-253E-430E-8D50-BEF03D601B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9482" y="3097303"/>
            <a:ext cx="1604838" cy="1440000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5312FC-8BB4-4CB9-8035-E2CAF92A02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868" y="2595256"/>
            <a:ext cx="1040000" cy="1440000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C4B8B-7D76-4456-A92F-3D12382759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35217" y="1090766"/>
            <a:ext cx="2319018" cy="1440000"/>
          </a:xfrm>
          <a:prstGeom prst="rect">
            <a:avLst/>
          </a:prstGeom>
        </p:spPr>
      </p:pic>
      <p:pic>
        <p:nvPicPr>
          <p:cNvPr id="38" name="Picture 3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CFD32D7-5C88-4AAD-B172-C6D5929319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10099" y="3055923"/>
            <a:ext cx="1687078" cy="14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BA4781-987B-0CBC-450F-8C6861F15A8D}"/>
              </a:ext>
            </a:extLst>
          </p:cNvPr>
          <p:cNvSpPr/>
          <p:nvPr/>
        </p:nvSpPr>
        <p:spPr>
          <a:xfrm>
            <a:off x="537765" y="183369"/>
            <a:ext cx="690639" cy="35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1952050-2726-816C-DD59-FB6BE9B7EE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942" y="241909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6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D2299AC-1870-4FBD-B8DE-FF8B2169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107" y="1264356"/>
            <a:ext cx="863600" cy="863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347" y="355000"/>
            <a:ext cx="10944000" cy="792000"/>
          </a:xfrm>
        </p:spPr>
        <p:txBody>
          <a:bodyPr/>
          <a:lstStyle/>
          <a:p>
            <a:r>
              <a:rPr lang="en-US" dirty="0"/>
              <a:t>What’s the weather like?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8000" y="1343939"/>
            <a:ext cx="5262470" cy="187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Homework</a:t>
            </a: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rgbClr val="23085A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</a:rPr>
              <a:t>Write a description of what you’d like to see out your window!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1B56389-2733-4272-8ED9-E95894836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677" y="900000"/>
            <a:ext cx="4697323" cy="313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C4AC42-D411-288D-8A1B-C89AFD4A0CD0}"/>
              </a:ext>
            </a:extLst>
          </p:cNvPr>
          <p:cNvSpPr/>
          <p:nvPr/>
        </p:nvSpPr>
        <p:spPr>
          <a:xfrm>
            <a:off x="425107" y="304800"/>
            <a:ext cx="863600" cy="25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8FA08B1E-85BC-6D23-F9C7-52EC44737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07" y="344058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5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7AD01-346F-17F5-C8ED-5EAB8B8D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0EAE9-38B4-367A-9F8F-4079AEC94D74}"/>
              </a:ext>
            </a:extLst>
          </p:cNvPr>
          <p:cNvSpPr/>
          <p:nvPr/>
        </p:nvSpPr>
        <p:spPr>
          <a:xfrm>
            <a:off x="448235" y="268941"/>
            <a:ext cx="851647" cy="26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AF1BE34-9A0E-8FEC-5228-E4A19C5D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6" y="342047"/>
            <a:ext cx="1362459" cy="391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72987A-D380-81E9-76F1-3A3BA9054F36}"/>
              </a:ext>
            </a:extLst>
          </p:cNvPr>
          <p:cNvSpPr txBox="1"/>
          <p:nvPr/>
        </p:nvSpPr>
        <p:spPr>
          <a:xfrm>
            <a:off x="2088776" y="198881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Weather rhyme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0732A-8948-C183-89B1-E8E2996F6025}"/>
              </a:ext>
            </a:extLst>
          </p:cNvPr>
          <p:cNvSpPr txBox="1"/>
          <p:nvPr/>
        </p:nvSpPr>
        <p:spPr>
          <a:xfrm>
            <a:off x="1972235" y="1601256"/>
            <a:ext cx="6096000" cy="245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  <a:latin typeface="+mj-lt"/>
              </a:rPr>
              <a:t>Whether the weather is warm,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  <a:latin typeface="+mj-lt"/>
              </a:rPr>
              <a:t>whether the weather is ………,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  <a:latin typeface="+mj-lt"/>
              </a:rPr>
              <a:t>we have to put up with the weather,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  <a:latin typeface="+mj-lt"/>
              </a:rPr>
              <a:t>whether we like it or </a:t>
            </a:r>
            <a:r>
              <a:rPr lang="en-GB" sz="2000" u="sng" dirty="0">
                <a:solidFill>
                  <a:srgbClr val="23085A"/>
                </a:solidFill>
                <a:latin typeface="+mj-lt"/>
              </a:rPr>
              <a:t>not</a:t>
            </a:r>
            <a:r>
              <a:rPr lang="en-GB" sz="2000" dirty="0">
                <a:solidFill>
                  <a:srgbClr val="23085A"/>
                </a:solidFill>
                <a:latin typeface="+mj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EBF86D-89D9-CAA2-8DC6-9EB4C362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294" y="1164512"/>
            <a:ext cx="4361905" cy="3542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F452F2-3FB2-9F23-DD34-E21D12DB865D}"/>
              </a:ext>
            </a:extLst>
          </p:cNvPr>
          <p:cNvSpPr txBox="1"/>
          <p:nvPr/>
        </p:nvSpPr>
        <p:spPr>
          <a:xfrm>
            <a:off x="3998258" y="4731921"/>
            <a:ext cx="7853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https://learnenglishkids.britishcouncil.org/fun-games/tongue-twisters/whether-weather</a:t>
            </a:r>
          </a:p>
        </p:txBody>
      </p:sp>
    </p:spTree>
    <p:extLst>
      <p:ext uri="{BB962C8B-B14F-4D97-AF65-F5344CB8AC3E}">
        <p14:creationId xmlns:p14="http://schemas.microsoft.com/office/powerpoint/2010/main" val="2311951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What’s the weather like?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B1555-2177-5202-9205-F0088B70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2FB2E4-CBCB-5564-D45D-A00E29C0A143}"/>
              </a:ext>
            </a:extLst>
          </p:cNvPr>
          <p:cNvSpPr/>
          <p:nvPr/>
        </p:nvSpPr>
        <p:spPr>
          <a:xfrm>
            <a:off x="358588" y="224118"/>
            <a:ext cx="1389530" cy="430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0725DED-5DC0-7FA7-F3BA-42E0D09C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7" y="290165"/>
            <a:ext cx="1362459" cy="39166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7F9F40-2D23-7DA9-0274-A75871D63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71077"/>
              </p:ext>
            </p:extLst>
          </p:nvPr>
        </p:nvGraphicFramePr>
        <p:xfrm>
          <a:off x="648000" y="986347"/>
          <a:ext cx="1070132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64">
                  <a:extLst>
                    <a:ext uri="{9D8B030D-6E8A-4147-A177-3AD203B41FA5}">
                      <a16:colId xmlns:a16="http://schemas.microsoft.com/office/drawing/2014/main" val="3552796746"/>
                    </a:ext>
                  </a:extLst>
                </a:gridCol>
                <a:gridCol w="2140264">
                  <a:extLst>
                    <a:ext uri="{9D8B030D-6E8A-4147-A177-3AD203B41FA5}">
                      <a16:colId xmlns:a16="http://schemas.microsoft.com/office/drawing/2014/main" val="2370718445"/>
                    </a:ext>
                  </a:extLst>
                </a:gridCol>
                <a:gridCol w="2140264">
                  <a:extLst>
                    <a:ext uri="{9D8B030D-6E8A-4147-A177-3AD203B41FA5}">
                      <a16:colId xmlns:a16="http://schemas.microsoft.com/office/drawing/2014/main" val="975290775"/>
                    </a:ext>
                  </a:extLst>
                </a:gridCol>
                <a:gridCol w="2140264">
                  <a:extLst>
                    <a:ext uri="{9D8B030D-6E8A-4147-A177-3AD203B41FA5}">
                      <a16:colId xmlns:a16="http://schemas.microsoft.com/office/drawing/2014/main" val="2253467650"/>
                    </a:ext>
                  </a:extLst>
                </a:gridCol>
                <a:gridCol w="2140264">
                  <a:extLst>
                    <a:ext uri="{9D8B030D-6E8A-4147-A177-3AD203B41FA5}">
                      <a16:colId xmlns:a16="http://schemas.microsoft.com/office/drawing/2014/main" val="3177095773"/>
                    </a:ext>
                  </a:extLst>
                </a:gridCol>
              </a:tblGrid>
              <a:tr h="465169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1. hot</a:t>
                      </a: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2. cold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3. Warm</a:t>
                      </a: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4. 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5. cloudy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13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6. windy</a:t>
                      </a:r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7. snowy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8. stormy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9. foggy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10. 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79219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8E569C-DE60-0423-90E0-598007A5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65" y="1280958"/>
            <a:ext cx="1961905" cy="2019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545CC8-CB81-25C2-F901-C43135B2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235" y="1344739"/>
            <a:ext cx="1866667" cy="2019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2BD16A-32C3-056B-047B-B09780C61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699" y="4104746"/>
            <a:ext cx="1985832" cy="15060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773C01-99F6-AE05-B3CF-C2A272A76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619" y="1382835"/>
            <a:ext cx="1922425" cy="1817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B7164F-AEA8-456D-265A-1C4A326ED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526" y="1382835"/>
            <a:ext cx="1985832" cy="1904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363526-C06A-A712-25E5-D5FA5D578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06" y="4186517"/>
            <a:ext cx="1961906" cy="12709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DAE7FB-D2AD-FD3F-B03E-0EC5FC587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3104" y="3916577"/>
            <a:ext cx="1891424" cy="1757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C4C08A-5313-00FF-36CD-B74698C845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475" y="3979889"/>
            <a:ext cx="1836735" cy="16308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59F8EB-D829-C9B6-4AE3-EFA7BCA3D6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2791" y="3850360"/>
            <a:ext cx="2000090" cy="16774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B17184-1EA2-77BD-93E1-5F68B074B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6198" y="1316845"/>
            <a:ext cx="1922425" cy="20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B1555-2177-5202-9205-F0088B70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2FB2E4-CBCB-5564-D45D-A00E29C0A143}"/>
              </a:ext>
            </a:extLst>
          </p:cNvPr>
          <p:cNvSpPr/>
          <p:nvPr/>
        </p:nvSpPr>
        <p:spPr>
          <a:xfrm>
            <a:off x="358588" y="224118"/>
            <a:ext cx="1389530" cy="430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0725DED-5DC0-7FA7-F3BA-42E0D09C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7" y="290165"/>
            <a:ext cx="1362459" cy="39166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7F9F40-2D23-7DA9-0274-A75871D63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97331"/>
              </p:ext>
            </p:extLst>
          </p:nvPr>
        </p:nvGraphicFramePr>
        <p:xfrm>
          <a:off x="648000" y="986347"/>
          <a:ext cx="10701320" cy="468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64">
                  <a:extLst>
                    <a:ext uri="{9D8B030D-6E8A-4147-A177-3AD203B41FA5}">
                      <a16:colId xmlns:a16="http://schemas.microsoft.com/office/drawing/2014/main" val="3552796746"/>
                    </a:ext>
                  </a:extLst>
                </a:gridCol>
                <a:gridCol w="2140264">
                  <a:extLst>
                    <a:ext uri="{9D8B030D-6E8A-4147-A177-3AD203B41FA5}">
                      <a16:colId xmlns:a16="http://schemas.microsoft.com/office/drawing/2014/main" val="2370718445"/>
                    </a:ext>
                  </a:extLst>
                </a:gridCol>
                <a:gridCol w="2140264">
                  <a:extLst>
                    <a:ext uri="{9D8B030D-6E8A-4147-A177-3AD203B41FA5}">
                      <a16:colId xmlns:a16="http://schemas.microsoft.com/office/drawing/2014/main" val="975290775"/>
                    </a:ext>
                  </a:extLst>
                </a:gridCol>
                <a:gridCol w="2140264">
                  <a:extLst>
                    <a:ext uri="{9D8B030D-6E8A-4147-A177-3AD203B41FA5}">
                      <a16:colId xmlns:a16="http://schemas.microsoft.com/office/drawing/2014/main" val="2253467650"/>
                    </a:ext>
                  </a:extLst>
                </a:gridCol>
                <a:gridCol w="2140264">
                  <a:extLst>
                    <a:ext uri="{9D8B030D-6E8A-4147-A177-3AD203B41FA5}">
                      <a16:colId xmlns:a16="http://schemas.microsoft.com/office/drawing/2014/main" val="3177095773"/>
                    </a:ext>
                  </a:extLst>
                </a:gridCol>
              </a:tblGrid>
              <a:tr h="2516218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1. </a:t>
                      </a: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4.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131906"/>
                  </a:ext>
                </a:extLst>
              </a:tr>
              <a:tr h="2171530">
                <a:tc>
                  <a:txBody>
                    <a:bodyPr/>
                    <a:lstStyle/>
                    <a:p>
                      <a:r>
                        <a:rPr lang="en-GB" sz="2000" b="1" dirty="0"/>
                        <a:t>6. </a:t>
                      </a:r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7.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8.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9.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10.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79219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8E569C-DE60-0423-90E0-598007A5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65" y="1280958"/>
            <a:ext cx="1961905" cy="2019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545CC8-CB81-25C2-F901-C43135B2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235" y="1344739"/>
            <a:ext cx="1768589" cy="1912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2BD16A-32C3-056B-047B-B09780C61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699" y="4104746"/>
            <a:ext cx="1985832" cy="15060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773C01-99F6-AE05-B3CF-C2A272A76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619" y="1382835"/>
            <a:ext cx="1922425" cy="1817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B7164F-AEA8-456D-265A-1C4A326ED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526" y="1382835"/>
            <a:ext cx="1985832" cy="1904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363526-C06A-A712-25E5-D5FA5D578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06" y="4186517"/>
            <a:ext cx="1961906" cy="12709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DAE7FB-D2AD-FD3F-B03E-0EC5FC587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3104" y="3916577"/>
            <a:ext cx="1891424" cy="1757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C4C08A-5313-00FF-36CD-B74698C845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475" y="3979889"/>
            <a:ext cx="1836735" cy="16308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59F8EB-D829-C9B6-4AE3-EFA7BCA3D6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2791" y="3850360"/>
            <a:ext cx="2000090" cy="16774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B17184-1EA2-77BD-93E1-5F68B074B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6199" y="1316845"/>
            <a:ext cx="1768590" cy="18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74BDE7-3BCB-76B0-2104-D0B513B88672}"/>
              </a:ext>
            </a:extLst>
          </p:cNvPr>
          <p:cNvSpPr txBox="1"/>
          <p:nvPr/>
        </p:nvSpPr>
        <p:spPr>
          <a:xfrm>
            <a:off x="2210047" y="27746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Weather game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636870-BFFB-E784-C798-F0468E23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513" y="1363438"/>
            <a:ext cx="4366791" cy="41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4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74BDE7-3BCB-76B0-2104-D0B513B88672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3FA59-3A30-415D-5E7C-8C2804DA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657958"/>
            <a:ext cx="4359018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1CF63-3248-A384-9E26-B17049611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405" y="1748119"/>
            <a:ext cx="4064838" cy="3082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CDF7F-3360-3DFE-8B29-6AE9D35C9BE9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78449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3FA59-3A30-415D-5E7C-8C2804DA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657958"/>
            <a:ext cx="4359018" cy="3542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8E19C6-FDC0-181D-EAAE-271400C11AE8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389439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633A3-4F29-3E11-1869-3EF9F5E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noProof="0" dirty="0"/>
              <a:t>www.teachingenglish.org.uk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6810-E152-4EB9-4B52-5B5A0F46C280}"/>
              </a:ext>
            </a:extLst>
          </p:cNvPr>
          <p:cNvSpPr/>
          <p:nvPr/>
        </p:nvSpPr>
        <p:spPr>
          <a:xfrm>
            <a:off x="555812" y="277906"/>
            <a:ext cx="762000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08FA76F-1253-EC39-0701-D981AB27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4" y="404800"/>
            <a:ext cx="1362459" cy="3916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27B07C-4EC7-D0B6-0DE8-2CAD53F3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212" y="1971180"/>
            <a:ext cx="4513635" cy="2915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63277-6DCA-321B-F2AF-355E3E7D0B06}"/>
              </a:ext>
            </a:extLst>
          </p:cNvPr>
          <p:cNvSpPr txBox="1"/>
          <p:nvPr/>
        </p:nvSpPr>
        <p:spPr>
          <a:xfrm>
            <a:off x="2210046" y="277468"/>
            <a:ext cx="563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</a:rPr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167780893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3937</TotalTime>
  <Words>362</Words>
  <Application>Microsoft Office PowerPoint</Application>
  <PresentationFormat>Widescreen</PresentationFormat>
  <Paragraphs>94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British Council Sans</vt:lpstr>
      <vt:lpstr>British Council Sans Headline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What’s the weather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the weather like?</vt:lpstr>
      <vt:lpstr>What’s the weather like?</vt:lpstr>
      <vt:lpstr>What’s the weather like?</vt:lpstr>
      <vt:lpstr>What’s the weather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and Innovation</dc:title>
  <dc:creator>Paul Braddock</dc:creator>
  <cp:lastModifiedBy>suzanne mordue</cp:lastModifiedBy>
  <cp:revision>136</cp:revision>
  <cp:lastPrinted>2019-09-18T09:30:23Z</cp:lastPrinted>
  <dcterms:created xsi:type="dcterms:W3CDTF">2020-03-18T10:45:19Z</dcterms:created>
  <dcterms:modified xsi:type="dcterms:W3CDTF">2024-07-24T13:12:03Z</dcterms:modified>
</cp:coreProperties>
</file>