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09" r:id="rId1"/>
    <p:sldMasterId id="2147483754" r:id="rId2"/>
    <p:sldMasterId id="2147483727" r:id="rId3"/>
    <p:sldMasterId id="2147483759" r:id="rId4"/>
    <p:sldMasterId id="2147483660" r:id="rId5"/>
    <p:sldMasterId id="2147483700" r:id="rId6"/>
  </p:sldMasterIdLst>
  <p:notesMasterIdLst>
    <p:notesMasterId r:id="rId11"/>
  </p:notesMasterIdLst>
  <p:handoutMasterIdLst>
    <p:handoutMasterId r:id="rId12"/>
  </p:handoutMasterIdLst>
  <p:sldIdLst>
    <p:sldId id="281" r:id="rId7"/>
    <p:sldId id="351" r:id="rId8"/>
    <p:sldId id="352" r:id="rId9"/>
    <p:sldId id="353" r:id="rId10"/>
  </p:sldIdLst>
  <p:sldSz cx="12192000" cy="6858000"/>
  <p:notesSz cx="6858000" cy="9144000"/>
  <p:embeddedFontLst>
    <p:embeddedFont>
      <p:font typeface="British Council Sans" panose="020B0604020202020204" charset="0"/>
      <p:regular r:id="rId13"/>
      <p:bold r:id="rId14"/>
      <p:italic r:id="rId15"/>
      <p:boldItalic r:id="rId16"/>
    </p:embeddedFont>
    <p:embeddedFont>
      <p:font typeface="British Council Sans Headline" panose="020B0604020202020204" charset="0"/>
      <p:regular r:id="rId17"/>
      <p:bold r:id="rId18"/>
      <p:italic r:id="rId19"/>
      <p:boldItalic r:id="rId2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0061"/>
    <a:srgbClr val="005C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58" autoAdjust="0"/>
    <p:restoredTop sz="0" autoAdjust="0"/>
  </p:normalViewPr>
  <p:slideViewPr>
    <p:cSldViewPr snapToGrid="0" snapToObjects="1">
      <p:cViewPr varScale="1">
        <p:scale>
          <a:sx n="107" d="100"/>
          <a:sy n="107" d="100"/>
        </p:scale>
        <p:origin x="91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5" d="100"/>
          <a:sy n="55" d="100"/>
        </p:scale>
        <p:origin x="202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font" Target="fonts/font5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font" Target="fonts/font7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A7BA6-C638-465B-9AAD-85D10B1E07AD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142D4-5647-4A56-9986-C5881B7B5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26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03045-9E18-4723-8DEC-FFCFCD854557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7F705-F937-46CB-A48B-0D9E19179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058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71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5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1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02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072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5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9372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37743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74470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</a:t>
            </a:r>
            <a:r>
              <a:rPr lang="en-GB" noProof="0" dirty="0"/>
              <a:t>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www.teachingenglish.org.uk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50895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686E00B-4C6B-434C-80C9-F98EF22F31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4000" y="1512002"/>
            <a:ext cx="5328000" cy="4500563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25159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CB1FB70-6F45-E74A-AF01-AB7AE7B3B93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000" y="1511999"/>
            <a:ext cx="5328000" cy="4500000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9282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4371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34010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3516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448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86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33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45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BCC5060-0956-494D-BDA8-83E48EFB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207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0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15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78144029-A22A-9A49-B9EE-98B449D69D85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73088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6" r:id="rId2"/>
    <p:sldLayoutId id="2147483745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2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British Council Sans" panose="020B0504020202020204" pitchFamily="34" charset="0"/>
        <a:buChar char="–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906F040B-0B1A-1441-942C-BE62348984CF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020534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3F291D8B-9729-0B42-945A-DB3A4021540D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898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64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6BC31D06-11C4-444F-B6A7-6348071675B7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916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8136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439999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88000" y="6192000"/>
            <a:ext cx="50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A36854FA-307F-854E-96D4-DE585DB24BD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396000"/>
            <a:ext cx="432000" cy="0"/>
          </a:xfrm>
          <a:prstGeom prst="line">
            <a:avLst/>
          </a:prstGeom>
          <a:ln w="3048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408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2" r:id="rId2"/>
    <p:sldLayoutId id="2147483664" r:id="rId3"/>
    <p:sldLayoutId id="2147483684" r:id="rId4"/>
    <p:sldLayoutId id="2147483685" r:id="rId5"/>
    <p:sldLayoutId id="2147483667" r:id="rId6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10944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GB" noProof="0" dirty="0"/>
              <a:t>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212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729000"/>
          </a:xfrm>
        </p:spPr>
        <p:txBody>
          <a:bodyPr>
            <a:normAutofit fontScale="90000"/>
          </a:bodyPr>
          <a:lstStyle/>
          <a:p>
            <a:r>
              <a:rPr lang="en-GB" dirty="0"/>
              <a:t>What’s the weather like?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TeachingEnglish</a:t>
            </a:r>
            <a:r>
              <a:rPr lang="en-GB" dirty="0"/>
              <a:t> lessons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0EC0CEC-1BF7-FB4F-8AF9-847F9A9BB2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May </a:t>
            </a:r>
            <a:r>
              <a:rPr lang="en-GB" dirty="0"/>
              <a:t>2020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555051-4B29-D942-AA20-875F9F7069EE}"/>
              </a:ext>
            </a:extLst>
          </p:cNvPr>
          <p:cNvSpPr txBox="1"/>
          <p:nvPr/>
        </p:nvSpPr>
        <p:spPr>
          <a:xfrm>
            <a:off x="3699982" y="20097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05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2B1555-2177-5202-9205-F0088B701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2000" noProof="0" dirty="0"/>
              <a:t>www.teachingenglish.org.uk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2FB2E4-CBCB-5564-D45D-A00E29C0A143}"/>
              </a:ext>
            </a:extLst>
          </p:cNvPr>
          <p:cNvSpPr/>
          <p:nvPr/>
        </p:nvSpPr>
        <p:spPr>
          <a:xfrm>
            <a:off x="358588" y="224118"/>
            <a:ext cx="1389530" cy="4303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p:pic>
        <p:nvPicPr>
          <p:cNvPr id="7" name="Picture 6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90725DED-5DC0-7FA7-F3BA-42E0D09C2A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217" y="290165"/>
            <a:ext cx="1362459" cy="391669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27F9F40-2D23-7DA9-0274-A75871D63D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871077"/>
              </p:ext>
            </p:extLst>
          </p:nvPr>
        </p:nvGraphicFramePr>
        <p:xfrm>
          <a:off x="648000" y="986347"/>
          <a:ext cx="1070132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0264">
                  <a:extLst>
                    <a:ext uri="{9D8B030D-6E8A-4147-A177-3AD203B41FA5}">
                      <a16:colId xmlns:a16="http://schemas.microsoft.com/office/drawing/2014/main" val="3552796746"/>
                    </a:ext>
                  </a:extLst>
                </a:gridCol>
                <a:gridCol w="2140264">
                  <a:extLst>
                    <a:ext uri="{9D8B030D-6E8A-4147-A177-3AD203B41FA5}">
                      <a16:colId xmlns:a16="http://schemas.microsoft.com/office/drawing/2014/main" val="2370718445"/>
                    </a:ext>
                  </a:extLst>
                </a:gridCol>
                <a:gridCol w="2140264">
                  <a:extLst>
                    <a:ext uri="{9D8B030D-6E8A-4147-A177-3AD203B41FA5}">
                      <a16:colId xmlns:a16="http://schemas.microsoft.com/office/drawing/2014/main" val="975290775"/>
                    </a:ext>
                  </a:extLst>
                </a:gridCol>
                <a:gridCol w="2140264">
                  <a:extLst>
                    <a:ext uri="{9D8B030D-6E8A-4147-A177-3AD203B41FA5}">
                      <a16:colId xmlns:a16="http://schemas.microsoft.com/office/drawing/2014/main" val="2253467650"/>
                    </a:ext>
                  </a:extLst>
                </a:gridCol>
                <a:gridCol w="2140264">
                  <a:extLst>
                    <a:ext uri="{9D8B030D-6E8A-4147-A177-3AD203B41FA5}">
                      <a16:colId xmlns:a16="http://schemas.microsoft.com/office/drawing/2014/main" val="3177095773"/>
                    </a:ext>
                  </a:extLst>
                </a:gridCol>
              </a:tblGrid>
              <a:tr h="465169"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1. hot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2. cold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3. Warm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4. rainy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5. cloudy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1131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/>
                        <a:t>6. windy</a:t>
                      </a:r>
                    </a:p>
                    <a:p>
                      <a:endParaRPr lang="en-GB" sz="2000" b="1" dirty="0"/>
                    </a:p>
                    <a:p>
                      <a:endParaRPr lang="en-GB" sz="2000" b="1" dirty="0"/>
                    </a:p>
                    <a:p>
                      <a:endParaRPr lang="en-GB" sz="2000" b="1" dirty="0"/>
                    </a:p>
                    <a:p>
                      <a:endParaRPr lang="en-GB" sz="2000" b="1" dirty="0"/>
                    </a:p>
                    <a:p>
                      <a:endParaRPr lang="en-GB" sz="2000" b="1" dirty="0"/>
                    </a:p>
                    <a:p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7. snowy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8. stormy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9. foggy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10. sunny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6792197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108E569C-DE60-0423-90E0-598007A5C4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165" y="1280958"/>
            <a:ext cx="1961905" cy="201904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4545CC8-CB81-25C2-F901-C43135B2B1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8235" y="1344739"/>
            <a:ext cx="1866667" cy="201904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82BD16A-32C3-056B-047B-B09780C61D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71699" y="4104746"/>
            <a:ext cx="1985832" cy="150603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A773C01-99F6-AE05-B3CF-C2A272A768F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43619" y="1382835"/>
            <a:ext cx="1922425" cy="181756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BB7164F-AEA8-456D-265A-1C4A326EDD1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94526" y="1382835"/>
            <a:ext cx="1985832" cy="190476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A363526-C06A-A712-25E5-D5FA5D57801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3306" y="4186517"/>
            <a:ext cx="1961906" cy="127092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33DAE7FB-D2AD-FD3F-B03E-0EC5FC58710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13104" y="3916577"/>
            <a:ext cx="1891424" cy="175751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BC4C08A-5313-00FF-36CD-B74698C8451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93475" y="3979889"/>
            <a:ext cx="1836735" cy="163089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B59F8EB-D829-C9B6-4AE3-EFA7BCA3D6C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92791" y="3850360"/>
            <a:ext cx="2000090" cy="167749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02B17184-1EA2-77BD-93E1-5F68B074B8C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956198" y="1316845"/>
            <a:ext cx="1922425" cy="2055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689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2B1555-2177-5202-9205-F0088B701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2000" noProof="0" dirty="0"/>
              <a:t>www.teachingenglish.org.uk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2FB2E4-CBCB-5564-D45D-A00E29C0A143}"/>
              </a:ext>
            </a:extLst>
          </p:cNvPr>
          <p:cNvSpPr/>
          <p:nvPr/>
        </p:nvSpPr>
        <p:spPr>
          <a:xfrm>
            <a:off x="358588" y="224118"/>
            <a:ext cx="1389530" cy="4303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p:pic>
        <p:nvPicPr>
          <p:cNvPr id="7" name="Picture 6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90725DED-5DC0-7FA7-F3BA-42E0D09C2A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217" y="290165"/>
            <a:ext cx="1362459" cy="391669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27F9F40-2D23-7DA9-0274-A75871D63D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497331"/>
              </p:ext>
            </p:extLst>
          </p:nvPr>
        </p:nvGraphicFramePr>
        <p:xfrm>
          <a:off x="648000" y="986347"/>
          <a:ext cx="10701320" cy="4687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0264">
                  <a:extLst>
                    <a:ext uri="{9D8B030D-6E8A-4147-A177-3AD203B41FA5}">
                      <a16:colId xmlns:a16="http://schemas.microsoft.com/office/drawing/2014/main" val="3552796746"/>
                    </a:ext>
                  </a:extLst>
                </a:gridCol>
                <a:gridCol w="2140264">
                  <a:extLst>
                    <a:ext uri="{9D8B030D-6E8A-4147-A177-3AD203B41FA5}">
                      <a16:colId xmlns:a16="http://schemas.microsoft.com/office/drawing/2014/main" val="2370718445"/>
                    </a:ext>
                  </a:extLst>
                </a:gridCol>
                <a:gridCol w="2140264">
                  <a:extLst>
                    <a:ext uri="{9D8B030D-6E8A-4147-A177-3AD203B41FA5}">
                      <a16:colId xmlns:a16="http://schemas.microsoft.com/office/drawing/2014/main" val="975290775"/>
                    </a:ext>
                  </a:extLst>
                </a:gridCol>
                <a:gridCol w="2140264">
                  <a:extLst>
                    <a:ext uri="{9D8B030D-6E8A-4147-A177-3AD203B41FA5}">
                      <a16:colId xmlns:a16="http://schemas.microsoft.com/office/drawing/2014/main" val="2253467650"/>
                    </a:ext>
                  </a:extLst>
                </a:gridCol>
                <a:gridCol w="2140264">
                  <a:extLst>
                    <a:ext uri="{9D8B030D-6E8A-4147-A177-3AD203B41FA5}">
                      <a16:colId xmlns:a16="http://schemas.microsoft.com/office/drawing/2014/main" val="3177095773"/>
                    </a:ext>
                  </a:extLst>
                </a:gridCol>
              </a:tblGrid>
              <a:tr h="2516218"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1. </a:t>
                      </a: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2.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3.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4.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5.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1131906"/>
                  </a:ext>
                </a:extLst>
              </a:tr>
              <a:tr h="2171530">
                <a:tc>
                  <a:txBody>
                    <a:bodyPr/>
                    <a:lstStyle/>
                    <a:p>
                      <a:r>
                        <a:rPr lang="en-GB" sz="2000" b="1" dirty="0"/>
                        <a:t>6. </a:t>
                      </a:r>
                    </a:p>
                    <a:p>
                      <a:endParaRPr lang="en-GB" sz="2000" b="1" dirty="0"/>
                    </a:p>
                    <a:p>
                      <a:endParaRPr lang="en-GB" sz="2000" b="1" dirty="0"/>
                    </a:p>
                    <a:p>
                      <a:endParaRPr lang="en-GB" sz="2000" b="1" dirty="0"/>
                    </a:p>
                    <a:p>
                      <a:endParaRPr lang="en-GB" sz="2000" b="1" dirty="0"/>
                    </a:p>
                    <a:p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7.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8.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9.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10.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6792197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108E569C-DE60-0423-90E0-598007A5C4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165" y="1280958"/>
            <a:ext cx="1961905" cy="201904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4545CC8-CB81-25C2-F901-C43135B2B1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8235" y="1344739"/>
            <a:ext cx="1768589" cy="191296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82BD16A-32C3-056B-047B-B09780C61D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71699" y="4104746"/>
            <a:ext cx="1985832" cy="150603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A773C01-99F6-AE05-B3CF-C2A272A768F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43619" y="1382835"/>
            <a:ext cx="1922425" cy="181756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BB7164F-AEA8-456D-265A-1C4A326EDD1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94526" y="1382835"/>
            <a:ext cx="1985832" cy="190476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A363526-C06A-A712-25E5-D5FA5D57801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3306" y="4186517"/>
            <a:ext cx="1961906" cy="127092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33DAE7FB-D2AD-FD3F-B03E-0EC5FC58710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13104" y="3916577"/>
            <a:ext cx="1891424" cy="175751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BC4C08A-5313-00FF-36CD-B74698C8451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93475" y="3979889"/>
            <a:ext cx="1836735" cy="163089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B59F8EB-D829-C9B6-4AE3-EFA7BCA3D6C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92791" y="3850360"/>
            <a:ext cx="2000090" cy="167749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02B17184-1EA2-77BD-93E1-5F68B074B8C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956199" y="1316845"/>
            <a:ext cx="1768590" cy="189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593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2B1555-2177-5202-9205-F0088B701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2000" noProof="0" dirty="0"/>
              <a:t>www.teachingenglish.org.uk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2FB2E4-CBCB-5564-D45D-A00E29C0A143}"/>
              </a:ext>
            </a:extLst>
          </p:cNvPr>
          <p:cNvSpPr/>
          <p:nvPr/>
        </p:nvSpPr>
        <p:spPr>
          <a:xfrm>
            <a:off x="358588" y="224118"/>
            <a:ext cx="1389530" cy="4303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p:pic>
        <p:nvPicPr>
          <p:cNvPr id="7" name="Picture 6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90725DED-5DC0-7FA7-F3BA-42E0D09C2A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217" y="290165"/>
            <a:ext cx="1362459" cy="39166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24A0544-3CB2-18B1-3515-AEFB023644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1911" y="844674"/>
            <a:ext cx="5619048" cy="4971429"/>
          </a:xfrm>
          <a:prstGeom prst="rect">
            <a:avLst/>
          </a:prstGeom>
        </p:spPr>
      </p:pic>
      <p:sp>
        <p:nvSpPr>
          <p:cNvPr id="11" name="Arrow: Right 10">
            <a:extLst>
              <a:ext uri="{FF2B5EF4-FFF2-40B4-BE49-F238E27FC236}">
                <a16:creationId xmlns:a16="http://schemas.microsoft.com/office/drawing/2014/main" id="{259273EC-E6F9-82F4-9E4B-D9C25D527DFD}"/>
              </a:ext>
            </a:extLst>
          </p:cNvPr>
          <p:cNvSpPr/>
          <p:nvPr/>
        </p:nvSpPr>
        <p:spPr>
          <a:xfrm rot="18079311">
            <a:off x="5602941" y="2499492"/>
            <a:ext cx="1219200" cy="537882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DF80FFF4-4EFF-B818-6178-1D63ED209F55}"/>
              </a:ext>
            </a:extLst>
          </p:cNvPr>
          <p:cNvSpPr/>
          <p:nvPr/>
        </p:nvSpPr>
        <p:spPr>
          <a:xfrm rot="4325314">
            <a:off x="5499684" y="3455583"/>
            <a:ext cx="1219200" cy="537882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50F1A3D-26EF-AD57-F5F4-05222AAE5D6B}"/>
              </a:ext>
            </a:extLst>
          </p:cNvPr>
          <p:cNvSpPr/>
          <p:nvPr/>
        </p:nvSpPr>
        <p:spPr>
          <a:xfrm>
            <a:off x="5867999" y="3155576"/>
            <a:ext cx="138354" cy="152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85819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CA2429F5-8D23-4BE9-AD5F-F4572A1A6D86}"/>
    </a:ext>
  </a:extLst>
</a:theme>
</file>

<file path=ppt/theme/theme2.xml><?xml version="1.0" encoding="utf-8"?>
<a:theme xmlns:a="http://schemas.openxmlformats.org/drawingml/2006/main" name="Section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165A9B3-7AF4-4E8E-9E34-E5B2E1B3EE61}"/>
    </a:ext>
  </a:extLst>
</a:theme>
</file>

<file path=ppt/theme/theme3.xml><?xml version="1.0" encoding="utf-8"?>
<a:theme xmlns:a="http://schemas.openxmlformats.org/drawingml/2006/main" name="Cover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7A85154B-35F0-4B5D-9ABB-C22ECFA91EBE}"/>
    </a:ext>
  </a:extLst>
</a:theme>
</file>

<file path=ppt/theme/theme4.xml><?xml version="1.0" encoding="utf-8"?>
<a:theme xmlns:a="http://schemas.openxmlformats.org/drawingml/2006/main" name="Section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021BCEB-9709-4AD6-8637-80DEE4ED72A6}"/>
    </a:ext>
  </a:extLst>
</a:theme>
</file>

<file path=ppt/theme/theme5.xml><?xml version="1.0" encoding="utf-8"?>
<a:theme xmlns:a="http://schemas.openxmlformats.org/drawingml/2006/main" name="British Council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90000"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5E81798-6535-42DE-9E82-DC88799A933E}"/>
    </a:ext>
  </a:extLst>
</a:theme>
</file>

<file path=ppt/theme/theme6.xml><?xml version="1.0" encoding="utf-8"?>
<a:theme xmlns:a="http://schemas.openxmlformats.org/drawingml/2006/main" name="British Council blank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C0B9431-BB5E-4669-9CC7-BFFD8B5EAB87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Cover - indigo</Template>
  <TotalTime>3699</TotalTime>
  <Words>88</Words>
  <Application>Microsoft Office PowerPoint</Application>
  <PresentationFormat>Widescreen</PresentationFormat>
  <Paragraphs>44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British Council Sans Headline</vt:lpstr>
      <vt:lpstr>Arial</vt:lpstr>
      <vt:lpstr>Calibri</vt:lpstr>
      <vt:lpstr>British Council Sans</vt:lpstr>
      <vt:lpstr>Cover - indigo</vt:lpstr>
      <vt:lpstr>Section - indigo</vt:lpstr>
      <vt:lpstr>Cover - white</vt:lpstr>
      <vt:lpstr>Section - white</vt:lpstr>
      <vt:lpstr>British Council</vt:lpstr>
      <vt:lpstr>British Council blank</vt:lpstr>
      <vt:lpstr>What’s the weather like?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Creativity and Innovation</dc:title>
  <dc:creator>Paul Braddock</dc:creator>
  <cp:lastModifiedBy>suzanne mordue</cp:lastModifiedBy>
  <cp:revision>136</cp:revision>
  <cp:lastPrinted>2019-09-18T09:30:23Z</cp:lastPrinted>
  <dcterms:created xsi:type="dcterms:W3CDTF">2020-03-18T10:45:19Z</dcterms:created>
  <dcterms:modified xsi:type="dcterms:W3CDTF">2024-07-23T16:30:30Z</dcterms:modified>
</cp:coreProperties>
</file>