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slideLayouts/slideLayout2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709" r:id="rId1"/>
    <p:sldMasterId id="2147483754" r:id="rId2"/>
    <p:sldMasterId id="2147483727" r:id="rId3"/>
    <p:sldMasterId id="2147483759" r:id="rId4"/>
    <p:sldMasterId id="2147483660" r:id="rId5"/>
    <p:sldMasterId id="2147483700" r:id="rId6"/>
  </p:sldMasterIdLst>
  <p:notesMasterIdLst>
    <p:notesMasterId r:id="rId16"/>
  </p:notesMasterIdLst>
  <p:handoutMasterIdLst>
    <p:handoutMasterId r:id="rId17"/>
  </p:handoutMasterIdLst>
  <p:sldIdLst>
    <p:sldId id="281" r:id="rId7"/>
    <p:sldId id="362" r:id="rId8"/>
    <p:sldId id="286" r:id="rId9"/>
    <p:sldId id="364" r:id="rId10"/>
    <p:sldId id="366" r:id="rId11"/>
    <p:sldId id="367" r:id="rId12"/>
    <p:sldId id="368" r:id="rId13"/>
    <p:sldId id="369" r:id="rId14"/>
    <p:sldId id="291" r:id="rId15"/>
  </p:sldIdLst>
  <p:sldSz cx="12192000" cy="6858000"/>
  <p:notesSz cx="6858000" cy="9144000"/>
  <p:embeddedFontLst>
    <p:embeddedFont>
      <p:font typeface="British Council Sans" panose="020B0604020202020204" charset="0"/>
      <p:regular r:id="rId18"/>
      <p:bold r:id="rId19"/>
      <p:italic r:id="rId20"/>
      <p:boldItalic r:id="rId21"/>
    </p:embeddedFont>
    <p:embeddedFont>
      <p:font typeface="British Council Sans Headline" panose="020B0604020202020204" charset="0"/>
      <p:regular r:id="rId22"/>
      <p:bold r:id="rId23"/>
      <p:italic r:id="rId24"/>
      <p:boldItalic r:id="rId2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sley Rhodes" initials="LR" lastIdx="5" clrIdx="0">
    <p:extLst>
      <p:ext uri="{19B8F6BF-5375-455C-9EA6-DF929625EA0E}">
        <p15:presenceInfo xmlns:p15="http://schemas.microsoft.com/office/powerpoint/2012/main" userId="b9221c3d51ddc8a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085A"/>
    <a:srgbClr val="920061"/>
    <a:srgbClr val="005C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76" autoAdjust="0"/>
    <p:restoredTop sz="0" autoAdjust="0"/>
  </p:normalViewPr>
  <p:slideViewPr>
    <p:cSldViewPr snapToGrid="0" snapToObjects="1">
      <p:cViewPr varScale="1">
        <p:scale>
          <a:sx n="103" d="100"/>
          <a:sy n="103" d="100"/>
        </p:scale>
        <p:origin x="105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5" d="100"/>
          <a:sy n="55" d="100"/>
        </p:scale>
        <p:origin x="202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font" Target="fonts/font1.fntdata"/><Relationship Id="rId26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font" Target="fonts/font4.fntdata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5" Type="http://schemas.openxmlformats.org/officeDocument/2006/relationships/font" Target="fonts/font8.fntdata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3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font" Target="fonts/font7.fntdata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font" Target="fonts/font6.fntdata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font" Target="fonts/font2.fntdata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font" Target="fonts/font5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A7BA6-C638-465B-9AAD-85D10B1E07AD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142D4-5647-4A56-9986-C5881B7B5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26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03045-9E18-4723-8DEC-FFCFCD854557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7F705-F937-46CB-A48B-0D9E19179A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058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71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00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232000"/>
            <a:ext cx="432000" cy="0"/>
          </a:xfrm>
          <a:prstGeom prst="line">
            <a:avLst/>
          </a:prstGeom>
          <a:ln w="3048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B4A97B-8C6F-A742-9B60-1B6AE71A14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95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41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23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28E9DE-B6D7-D144-9B89-4C1ED3A472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02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59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072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5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min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9372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37743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74470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GB" noProof="0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4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</a:t>
            </a:r>
            <a:r>
              <a:rPr lang="en-GB" noProof="0" dirty="0"/>
              <a:t>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www.teachingenglish.org.uk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508955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686E00B-4C6B-434C-80C9-F98EF22F31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4000" y="1512002"/>
            <a:ext cx="5328000" cy="4500563"/>
          </a:xfrm>
        </p:spPr>
        <p:txBody>
          <a:bodyPr/>
          <a:lstStyle/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251592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4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GB" noProof="0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CB1FB70-6F45-E74A-AF01-AB7AE7B3B93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000" y="1511999"/>
            <a:ext cx="5328000" cy="4500000"/>
          </a:xfrm>
        </p:spPr>
        <p:txBody>
          <a:bodyPr/>
          <a:lstStyle/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92826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4371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34010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3516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448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848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23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B4A97B-8C6F-A742-9B60-1B6AE71A14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860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331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45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min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BCC5060-0956-494D-BDA8-83E48EFB4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848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12072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232000"/>
            <a:ext cx="432000" cy="0"/>
          </a:xfrm>
          <a:prstGeom prst="line">
            <a:avLst/>
          </a:prstGeom>
          <a:ln w="3048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28E9DE-B6D7-D144-9B89-4C1ED3A472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506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158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78144029-A22A-9A49-B9EE-98B449D69D85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848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73088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26" r:id="rId2"/>
    <p:sldLayoutId id="2147483745" r:id="rId3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bg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bg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2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British Council Sans" panose="020B0504020202020204" pitchFamily="34" charset="0"/>
        <a:buChar char="–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906F040B-0B1A-1441-942C-BE62348984CF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848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020534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3F291D8B-9729-0B42-945A-DB3A4021540D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94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898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64" r:id="rId3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6BC31D06-11C4-444F-B6A7-6348071675B7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94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1916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512000"/>
            <a:ext cx="8136000" cy="45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439999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88000" y="6192000"/>
            <a:ext cx="50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A36854FA-307F-854E-96D4-DE585DB24BD3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396000"/>
            <a:ext cx="432000" cy="0"/>
          </a:xfrm>
          <a:prstGeom prst="line">
            <a:avLst/>
          </a:prstGeom>
          <a:ln w="3048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8408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2" r:id="rId2"/>
    <p:sldLayoutId id="2147483664" r:id="rId3"/>
    <p:sldLayoutId id="2147483684" r:id="rId4"/>
    <p:sldLayoutId id="2147483685" r:id="rId5"/>
    <p:sldLayoutId id="2147483667" r:id="rId6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512000"/>
            <a:ext cx="10944000" cy="45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GB" noProof="0" dirty="0"/>
              <a:t>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212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9.jp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729000"/>
          </a:xfrm>
        </p:spPr>
        <p:txBody>
          <a:bodyPr>
            <a:normAutofit fontScale="90000"/>
          </a:bodyPr>
          <a:lstStyle/>
          <a:p>
            <a:r>
              <a:rPr lang="en-GB" dirty="0"/>
              <a:t>What is enough?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TeachingEnglish</a:t>
            </a:r>
            <a:r>
              <a:rPr lang="en-GB" dirty="0"/>
              <a:t> lessons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0EC0CEC-1BF7-FB4F-8AF9-847F9A9BB2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January </a:t>
            </a:r>
            <a:r>
              <a:rPr lang="en-GB" dirty="0"/>
              <a:t>2021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555051-4B29-D942-AA20-875F9F7069EE}"/>
              </a:ext>
            </a:extLst>
          </p:cNvPr>
          <p:cNvSpPr txBox="1"/>
          <p:nvPr/>
        </p:nvSpPr>
        <p:spPr>
          <a:xfrm>
            <a:off x="3699982" y="20097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505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6D70EA01-1B66-40B1-857A-51AC158A00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6400" y="895650"/>
            <a:ext cx="2875599" cy="3125945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86443636-5D47-E84A-A33B-0EF868D4D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0965" y="427729"/>
            <a:ext cx="10944000" cy="792000"/>
          </a:xfrm>
        </p:spPr>
        <p:txBody>
          <a:bodyPr/>
          <a:lstStyle/>
          <a:p>
            <a:r>
              <a:rPr lang="en-GB" sz="3600" dirty="0"/>
              <a:t>Do you agree or disagree?</a:t>
            </a:r>
            <a:br>
              <a:rPr lang="en-GB" sz="3600" dirty="0"/>
            </a:br>
            <a:endParaRPr lang="en-GB" sz="36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70292-7A72-E946-ADDD-828AC4D36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2000" dirty="0" err="1">
                <a:solidFill>
                  <a:srgbClr val="23085A"/>
                </a:solidFill>
              </a:rPr>
              <a:t>www.teachingenglish.org.uk</a:t>
            </a:r>
            <a:endParaRPr lang="en-GB" sz="2000" dirty="0">
              <a:solidFill>
                <a:srgbClr val="23085A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19AE12-480E-F146-9CFD-DF11722013DA}"/>
              </a:ext>
            </a:extLst>
          </p:cNvPr>
          <p:cNvSpPr txBox="1"/>
          <p:nvPr/>
        </p:nvSpPr>
        <p:spPr>
          <a:xfrm>
            <a:off x="840316" y="1751483"/>
            <a:ext cx="813819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2000" dirty="0">
                <a:solidFill>
                  <a:srgbClr val="23085A"/>
                </a:solidFill>
              </a:rPr>
              <a:t>I think </a:t>
            </a:r>
            <a:r>
              <a:rPr lang="en-GB" sz="2000" b="1" dirty="0">
                <a:solidFill>
                  <a:srgbClr val="23085A"/>
                </a:solidFill>
              </a:rPr>
              <a:t>English</a:t>
            </a:r>
            <a:r>
              <a:rPr lang="en-GB" sz="2000" dirty="0">
                <a:solidFill>
                  <a:srgbClr val="23085A"/>
                </a:solidFill>
              </a:rPr>
              <a:t> is </a:t>
            </a:r>
            <a:r>
              <a:rPr lang="en-GB" sz="2000" b="1" dirty="0">
                <a:solidFill>
                  <a:srgbClr val="23085A"/>
                </a:solidFill>
              </a:rPr>
              <a:t>fun</a:t>
            </a:r>
          </a:p>
          <a:p>
            <a:pPr lvl="1"/>
            <a:r>
              <a:rPr lang="en-GB" sz="2000" dirty="0">
                <a:solidFill>
                  <a:srgbClr val="23085A"/>
                </a:solidFill>
              </a:rPr>
              <a:t>I think </a:t>
            </a:r>
            <a:r>
              <a:rPr lang="en-GB" sz="2000" b="1" dirty="0">
                <a:solidFill>
                  <a:srgbClr val="23085A"/>
                </a:solidFill>
              </a:rPr>
              <a:t>chocolate </a:t>
            </a:r>
            <a:r>
              <a:rPr lang="en-GB" sz="2000" dirty="0">
                <a:solidFill>
                  <a:srgbClr val="23085A"/>
                </a:solidFill>
              </a:rPr>
              <a:t>is</a:t>
            </a:r>
            <a:r>
              <a:rPr lang="en-GB" sz="2000" b="1" dirty="0">
                <a:solidFill>
                  <a:srgbClr val="23085A"/>
                </a:solidFill>
              </a:rPr>
              <a:t> horrible</a:t>
            </a:r>
          </a:p>
          <a:p>
            <a:pPr lvl="1"/>
            <a:endParaRPr lang="en-GB" sz="2000" dirty="0"/>
          </a:p>
          <a:p>
            <a:pPr lvl="1"/>
            <a:endParaRPr lang="en-GB" sz="2000" dirty="0">
              <a:solidFill>
                <a:srgbClr val="23085A"/>
              </a:solidFill>
            </a:endParaRPr>
          </a:p>
          <a:p>
            <a:pPr lvl="1"/>
            <a:r>
              <a:rPr lang="en-GB" sz="2000" dirty="0">
                <a:solidFill>
                  <a:srgbClr val="23085A"/>
                </a:solidFill>
              </a:rPr>
              <a:t>Make a sentence and tell your teacher: </a:t>
            </a:r>
          </a:p>
          <a:p>
            <a:pPr lvl="1"/>
            <a:endParaRPr lang="en-GB" sz="2000" dirty="0">
              <a:solidFill>
                <a:srgbClr val="23085A"/>
              </a:solidFill>
            </a:endParaRPr>
          </a:p>
          <a:p>
            <a:pPr lvl="1"/>
            <a:r>
              <a:rPr lang="en-GB" sz="2000" dirty="0">
                <a:solidFill>
                  <a:srgbClr val="23085A"/>
                </a:solidFill>
              </a:rPr>
              <a:t>I think ______ is/are </a:t>
            </a:r>
            <a:r>
              <a:rPr lang="en-GB" sz="2000" i="1" dirty="0">
                <a:solidFill>
                  <a:srgbClr val="23085A"/>
                </a:solidFill>
              </a:rPr>
              <a:t>______.</a:t>
            </a:r>
          </a:p>
          <a:p>
            <a:pPr lvl="1"/>
            <a:endParaRPr lang="en-GB" sz="2000" dirty="0">
              <a:solidFill>
                <a:srgbClr val="23085A"/>
              </a:solidFill>
            </a:endParaRPr>
          </a:p>
          <a:p>
            <a:pPr lvl="1"/>
            <a:r>
              <a:rPr lang="en-GB" sz="2000" dirty="0">
                <a:solidFill>
                  <a:srgbClr val="23085A"/>
                </a:solidFill>
              </a:rPr>
              <a:t>Does your teacher agree or disagree? Do the action</a:t>
            </a:r>
            <a:r>
              <a:rPr lang="en-GB" sz="2000" dirty="0"/>
              <a:t>!</a:t>
            </a:r>
          </a:p>
          <a:p>
            <a:pPr lvl="1"/>
            <a:endParaRPr lang="en-GB" sz="2400" dirty="0"/>
          </a:p>
          <a:p>
            <a:pPr lvl="1"/>
            <a:endParaRPr lang="en-GB" sz="2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0DFAAC9-1A64-7B17-5084-824CD2129CE7}"/>
              </a:ext>
            </a:extLst>
          </p:cNvPr>
          <p:cNvSpPr/>
          <p:nvPr/>
        </p:nvSpPr>
        <p:spPr>
          <a:xfrm>
            <a:off x="448235" y="259976"/>
            <a:ext cx="784163" cy="3316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GB"/>
          </a:p>
        </p:txBody>
      </p:sp>
      <p:pic>
        <p:nvPicPr>
          <p:cNvPr id="8" name="Picture 7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554A5255-74B9-4DDC-3587-BDA78F9B24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168" y="425823"/>
            <a:ext cx="1362459" cy="391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239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3F7C5688-B253-4650-815E-2FA1244310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8798" y="1203277"/>
            <a:ext cx="863600" cy="8636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86443636-5D47-E84A-A33B-0EF868D4D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1646" y="464843"/>
            <a:ext cx="10944000" cy="792000"/>
          </a:xfrm>
        </p:spPr>
        <p:txBody>
          <a:bodyPr/>
          <a:lstStyle/>
          <a:p>
            <a:r>
              <a:rPr lang="en-GB" sz="3600" dirty="0"/>
              <a:t>Ways to agree or disagree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70292-7A72-E946-ADDD-828AC4D36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2000" dirty="0">
                <a:solidFill>
                  <a:srgbClr val="23085A"/>
                </a:solidFill>
              </a:rPr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19AE12-480E-F146-9CFD-DF11722013DA}"/>
              </a:ext>
            </a:extLst>
          </p:cNvPr>
          <p:cNvSpPr txBox="1"/>
          <p:nvPr/>
        </p:nvSpPr>
        <p:spPr>
          <a:xfrm>
            <a:off x="648000" y="1343939"/>
            <a:ext cx="109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2400" dirty="0">
                <a:solidFill>
                  <a:srgbClr val="23085A"/>
                </a:solidFill>
              </a:rPr>
              <a:t>Agreeing: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23085A"/>
                </a:solidFill>
              </a:rPr>
              <a:t>Yes, you’re right.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23085A"/>
                </a:solidFill>
              </a:rPr>
              <a:t>I agree.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23085A"/>
                </a:solidFill>
              </a:rPr>
              <a:t>I think so too.</a:t>
            </a:r>
          </a:p>
          <a:p>
            <a:pPr lvl="1"/>
            <a:endParaRPr lang="en-GB" sz="2400" dirty="0">
              <a:solidFill>
                <a:srgbClr val="23085A"/>
              </a:solidFill>
            </a:endParaRPr>
          </a:p>
          <a:p>
            <a:pPr lvl="1"/>
            <a:r>
              <a:rPr lang="en-GB" sz="2400" dirty="0">
                <a:solidFill>
                  <a:srgbClr val="23085A"/>
                </a:solidFill>
              </a:rPr>
              <a:t>Disagreeing: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23085A"/>
                </a:solidFill>
              </a:rPr>
              <a:t>I don’t think so.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23085A"/>
                </a:solidFill>
              </a:rPr>
              <a:t>I’m not so sure.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23085A"/>
                </a:solidFill>
              </a:rPr>
              <a:t>Hmm, I think I disagree</a:t>
            </a:r>
            <a:r>
              <a:rPr lang="en-GB" sz="2400" dirty="0"/>
              <a:t>.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46C780EE-23F8-4941-AC27-1F33319F4D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8798" y="3032077"/>
            <a:ext cx="863600" cy="863600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DD999311-CEA3-4EB5-9610-755887C9617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19030" y="1203277"/>
            <a:ext cx="4272970" cy="345002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5A33B35-5A33-C5FC-CB18-F2DB5F7BA966}"/>
              </a:ext>
            </a:extLst>
          </p:cNvPr>
          <p:cNvSpPr/>
          <p:nvPr/>
        </p:nvSpPr>
        <p:spPr>
          <a:xfrm>
            <a:off x="493059" y="232069"/>
            <a:ext cx="863600" cy="2539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GB"/>
          </a:p>
        </p:txBody>
      </p:sp>
      <p:pic>
        <p:nvPicPr>
          <p:cNvPr id="10" name="Picture 9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799293B8-0DC4-87F4-ABE4-332802FF7E5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1092" y="432234"/>
            <a:ext cx="1362459" cy="391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007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443636-5D47-E84A-A33B-0EF868D4D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9247" y="410464"/>
            <a:ext cx="10944000" cy="792000"/>
          </a:xfrm>
        </p:spPr>
        <p:txBody>
          <a:bodyPr/>
          <a:lstStyle/>
          <a:p>
            <a:r>
              <a:rPr lang="en-GB" sz="3600" dirty="0"/>
              <a:t>Gandhi’s message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70292-7A72-E946-ADDD-828AC4D36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2000" dirty="0" err="1">
                <a:solidFill>
                  <a:srgbClr val="23085A"/>
                </a:solidFill>
              </a:rPr>
              <a:t>www.teachingenglish.org.uk</a:t>
            </a:r>
            <a:endParaRPr lang="en-GB" sz="2000" dirty="0">
              <a:solidFill>
                <a:srgbClr val="23085A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19AE12-480E-F146-9CFD-DF11722013DA}"/>
              </a:ext>
            </a:extLst>
          </p:cNvPr>
          <p:cNvSpPr txBox="1"/>
          <p:nvPr/>
        </p:nvSpPr>
        <p:spPr>
          <a:xfrm>
            <a:off x="647999" y="1343939"/>
            <a:ext cx="819120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2400" dirty="0">
                <a:solidFill>
                  <a:srgbClr val="23085A"/>
                </a:solidFill>
              </a:rPr>
              <a:t>Mahatma Gandhi said:</a:t>
            </a:r>
          </a:p>
          <a:p>
            <a:pPr lvl="1"/>
            <a:endParaRPr lang="en-GB" sz="2400" dirty="0">
              <a:solidFill>
                <a:srgbClr val="23085A"/>
              </a:solidFill>
            </a:endParaRPr>
          </a:p>
          <a:p>
            <a:pPr lvl="2"/>
            <a:r>
              <a:rPr lang="en-GB" sz="2400" dirty="0">
                <a:solidFill>
                  <a:srgbClr val="23085A"/>
                </a:solidFill>
              </a:rPr>
              <a:t>Earth provides enough to satisfy every man’s need but not every man’s greed.</a:t>
            </a:r>
          </a:p>
          <a:p>
            <a:pPr lvl="1"/>
            <a:endParaRPr lang="en-GB" sz="2400" dirty="0">
              <a:solidFill>
                <a:srgbClr val="23085A"/>
              </a:solidFill>
            </a:endParaRPr>
          </a:p>
          <a:p>
            <a:pPr lvl="1"/>
            <a:r>
              <a:rPr lang="en-GB" sz="2400" dirty="0">
                <a:solidFill>
                  <a:srgbClr val="23085A"/>
                </a:solidFill>
              </a:rPr>
              <a:t>What does ‘satisfy’ mean?</a:t>
            </a:r>
          </a:p>
          <a:p>
            <a:pPr lvl="1"/>
            <a:r>
              <a:rPr lang="en-GB" sz="2400" dirty="0">
                <a:solidFill>
                  <a:srgbClr val="23085A"/>
                </a:solidFill>
              </a:rPr>
              <a:t>What does ‘greed’ mean?</a:t>
            </a:r>
          </a:p>
          <a:p>
            <a:pPr lvl="1"/>
            <a:endParaRPr lang="en-GB" sz="2400" dirty="0">
              <a:solidFill>
                <a:srgbClr val="23085A"/>
              </a:solidFill>
            </a:endParaRPr>
          </a:p>
          <a:p>
            <a:pPr lvl="1"/>
            <a:r>
              <a:rPr lang="en-GB" sz="2400" dirty="0">
                <a:solidFill>
                  <a:srgbClr val="23085A"/>
                </a:solidFill>
              </a:rPr>
              <a:t>What do you think Gandhi’s message was?</a:t>
            </a:r>
          </a:p>
        </p:txBody>
      </p:sp>
      <p:pic>
        <p:nvPicPr>
          <p:cNvPr id="3" name="Picture 2" descr="Diagram, venn diagram&#10;&#10;Description automatically generated">
            <a:extLst>
              <a:ext uri="{FF2B5EF4-FFF2-40B4-BE49-F238E27FC236}">
                <a16:creationId xmlns:a16="http://schemas.microsoft.com/office/drawing/2014/main" id="{556F0B92-BC31-485A-A86A-6CE0CB9E2B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1526" y="1857757"/>
            <a:ext cx="2920474" cy="290250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2A11AAF-7FD2-69FA-3D86-E398F5FC730E}"/>
              </a:ext>
            </a:extLst>
          </p:cNvPr>
          <p:cNvSpPr/>
          <p:nvPr/>
        </p:nvSpPr>
        <p:spPr>
          <a:xfrm>
            <a:off x="448235" y="232069"/>
            <a:ext cx="968189" cy="404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GB"/>
          </a:p>
        </p:txBody>
      </p:sp>
      <p:pic>
        <p:nvPicPr>
          <p:cNvPr id="9" name="Picture 8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569F6BD8-E7D0-EEE7-4A0E-F798B89A73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899" y="359877"/>
            <a:ext cx="1362459" cy="391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065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443636-5D47-E84A-A33B-0EF868D4D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224" y="338883"/>
            <a:ext cx="10944000" cy="792000"/>
          </a:xfrm>
        </p:spPr>
        <p:txBody>
          <a:bodyPr/>
          <a:lstStyle/>
          <a:p>
            <a:r>
              <a:rPr lang="en-US" sz="3600" dirty="0"/>
              <a:t>Poor and rich</a:t>
            </a:r>
            <a:endParaRPr lang="en-GB" sz="36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70292-7A72-E946-ADDD-828AC4D36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2000" dirty="0">
                <a:solidFill>
                  <a:srgbClr val="23085A"/>
                </a:solidFill>
              </a:rPr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19AE12-480E-F146-9CFD-DF11722013DA}"/>
              </a:ext>
            </a:extLst>
          </p:cNvPr>
          <p:cNvSpPr txBox="1"/>
          <p:nvPr/>
        </p:nvSpPr>
        <p:spPr>
          <a:xfrm>
            <a:off x="289411" y="1352137"/>
            <a:ext cx="615036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</a:rPr>
              <a:t>What does ‘poor’ mean?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23085A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</a:rPr>
              <a:t>What does ‘rich’ mean?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23085A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</a:rPr>
              <a:t>What does ‘to have enough’ mean?</a:t>
            </a:r>
          </a:p>
        </p:txBody>
      </p:sp>
      <p:pic>
        <p:nvPicPr>
          <p:cNvPr id="9" name="Picture 8" descr="A picture containing clipart&#10;&#10;Description automatically generated">
            <a:extLst>
              <a:ext uri="{FF2B5EF4-FFF2-40B4-BE49-F238E27FC236}">
                <a16:creationId xmlns:a16="http://schemas.microsoft.com/office/drawing/2014/main" id="{EA50458B-E355-4E39-9C78-EC68C55AE1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604" y="3425861"/>
            <a:ext cx="1443013" cy="2470343"/>
          </a:xfrm>
          <a:prstGeom prst="rect">
            <a:avLst/>
          </a:prstGeom>
        </p:spPr>
      </p:pic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D9907F9-5120-4F20-ADA3-2BF218B694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754" y="3425861"/>
            <a:ext cx="2885526" cy="247034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4D70AA8-32A9-3F1A-46C5-F624B2896919}"/>
              </a:ext>
            </a:extLst>
          </p:cNvPr>
          <p:cNvSpPr/>
          <p:nvPr/>
        </p:nvSpPr>
        <p:spPr>
          <a:xfrm>
            <a:off x="448235" y="338883"/>
            <a:ext cx="914400" cy="234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GB"/>
          </a:p>
        </p:txBody>
      </p:sp>
      <p:pic>
        <p:nvPicPr>
          <p:cNvPr id="6" name="Picture 5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24D9D9F4-6B8E-F92F-2AC3-F5CB931A76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000" y="338883"/>
            <a:ext cx="1362459" cy="391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700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443636-5D47-E84A-A33B-0EF868D4D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2003" y="411523"/>
            <a:ext cx="10944000" cy="792000"/>
          </a:xfrm>
        </p:spPr>
        <p:txBody>
          <a:bodyPr/>
          <a:lstStyle/>
          <a:p>
            <a:r>
              <a:rPr lang="en-US" sz="3600" dirty="0"/>
              <a:t>What do we need?</a:t>
            </a:r>
            <a:endParaRPr lang="en-GB" sz="36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70292-7A72-E946-ADDD-828AC4D36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2000" dirty="0">
                <a:solidFill>
                  <a:srgbClr val="23085A"/>
                </a:solidFill>
              </a:rPr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19AE12-480E-F146-9CFD-DF11722013DA}"/>
              </a:ext>
            </a:extLst>
          </p:cNvPr>
          <p:cNvSpPr txBox="1"/>
          <p:nvPr/>
        </p:nvSpPr>
        <p:spPr>
          <a:xfrm>
            <a:off x="364804" y="1389834"/>
            <a:ext cx="766111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</a:rPr>
              <a:t>What don’t poor people have?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23085A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</a:rPr>
              <a:t>What do you have if you ‘have enough’?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23085A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</a:rPr>
              <a:t>What does everybody need that you can’t buy?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D001A20-3839-410E-964E-2AC6C68BEC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3304" y="900000"/>
            <a:ext cx="2068696" cy="377925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CF7A60F-722E-34D2-18EA-2BC1506A41D4}"/>
              </a:ext>
            </a:extLst>
          </p:cNvPr>
          <p:cNvSpPr/>
          <p:nvPr/>
        </p:nvSpPr>
        <p:spPr>
          <a:xfrm>
            <a:off x="364804" y="191564"/>
            <a:ext cx="863600" cy="400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GB"/>
          </a:p>
        </p:txBody>
      </p:sp>
      <p:pic>
        <p:nvPicPr>
          <p:cNvPr id="8" name="Picture 7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B0CEDA1A-3F4B-0F40-5423-C0AFB47C01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174" y="391617"/>
            <a:ext cx="1362459" cy="391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567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443636-5D47-E84A-A33B-0EF868D4D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2329" y="362257"/>
            <a:ext cx="10944000" cy="792000"/>
          </a:xfrm>
        </p:spPr>
        <p:txBody>
          <a:bodyPr/>
          <a:lstStyle/>
          <a:p>
            <a:r>
              <a:rPr lang="en-GB" sz="3600" dirty="0"/>
              <a:t>Poster preparation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70292-7A72-E946-ADDD-828AC4D36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2000" dirty="0">
                <a:solidFill>
                  <a:srgbClr val="23085A"/>
                </a:solidFill>
              </a:rPr>
              <a:t>www.teachingenglish.org.uk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16D82EC-3DCE-443E-BA7C-517CAC618FBC}"/>
              </a:ext>
            </a:extLst>
          </p:cNvPr>
          <p:cNvGrpSpPr/>
          <p:nvPr/>
        </p:nvGrpSpPr>
        <p:grpSpPr>
          <a:xfrm>
            <a:off x="4607120" y="722475"/>
            <a:ext cx="6480879" cy="5688000"/>
            <a:chOff x="3480408" y="504000"/>
            <a:chExt cx="6480879" cy="5688000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C7FC35A-16DE-4C5D-AD6F-6A5C7051E29E}"/>
                </a:ext>
              </a:extLst>
            </p:cNvPr>
            <p:cNvGrpSpPr/>
            <p:nvPr/>
          </p:nvGrpSpPr>
          <p:grpSpPr>
            <a:xfrm>
              <a:off x="3480408" y="504000"/>
              <a:ext cx="6480879" cy="5688000"/>
              <a:chOff x="3765779" y="753035"/>
              <a:chExt cx="6480879" cy="5836024"/>
            </a:xfrm>
          </p:grpSpPr>
          <p:sp>
            <p:nvSpPr>
              <p:cNvPr id="13" name="Oval 9">
                <a:extLst>
                  <a:ext uri="{FF2B5EF4-FFF2-40B4-BE49-F238E27FC236}">
                    <a16:creationId xmlns:a16="http://schemas.microsoft.com/office/drawing/2014/main" id="{D0E33133-3FAA-42FE-B22D-2E3C2DC2F6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65779" y="753035"/>
                <a:ext cx="6480879" cy="583602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" name="Oval 8">
                <a:extLst>
                  <a:ext uri="{FF2B5EF4-FFF2-40B4-BE49-F238E27FC236}">
                    <a16:creationId xmlns:a16="http://schemas.microsoft.com/office/drawing/2014/main" id="{A3276E83-D1DD-446A-930F-35F078EE3E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8466" y="2081557"/>
                <a:ext cx="4429664" cy="39889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5" name="Oval 7">
                <a:extLst>
                  <a:ext uri="{FF2B5EF4-FFF2-40B4-BE49-F238E27FC236}">
                    <a16:creationId xmlns:a16="http://schemas.microsoft.com/office/drawing/2014/main" id="{CE811901-F346-4E3E-8C05-6AE1C80397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47765" y="3186035"/>
                <a:ext cx="2687191" cy="2419811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A1E0DDB6-E10F-4FC0-9726-BD90C2AC701F}"/>
                </a:ext>
              </a:extLst>
            </p:cNvPr>
            <p:cNvGrpSpPr/>
            <p:nvPr/>
          </p:nvGrpSpPr>
          <p:grpSpPr>
            <a:xfrm>
              <a:off x="5095095" y="2804935"/>
              <a:ext cx="3375212" cy="3220596"/>
              <a:chOff x="5338482" y="3199180"/>
              <a:chExt cx="3375212" cy="3220596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338826F7-224B-4C90-9D33-CD85D9A13C0B}"/>
                  </a:ext>
                </a:extLst>
              </p:cNvPr>
              <p:cNvSpPr/>
              <p:nvPr/>
            </p:nvSpPr>
            <p:spPr>
              <a:xfrm>
                <a:off x="5338482" y="4370760"/>
                <a:ext cx="3375212" cy="204901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Down">
                  <a:avLst>
                    <a:gd name="adj" fmla="val 1042841"/>
                  </a:avLst>
                </a:prstTxWarp>
                <a:spAutoFit/>
              </a:bodyPr>
              <a:lstStyle/>
              <a:p>
                <a:pPr algn="ctr"/>
                <a:r>
                  <a:rPr lang="en-GB" sz="1600" i="1" dirty="0">
                    <a:solidFill>
                      <a:srgbClr val="23085A"/>
                    </a:solidFill>
                    <a:effectLst/>
                    <a:ea typeface="Times New Roman" panose="02020603050405020304" pitchFamily="18" charset="0"/>
                  </a:rPr>
                  <a:t>what we think is extra</a:t>
                </a:r>
                <a:endParaRPr lang="en-US" sz="1200" dirty="0">
                  <a:solidFill>
                    <a:srgbClr val="23085A"/>
                  </a:solidFill>
                </a:endParaRPr>
              </a:p>
            </p:txBody>
          </p: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C43643EA-3721-453E-BCFD-FA250389C601}"/>
                  </a:ext>
                </a:extLst>
              </p:cNvPr>
              <p:cNvGrpSpPr/>
              <p:nvPr/>
            </p:nvGrpSpPr>
            <p:grpSpPr>
              <a:xfrm>
                <a:off x="5338482" y="3199180"/>
                <a:ext cx="3267635" cy="2713565"/>
                <a:chOff x="5338482" y="3199180"/>
                <a:chExt cx="3267635" cy="2713565"/>
              </a:xfrm>
            </p:grpSpPr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1CA858A7-D38E-4E7E-A338-F3C627FF669B}"/>
                    </a:ext>
                  </a:extLst>
                </p:cNvPr>
                <p:cNvSpPr/>
                <p:nvPr/>
              </p:nvSpPr>
              <p:spPr>
                <a:xfrm>
                  <a:off x="5776839" y="3199180"/>
                  <a:ext cx="2359152" cy="2257022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prstTxWarp prst="textArchDown">
                    <a:avLst>
                      <a:gd name="adj" fmla="val 1042841"/>
                    </a:avLst>
                  </a:prstTxWarp>
                  <a:spAutoFit/>
                </a:bodyPr>
                <a:lstStyle/>
                <a:p>
                  <a:pPr algn="ctr"/>
                  <a:r>
                    <a:rPr lang="en-US" sz="1600" dirty="0">
                      <a:solidFill>
                        <a:srgbClr val="23085A"/>
                      </a:solidFill>
                    </a:rPr>
                    <a:t>basic things that everybody needs</a:t>
                  </a:r>
                </a:p>
              </p:txBody>
            </p:sp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2777E5AD-E6D0-469C-809A-122505C8F045}"/>
                    </a:ext>
                  </a:extLst>
                </p:cNvPr>
                <p:cNvSpPr/>
                <p:nvPr/>
              </p:nvSpPr>
              <p:spPr>
                <a:xfrm>
                  <a:off x="5338482" y="3199180"/>
                  <a:ext cx="3267635" cy="2713565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prstTxWarp prst="textArchDown">
                    <a:avLst>
                      <a:gd name="adj" fmla="val 1042841"/>
                    </a:avLst>
                  </a:prstTxWarp>
                  <a:spAutoFit/>
                </a:bodyPr>
                <a:lstStyle/>
                <a:p>
                  <a:pPr algn="ctr"/>
                  <a:r>
                    <a:rPr lang="en-GB" sz="1600" i="1" dirty="0">
                      <a:solidFill>
                        <a:srgbClr val="23085A"/>
                      </a:solidFill>
                      <a:effectLst/>
                      <a:ea typeface="Times New Roman" panose="02020603050405020304" pitchFamily="18" charset="0"/>
                    </a:rPr>
                    <a:t>what we think it’s fair that everybody has</a:t>
                  </a:r>
                  <a:endParaRPr lang="en-US" sz="1200" dirty="0">
                    <a:solidFill>
                      <a:srgbClr val="23085A"/>
                    </a:solidFill>
                  </a:endParaRPr>
                </a:p>
              </p:txBody>
            </p:sp>
          </p:grpSp>
        </p:grp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F6956BC6-D799-67BB-95D8-22300A34828C}"/>
              </a:ext>
            </a:extLst>
          </p:cNvPr>
          <p:cNvSpPr/>
          <p:nvPr/>
        </p:nvSpPr>
        <p:spPr>
          <a:xfrm>
            <a:off x="590412" y="215737"/>
            <a:ext cx="718435" cy="3669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GB"/>
          </a:p>
        </p:txBody>
      </p:sp>
      <p:pic>
        <p:nvPicPr>
          <p:cNvPr id="8" name="Picture 7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9EB6F7DE-F3C2-F7EE-C644-27309F1131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168" y="361891"/>
            <a:ext cx="1362459" cy="391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287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443636-5D47-E84A-A33B-0EF868D4D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enough?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70292-7A72-E946-ADDD-828AC4D36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7998" y="6105525"/>
            <a:ext cx="10439999" cy="180000"/>
          </a:xfrm>
        </p:spPr>
        <p:txBody>
          <a:bodyPr/>
          <a:lstStyle/>
          <a:p>
            <a:r>
              <a:rPr lang="en-GB" sz="2000" dirty="0">
                <a:solidFill>
                  <a:srgbClr val="23085A"/>
                </a:solidFill>
              </a:rPr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19AE12-480E-F146-9CFD-DF11722013DA}"/>
              </a:ext>
            </a:extLst>
          </p:cNvPr>
          <p:cNvSpPr txBox="1"/>
          <p:nvPr/>
        </p:nvSpPr>
        <p:spPr>
          <a:xfrm>
            <a:off x="208729" y="1296000"/>
            <a:ext cx="830774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2000" dirty="0">
                <a:solidFill>
                  <a:srgbClr val="23085A"/>
                </a:solidFill>
              </a:rPr>
              <a:t>Look at your lists. Talk with your group and agree together.</a:t>
            </a:r>
          </a:p>
          <a:p>
            <a:pPr lvl="1"/>
            <a:endParaRPr lang="en-GB" sz="2000" dirty="0">
              <a:solidFill>
                <a:srgbClr val="23085A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u="sng" dirty="0">
                <a:solidFill>
                  <a:srgbClr val="23085A"/>
                </a:solidFill>
              </a:rPr>
              <a:t>Underline</a:t>
            </a:r>
            <a:r>
              <a:rPr lang="en-GB" sz="2000" dirty="0">
                <a:solidFill>
                  <a:srgbClr val="23085A"/>
                </a:solidFill>
              </a:rPr>
              <a:t> the basic things that everybody needs.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23085A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</a:rPr>
              <a:t>Circle what you think it’s fair that everybody has.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23085A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</a:rPr>
              <a:t>Star  what you think is extra.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23085A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23085A"/>
              </a:solidFill>
            </a:endParaRPr>
          </a:p>
          <a:p>
            <a:pPr lvl="1"/>
            <a:r>
              <a:rPr lang="en-GB" sz="2000" dirty="0">
                <a:solidFill>
                  <a:srgbClr val="23085A"/>
                </a:solidFill>
              </a:rPr>
              <a:t>Can you remember the phrases for agreeing and disagreeing?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DC52FC6-5B17-485C-8824-3EB14D8515C3}"/>
              </a:ext>
            </a:extLst>
          </p:cNvPr>
          <p:cNvSpPr/>
          <p:nvPr/>
        </p:nvSpPr>
        <p:spPr>
          <a:xfrm>
            <a:off x="941861" y="2514184"/>
            <a:ext cx="863600" cy="4248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GB"/>
          </a:p>
        </p:txBody>
      </p:sp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B74A01BE-E570-4E0A-B9B4-3DE09CB01FEB}"/>
              </a:ext>
            </a:extLst>
          </p:cNvPr>
          <p:cNvSpPr/>
          <p:nvPr/>
        </p:nvSpPr>
        <p:spPr>
          <a:xfrm>
            <a:off x="5638800" y="5231951"/>
            <a:ext cx="5383097" cy="1020385"/>
          </a:xfrm>
          <a:prstGeom prst="wedgeRoundRectCallout">
            <a:avLst>
              <a:gd name="adj1" fmla="val 67625"/>
              <a:gd name="adj2" fmla="val -51310"/>
              <a:gd name="adj3" fmla="val 16667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r>
              <a:rPr lang="en-GB" sz="2400" dirty="0"/>
              <a:t>I think food and water are basic things that everybody needs.</a:t>
            </a:r>
          </a:p>
        </p:txBody>
      </p:sp>
      <p:sp>
        <p:nvSpPr>
          <p:cNvPr id="24" name="Speech Bubble: Rectangle with Corners Rounded 23">
            <a:extLst>
              <a:ext uri="{FF2B5EF4-FFF2-40B4-BE49-F238E27FC236}">
                <a16:creationId xmlns:a16="http://schemas.microsoft.com/office/drawing/2014/main" id="{428AED42-008E-415F-88FE-A3C5D668B8DA}"/>
              </a:ext>
            </a:extLst>
          </p:cNvPr>
          <p:cNvSpPr/>
          <p:nvPr/>
        </p:nvSpPr>
        <p:spPr>
          <a:xfrm>
            <a:off x="7352095" y="2487386"/>
            <a:ext cx="4475101" cy="936487"/>
          </a:xfrm>
          <a:prstGeom prst="wedgeRoundRectCallout">
            <a:avLst>
              <a:gd name="adj1" fmla="val 51798"/>
              <a:gd name="adj2" fmla="val 107146"/>
              <a:gd name="adj3" fmla="val 16667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r>
              <a:rPr lang="en-GB" sz="2400" dirty="0"/>
              <a:t>I think it’s fair that everybody has a computer.</a:t>
            </a:r>
          </a:p>
        </p:txBody>
      </p:sp>
      <p:sp>
        <p:nvSpPr>
          <p:cNvPr id="25" name="Speech Bubble: Rectangle with Corners Rounded 24">
            <a:extLst>
              <a:ext uri="{FF2B5EF4-FFF2-40B4-BE49-F238E27FC236}">
                <a16:creationId xmlns:a16="http://schemas.microsoft.com/office/drawing/2014/main" id="{1A580F4F-FF54-42C0-BBE4-AFAF9E20C0F5}"/>
              </a:ext>
            </a:extLst>
          </p:cNvPr>
          <p:cNvSpPr/>
          <p:nvPr/>
        </p:nvSpPr>
        <p:spPr>
          <a:xfrm>
            <a:off x="8975743" y="4112721"/>
            <a:ext cx="1950784" cy="936487"/>
          </a:xfrm>
          <a:prstGeom prst="wedgeRoundRectCallout">
            <a:avLst>
              <a:gd name="adj1" fmla="val 97532"/>
              <a:gd name="adj2" fmla="val -4105"/>
              <a:gd name="adj3" fmla="val 16667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r>
              <a:rPr lang="en-GB" sz="2400" dirty="0"/>
              <a:t>I think a car is extra. </a:t>
            </a:r>
          </a:p>
        </p:txBody>
      </p:sp>
      <p:sp>
        <p:nvSpPr>
          <p:cNvPr id="2" name="Star: 7 Points 1">
            <a:extLst>
              <a:ext uri="{FF2B5EF4-FFF2-40B4-BE49-F238E27FC236}">
                <a16:creationId xmlns:a16="http://schemas.microsoft.com/office/drawing/2014/main" id="{9DA9BA1A-F291-0F0D-93FD-424583CF9EDF}"/>
              </a:ext>
            </a:extLst>
          </p:cNvPr>
          <p:cNvSpPr/>
          <p:nvPr/>
        </p:nvSpPr>
        <p:spPr>
          <a:xfrm>
            <a:off x="870143" y="3001822"/>
            <a:ext cx="863600" cy="546847"/>
          </a:xfrm>
          <a:prstGeom prst="star7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691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/>
              <a:t>What </a:t>
            </a:r>
            <a:r>
              <a:rPr lang="en-GB" sz="4400"/>
              <a:t>is enough</a:t>
            </a:r>
            <a:r>
              <a:rPr lang="en-GB" sz="4400" dirty="0"/>
              <a:t>?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TeachingEnglish lessons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2000" b="0" dirty="0">
                <a:solidFill>
                  <a:srgbClr val="23085A"/>
                </a:solidFill>
              </a:rPr>
              <a:t>www.teachingenglish.org.uk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0EC0CEC-1BF7-FB4F-8AF9-847F9A9BB2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Thanks for coming!</a:t>
            </a:r>
          </a:p>
        </p:txBody>
      </p:sp>
    </p:spTree>
    <p:extLst>
      <p:ext uri="{BB962C8B-B14F-4D97-AF65-F5344CB8AC3E}">
        <p14:creationId xmlns:p14="http://schemas.microsoft.com/office/powerpoint/2010/main" val="229947535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- indigo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CA2429F5-8D23-4BE9-AD5F-F4572A1A6D86}"/>
    </a:ext>
  </a:extLst>
</a:theme>
</file>

<file path=ppt/theme/theme2.xml><?xml version="1.0" encoding="utf-8"?>
<a:theme xmlns:a="http://schemas.openxmlformats.org/drawingml/2006/main" name="Section - indigo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3165A9B3-7AF4-4E8E-9E34-E5B2E1B3EE61}"/>
    </a:ext>
  </a:extLst>
</a:theme>
</file>

<file path=ppt/theme/theme3.xml><?xml version="1.0" encoding="utf-8"?>
<a:theme xmlns:a="http://schemas.openxmlformats.org/drawingml/2006/main" name="Cover - white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7A85154B-35F0-4B5D-9ABB-C22ECFA91EBE}"/>
    </a:ext>
  </a:extLst>
</a:theme>
</file>

<file path=ppt/theme/theme4.xml><?xml version="1.0" encoding="utf-8"?>
<a:theme xmlns:a="http://schemas.openxmlformats.org/drawingml/2006/main" name="Section - white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3021BCEB-9709-4AD6-8637-80DEE4ED72A6}"/>
    </a:ext>
  </a:extLst>
</a:theme>
</file>

<file path=ppt/theme/theme5.xml><?xml version="1.0" encoding="utf-8"?>
<a:theme xmlns:a="http://schemas.openxmlformats.org/drawingml/2006/main" name="British Council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90000"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B5E81798-6535-42DE-9E82-DC88799A933E}"/>
    </a:ext>
  </a:extLst>
</a:theme>
</file>

<file path=ppt/theme/theme6.xml><?xml version="1.0" encoding="utf-8"?>
<a:theme xmlns:a="http://schemas.openxmlformats.org/drawingml/2006/main" name="British Council blank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BC0B9431-BB5E-4669-9CC7-BFFD8B5EAB87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Cover - indigo</Template>
  <TotalTime>5877</TotalTime>
  <Words>364</Words>
  <Application>Microsoft Office PowerPoint</Application>
  <PresentationFormat>Widescreen</PresentationFormat>
  <Paragraphs>76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Arial</vt:lpstr>
      <vt:lpstr>Calibri</vt:lpstr>
      <vt:lpstr>British Council Sans Headline</vt:lpstr>
      <vt:lpstr>British Council Sans</vt:lpstr>
      <vt:lpstr>Times New Roman</vt:lpstr>
      <vt:lpstr>Cover - indigo</vt:lpstr>
      <vt:lpstr>Section - indigo</vt:lpstr>
      <vt:lpstr>Cover - white</vt:lpstr>
      <vt:lpstr>Section - white</vt:lpstr>
      <vt:lpstr>British Council</vt:lpstr>
      <vt:lpstr>British Council blank</vt:lpstr>
      <vt:lpstr>What is enough?</vt:lpstr>
      <vt:lpstr>Do you agree or disagree? </vt:lpstr>
      <vt:lpstr>Ways to agree or disagree</vt:lpstr>
      <vt:lpstr>Gandhi’s message</vt:lpstr>
      <vt:lpstr>Poor and rich</vt:lpstr>
      <vt:lpstr>What do we need?</vt:lpstr>
      <vt:lpstr>Poster preparation</vt:lpstr>
      <vt:lpstr>What is enough?</vt:lpstr>
      <vt:lpstr>What is enough?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Creativity and Innovation</dc:title>
  <dc:creator>Paul Braddock</dc:creator>
  <cp:lastModifiedBy>suzanne mordue</cp:lastModifiedBy>
  <cp:revision>241</cp:revision>
  <cp:lastPrinted>2019-09-18T09:30:23Z</cp:lastPrinted>
  <dcterms:created xsi:type="dcterms:W3CDTF">2020-03-18T10:45:19Z</dcterms:created>
  <dcterms:modified xsi:type="dcterms:W3CDTF">2024-07-31T11:41:47Z</dcterms:modified>
</cp:coreProperties>
</file>