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65" r:id="rId6"/>
    <p:sldMasterId id="2147483700" r:id="rId7"/>
  </p:sldMasterIdLst>
  <p:notesMasterIdLst>
    <p:notesMasterId r:id="rId22"/>
  </p:notesMasterIdLst>
  <p:handoutMasterIdLst>
    <p:handoutMasterId r:id="rId23"/>
  </p:handoutMasterIdLst>
  <p:sldIdLst>
    <p:sldId id="281" r:id="rId8"/>
    <p:sldId id="297" r:id="rId9"/>
    <p:sldId id="299" r:id="rId10"/>
    <p:sldId id="305" r:id="rId11"/>
    <p:sldId id="300" r:id="rId12"/>
    <p:sldId id="306" r:id="rId13"/>
    <p:sldId id="309" r:id="rId14"/>
    <p:sldId id="310" r:id="rId15"/>
    <p:sldId id="311" r:id="rId16"/>
    <p:sldId id="312" r:id="rId17"/>
    <p:sldId id="301" r:id="rId18"/>
    <p:sldId id="308" r:id="rId19"/>
    <p:sldId id="307" r:id="rId20"/>
    <p:sldId id="291" r:id="rId21"/>
  </p:sldIdLst>
  <p:sldSz cx="12192000" cy="6858000"/>
  <p:notesSz cx="6858000" cy="9144000"/>
  <p:embeddedFontLst>
    <p:embeddedFont>
      <p:font typeface="British Council Sans" panose="020B0604020202020204" charset="0"/>
      <p:regular r:id="rId24"/>
      <p:bold r:id="rId25"/>
      <p:italic r:id="rId26"/>
      <p:boldItalic r:id="rId27"/>
    </p:embeddedFont>
    <p:embeddedFont>
      <p:font typeface="British Council Sans Headline" panose="020B060402020202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91" autoAdjust="0"/>
    <p:restoredTop sz="91803" autoAdjust="0"/>
  </p:normalViewPr>
  <p:slideViewPr>
    <p:cSldViewPr snapToGrid="0" snapToObjects="1">
      <p:cViewPr varScale="1">
        <p:scale>
          <a:sx n="80" d="100"/>
          <a:sy n="80" d="100"/>
        </p:scale>
        <p:origin x="99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27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02/07/2024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02/07/2024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413953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97347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12</a:t>
            </a:fld>
            <a:endParaRPr lang="en-GB"/>
          </a:p>
        </p:txBody>
      </p:sp>
    </p:spTree>
    <p:extLst>
      <p:ext uri="{BB962C8B-B14F-4D97-AF65-F5344CB8AC3E}">
        <p14:creationId xmlns:p14="http://schemas.microsoft.com/office/powerpoint/2010/main" val="3522045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13</a:t>
            </a:fld>
            <a:endParaRPr lang="en-GB"/>
          </a:p>
        </p:txBody>
      </p:sp>
    </p:spTree>
    <p:extLst>
      <p:ext uri="{BB962C8B-B14F-4D97-AF65-F5344CB8AC3E}">
        <p14:creationId xmlns:p14="http://schemas.microsoft.com/office/powerpoint/2010/main" val="542958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14</a:t>
            </a:fld>
            <a:endParaRPr lang="en-GB"/>
          </a:p>
        </p:txBody>
      </p:sp>
    </p:spTree>
    <p:extLst>
      <p:ext uri="{BB962C8B-B14F-4D97-AF65-F5344CB8AC3E}">
        <p14:creationId xmlns:p14="http://schemas.microsoft.com/office/powerpoint/2010/main" val="242200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294229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325568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175203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5</a:t>
            </a:fld>
            <a:endParaRPr lang="en-GB"/>
          </a:p>
        </p:txBody>
      </p:sp>
    </p:spTree>
    <p:extLst>
      <p:ext uri="{BB962C8B-B14F-4D97-AF65-F5344CB8AC3E}">
        <p14:creationId xmlns:p14="http://schemas.microsoft.com/office/powerpoint/2010/main" val="333988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400724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7</a:t>
            </a:fld>
            <a:endParaRPr lang="en-GB"/>
          </a:p>
        </p:txBody>
      </p:sp>
    </p:spTree>
    <p:extLst>
      <p:ext uri="{BB962C8B-B14F-4D97-AF65-F5344CB8AC3E}">
        <p14:creationId xmlns:p14="http://schemas.microsoft.com/office/powerpoint/2010/main" val="51396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282580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70A4-0CFB-2D82-ADC8-E1CBE03E54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107894-B61B-8AA1-19DA-D350AC9367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8BDA82-2D2F-525A-2F0C-A4A6FF1E744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B9A2045C-7B5F-266F-C047-E5826ABD9200}"/>
              </a:ext>
            </a:extLst>
          </p:cNvPr>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4052524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FC60-865B-B442-B90B-5AA6EFB56F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33CE5286-FBB1-EA46-83F1-A6227079C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435BA31A-4BB7-CE4E-982C-DA8D621EE4E5}"/>
              </a:ext>
            </a:extLst>
          </p:cNvPr>
          <p:cNvSpPr>
            <a:spLocks noGrp="1"/>
          </p:cNvSpPr>
          <p:nvPr>
            <p:ph type="dt" sz="half" idx="10"/>
          </p:nvPr>
        </p:nvSpPr>
        <p:spPr/>
        <p:txBody>
          <a:bodyPr/>
          <a:lstStyle/>
          <a:p>
            <a:fld id="{2A895F2C-50B8-EE47-896A-AC179E4995DC}" type="datetimeFigureOut">
              <a:rPr lang="en-ES" smtClean="0"/>
              <a:t>07/02/2024</a:t>
            </a:fld>
            <a:endParaRPr lang="en-ES"/>
          </a:p>
        </p:txBody>
      </p:sp>
      <p:sp>
        <p:nvSpPr>
          <p:cNvPr id="5" name="Footer Placeholder 4">
            <a:extLst>
              <a:ext uri="{FF2B5EF4-FFF2-40B4-BE49-F238E27FC236}">
                <a16:creationId xmlns:a16="http://schemas.microsoft.com/office/drawing/2014/main" id="{26EB0565-8A8F-7049-BF27-AA056B12B87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3263C5-CCA8-424A-96F6-5A9F1627FD01}"/>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05836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0CCF-5D5F-5544-A6E6-B7434B886F9A}"/>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F57DCC5-46E8-4549-93A5-5B9C1F021A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EBEA4F67-1088-3D42-BD2F-09C1CCA6D75F}"/>
              </a:ext>
            </a:extLst>
          </p:cNvPr>
          <p:cNvSpPr>
            <a:spLocks noGrp="1"/>
          </p:cNvSpPr>
          <p:nvPr>
            <p:ph type="dt" sz="half" idx="10"/>
          </p:nvPr>
        </p:nvSpPr>
        <p:spPr/>
        <p:txBody>
          <a:bodyPr/>
          <a:lstStyle/>
          <a:p>
            <a:fld id="{2A895F2C-50B8-EE47-896A-AC179E4995DC}" type="datetimeFigureOut">
              <a:rPr lang="en-ES" smtClean="0"/>
              <a:t>07/02/2024</a:t>
            </a:fld>
            <a:endParaRPr lang="en-ES"/>
          </a:p>
        </p:txBody>
      </p:sp>
      <p:sp>
        <p:nvSpPr>
          <p:cNvPr id="5" name="Footer Placeholder 4">
            <a:extLst>
              <a:ext uri="{FF2B5EF4-FFF2-40B4-BE49-F238E27FC236}">
                <a16:creationId xmlns:a16="http://schemas.microsoft.com/office/drawing/2014/main" id="{601A371D-1F61-4F4B-859A-05CBE9A81737}"/>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A44D9285-6916-6A40-8836-5BB0DF794D78}"/>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3185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695-9906-794A-A5AC-4998C8887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F5E79D68-EE95-5541-9F00-4F4FEFEB3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5E8B7A-B4DC-A345-BE62-69BDF4F26C61}"/>
              </a:ext>
            </a:extLst>
          </p:cNvPr>
          <p:cNvSpPr>
            <a:spLocks noGrp="1"/>
          </p:cNvSpPr>
          <p:nvPr>
            <p:ph type="dt" sz="half" idx="10"/>
          </p:nvPr>
        </p:nvSpPr>
        <p:spPr/>
        <p:txBody>
          <a:bodyPr/>
          <a:lstStyle/>
          <a:p>
            <a:fld id="{2A895F2C-50B8-EE47-896A-AC179E4995DC}" type="datetimeFigureOut">
              <a:rPr lang="en-ES" smtClean="0"/>
              <a:t>07/02/2024</a:t>
            </a:fld>
            <a:endParaRPr lang="en-ES"/>
          </a:p>
        </p:txBody>
      </p:sp>
      <p:sp>
        <p:nvSpPr>
          <p:cNvPr id="5" name="Footer Placeholder 4">
            <a:extLst>
              <a:ext uri="{FF2B5EF4-FFF2-40B4-BE49-F238E27FC236}">
                <a16:creationId xmlns:a16="http://schemas.microsoft.com/office/drawing/2014/main" id="{17BDCB8C-75EE-DC45-BC35-92CC0D39BE44}"/>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D95BA2-9911-5347-A7C7-D9F718CD66CE}"/>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54406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BE15-3D7E-F04B-A8D2-0514731F2AB4}"/>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49ED241F-EEFA-BE4D-8F1D-2876C15301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57196749-4463-C048-BFAD-1FA0154D85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0E64D0EC-FF7E-2444-AFDD-A15A6D1AB7FC}"/>
              </a:ext>
            </a:extLst>
          </p:cNvPr>
          <p:cNvSpPr>
            <a:spLocks noGrp="1"/>
          </p:cNvSpPr>
          <p:nvPr>
            <p:ph type="dt" sz="half" idx="10"/>
          </p:nvPr>
        </p:nvSpPr>
        <p:spPr/>
        <p:txBody>
          <a:bodyPr/>
          <a:lstStyle/>
          <a:p>
            <a:fld id="{2A895F2C-50B8-EE47-896A-AC179E4995DC}" type="datetimeFigureOut">
              <a:rPr lang="en-ES" smtClean="0"/>
              <a:t>07/02/2024</a:t>
            </a:fld>
            <a:endParaRPr lang="en-ES"/>
          </a:p>
        </p:txBody>
      </p:sp>
      <p:sp>
        <p:nvSpPr>
          <p:cNvPr id="6" name="Footer Placeholder 5">
            <a:extLst>
              <a:ext uri="{FF2B5EF4-FFF2-40B4-BE49-F238E27FC236}">
                <a16:creationId xmlns:a16="http://schemas.microsoft.com/office/drawing/2014/main" id="{229814AF-02BE-0F40-B38D-1AD62B8771C1}"/>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BDBE33AA-4738-8E4F-9A3B-FFA130FF7F03}"/>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8326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D0EB-39BD-964B-A930-861D6E2304AF}"/>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70CFC383-635A-0C49-B08F-2A22BB914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E2051B-6E97-5F4A-9BBD-86789E65D0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F2E3A68B-7100-E441-995A-D402EAF82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C565D2-1B16-F647-AA3D-790B0CDC6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A4A0AA92-09BD-E044-8103-20745EE61EB5}"/>
              </a:ext>
            </a:extLst>
          </p:cNvPr>
          <p:cNvSpPr>
            <a:spLocks noGrp="1"/>
          </p:cNvSpPr>
          <p:nvPr>
            <p:ph type="dt" sz="half" idx="10"/>
          </p:nvPr>
        </p:nvSpPr>
        <p:spPr/>
        <p:txBody>
          <a:bodyPr/>
          <a:lstStyle/>
          <a:p>
            <a:fld id="{2A895F2C-50B8-EE47-896A-AC179E4995DC}" type="datetimeFigureOut">
              <a:rPr lang="en-ES" smtClean="0"/>
              <a:t>07/02/2024</a:t>
            </a:fld>
            <a:endParaRPr lang="en-ES"/>
          </a:p>
        </p:txBody>
      </p:sp>
      <p:sp>
        <p:nvSpPr>
          <p:cNvPr id="8" name="Footer Placeholder 7">
            <a:extLst>
              <a:ext uri="{FF2B5EF4-FFF2-40B4-BE49-F238E27FC236}">
                <a16:creationId xmlns:a16="http://schemas.microsoft.com/office/drawing/2014/main" id="{8BDF43C2-15B7-D74C-8919-02DA66248CA5}"/>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8E389521-ED33-5642-8A01-1138795999B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308889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C15D-454C-364D-BDF6-0ED9549B37E3}"/>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4FB64A24-3265-1E4A-A100-9F6D5CF8A9C0}"/>
              </a:ext>
            </a:extLst>
          </p:cNvPr>
          <p:cNvSpPr>
            <a:spLocks noGrp="1"/>
          </p:cNvSpPr>
          <p:nvPr>
            <p:ph type="dt" sz="half" idx="10"/>
          </p:nvPr>
        </p:nvSpPr>
        <p:spPr/>
        <p:txBody>
          <a:bodyPr/>
          <a:lstStyle/>
          <a:p>
            <a:fld id="{2A895F2C-50B8-EE47-896A-AC179E4995DC}" type="datetimeFigureOut">
              <a:rPr lang="en-ES" smtClean="0"/>
              <a:t>07/02/2024</a:t>
            </a:fld>
            <a:endParaRPr lang="en-ES"/>
          </a:p>
        </p:txBody>
      </p:sp>
      <p:sp>
        <p:nvSpPr>
          <p:cNvPr id="4" name="Footer Placeholder 3">
            <a:extLst>
              <a:ext uri="{FF2B5EF4-FFF2-40B4-BE49-F238E27FC236}">
                <a16:creationId xmlns:a16="http://schemas.microsoft.com/office/drawing/2014/main" id="{169D31D7-96DC-1E43-8DF6-C67C9DC23AC0}"/>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BB4BDEEB-FAEF-0644-BBD0-E5097EC8CFDB}"/>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4393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D8EDD-9088-3540-A87E-80B83E966CB5}"/>
              </a:ext>
            </a:extLst>
          </p:cNvPr>
          <p:cNvSpPr>
            <a:spLocks noGrp="1"/>
          </p:cNvSpPr>
          <p:nvPr>
            <p:ph type="dt" sz="half" idx="10"/>
          </p:nvPr>
        </p:nvSpPr>
        <p:spPr/>
        <p:txBody>
          <a:bodyPr/>
          <a:lstStyle/>
          <a:p>
            <a:fld id="{2A895F2C-50B8-EE47-896A-AC179E4995DC}" type="datetimeFigureOut">
              <a:rPr lang="en-ES" smtClean="0"/>
              <a:t>07/02/2024</a:t>
            </a:fld>
            <a:endParaRPr lang="en-ES"/>
          </a:p>
        </p:txBody>
      </p:sp>
      <p:sp>
        <p:nvSpPr>
          <p:cNvPr id="3" name="Footer Placeholder 2">
            <a:extLst>
              <a:ext uri="{FF2B5EF4-FFF2-40B4-BE49-F238E27FC236}">
                <a16:creationId xmlns:a16="http://schemas.microsoft.com/office/drawing/2014/main" id="{F6718A9D-D064-424A-B6F2-E414179FDBCC}"/>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FD7538CC-C136-EB4B-9537-BFB1D258153D}"/>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6511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2370-CB69-9B42-8D87-681FC91BC5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3193161C-14F4-004A-9A46-6385CF73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816FEC12-F972-DB4F-830E-49CDFA5CC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DB76D3-EC29-A041-9108-92C3BE8C0D2F}"/>
              </a:ext>
            </a:extLst>
          </p:cNvPr>
          <p:cNvSpPr>
            <a:spLocks noGrp="1"/>
          </p:cNvSpPr>
          <p:nvPr>
            <p:ph type="dt" sz="half" idx="10"/>
          </p:nvPr>
        </p:nvSpPr>
        <p:spPr/>
        <p:txBody>
          <a:bodyPr/>
          <a:lstStyle/>
          <a:p>
            <a:fld id="{2A895F2C-50B8-EE47-896A-AC179E4995DC}" type="datetimeFigureOut">
              <a:rPr lang="en-ES" smtClean="0"/>
              <a:t>07/02/2024</a:t>
            </a:fld>
            <a:endParaRPr lang="en-ES"/>
          </a:p>
        </p:txBody>
      </p:sp>
      <p:sp>
        <p:nvSpPr>
          <p:cNvPr id="6" name="Footer Placeholder 5">
            <a:extLst>
              <a:ext uri="{FF2B5EF4-FFF2-40B4-BE49-F238E27FC236}">
                <a16:creationId xmlns:a16="http://schemas.microsoft.com/office/drawing/2014/main" id="{D56CD103-4FC0-634C-8EFD-A6E38727A1FF}"/>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7FFC5719-AFBF-D643-A1E9-796973E6ED2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2723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0614-6659-EB46-A706-8E3321648D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8A366ADB-DC00-0C43-B722-09A575E9D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3153EABA-E722-EA49-B994-277995FC3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A49783-E57C-CD46-ADA9-0A2A3EF5A34B}"/>
              </a:ext>
            </a:extLst>
          </p:cNvPr>
          <p:cNvSpPr>
            <a:spLocks noGrp="1"/>
          </p:cNvSpPr>
          <p:nvPr>
            <p:ph type="dt" sz="half" idx="10"/>
          </p:nvPr>
        </p:nvSpPr>
        <p:spPr/>
        <p:txBody>
          <a:bodyPr/>
          <a:lstStyle/>
          <a:p>
            <a:fld id="{2A895F2C-50B8-EE47-896A-AC179E4995DC}" type="datetimeFigureOut">
              <a:rPr lang="en-ES" smtClean="0"/>
              <a:t>07/02/2024</a:t>
            </a:fld>
            <a:endParaRPr lang="en-ES"/>
          </a:p>
        </p:txBody>
      </p:sp>
      <p:sp>
        <p:nvSpPr>
          <p:cNvPr id="6" name="Footer Placeholder 5">
            <a:extLst>
              <a:ext uri="{FF2B5EF4-FFF2-40B4-BE49-F238E27FC236}">
                <a16:creationId xmlns:a16="http://schemas.microsoft.com/office/drawing/2014/main" id="{7AC280CA-2596-944A-9FB7-761F82B76A15}"/>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6A93DC0F-680C-E740-8B6B-3A1666B7F8A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221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58E5-2C05-6F41-8A23-D3E8E13C9B29}"/>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8444019A-4585-0842-A4F5-A02B7A13DF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A1EBF43A-A56F-504E-82F7-CDC111A63C5B}"/>
              </a:ext>
            </a:extLst>
          </p:cNvPr>
          <p:cNvSpPr>
            <a:spLocks noGrp="1"/>
          </p:cNvSpPr>
          <p:nvPr>
            <p:ph type="dt" sz="half" idx="10"/>
          </p:nvPr>
        </p:nvSpPr>
        <p:spPr/>
        <p:txBody>
          <a:bodyPr/>
          <a:lstStyle/>
          <a:p>
            <a:fld id="{2A895F2C-50B8-EE47-896A-AC179E4995DC}" type="datetimeFigureOut">
              <a:rPr lang="en-ES" smtClean="0"/>
              <a:t>07/02/2024</a:t>
            </a:fld>
            <a:endParaRPr lang="en-ES"/>
          </a:p>
        </p:txBody>
      </p:sp>
      <p:sp>
        <p:nvSpPr>
          <p:cNvPr id="5" name="Footer Placeholder 4">
            <a:extLst>
              <a:ext uri="{FF2B5EF4-FFF2-40B4-BE49-F238E27FC236}">
                <a16:creationId xmlns:a16="http://schemas.microsoft.com/office/drawing/2014/main" id="{A77711DA-3466-674A-9399-0CCA46F106CB}"/>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8939A817-3498-0440-B5C2-288C45508DB6}"/>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68774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8ECBD-5AF8-EE4C-B1F0-6BADF51F30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26C58C5E-18F7-5249-BC6C-95F5A9CA5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F6E053D-5644-3D4C-BFEC-9B2AED00A92D}"/>
              </a:ext>
            </a:extLst>
          </p:cNvPr>
          <p:cNvSpPr>
            <a:spLocks noGrp="1"/>
          </p:cNvSpPr>
          <p:nvPr>
            <p:ph type="dt" sz="half" idx="10"/>
          </p:nvPr>
        </p:nvSpPr>
        <p:spPr/>
        <p:txBody>
          <a:bodyPr/>
          <a:lstStyle/>
          <a:p>
            <a:fld id="{2A895F2C-50B8-EE47-896A-AC179E4995DC}" type="datetimeFigureOut">
              <a:rPr lang="en-ES" smtClean="0"/>
              <a:t>07/02/2024</a:t>
            </a:fld>
            <a:endParaRPr lang="en-ES"/>
          </a:p>
        </p:txBody>
      </p:sp>
      <p:sp>
        <p:nvSpPr>
          <p:cNvPr id="5" name="Footer Placeholder 4">
            <a:extLst>
              <a:ext uri="{FF2B5EF4-FFF2-40B4-BE49-F238E27FC236}">
                <a16:creationId xmlns:a16="http://schemas.microsoft.com/office/drawing/2014/main" id="{C805F68C-4918-1449-9236-F21E8125EC6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292AE548-A9BA-984B-AFE8-CFC30CA9676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141299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3337C-4476-0C46-9F6A-B732ABBE6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262E42B2-5106-8E4D-A6B9-95659CCB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FB971860-D38B-8349-BA26-A69F64610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95F2C-50B8-EE47-896A-AC179E4995DC}" type="datetimeFigureOut">
              <a:rPr lang="en-ES" smtClean="0"/>
              <a:t>07/02/2024</a:t>
            </a:fld>
            <a:endParaRPr lang="en-ES"/>
          </a:p>
        </p:txBody>
      </p:sp>
      <p:sp>
        <p:nvSpPr>
          <p:cNvPr id="5" name="Footer Placeholder 4">
            <a:extLst>
              <a:ext uri="{FF2B5EF4-FFF2-40B4-BE49-F238E27FC236}">
                <a16:creationId xmlns:a16="http://schemas.microsoft.com/office/drawing/2014/main" id="{76366D2D-5F84-1A4E-BBE1-247F24E0A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9A7C0873-67A8-8846-B3AF-BFD85F816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CC911-34ED-C141-AB1C-C424FE40F12D}" type="slidenum">
              <a:rPr lang="en-ES" smtClean="0"/>
              <a:t>‹#›</a:t>
            </a:fld>
            <a:endParaRPr lang="en-ES"/>
          </a:p>
        </p:txBody>
      </p:sp>
    </p:spTree>
    <p:extLst>
      <p:ext uri="{BB962C8B-B14F-4D97-AF65-F5344CB8AC3E}">
        <p14:creationId xmlns:p14="http://schemas.microsoft.com/office/powerpoint/2010/main" val="7583330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www.teachingenglish.org.uk/" TargetMode="External"/><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hyperlink" Target="http://www.teachingenglish.org.u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00000"/>
            <a:ext cx="6876000" cy="729000"/>
          </a:xfrm>
        </p:spPr>
        <p:txBody>
          <a:bodyPr>
            <a:normAutofit fontScale="90000"/>
          </a:bodyPr>
          <a:lstStyle/>
          <a:p>
            <a:r>
              <a:rPr lang="en-GB" dirty="0"/>
              <a:t>Settling down in a new country</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Settling down in a new country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8569388" cy="1467709"/>
          </a:xfrm>
          <a:prstGeom prst="rect">
            <a:avLst/>
          </a:prstGeom>
          <a:noFill/>
        </p:spPr>
        <p:txBody>
          <a:bodyPr wrap="square" rtlCol="0">
            <a:spAutoFit/>
          </a:bodyPr>
          <a:lstStyle/>
          <a:p>
            <a:pPr>
              <a:lnSpc>
                <a:spcPct val="115000"/>
              </a:lnSpc>
              <a:spcAft>
                <a:spcPts val="1000"/>
              </a:spcAft>
              <a:tabLst>
                <a:tab pos="588645" algn="l"/>
              </a:tabLst>
            </a:pPr>
            <a:r>
              <a:rPr lang="en-GB" sz="1800" b="1" dirty="0">
                <a:effectLst/>
                <a:ea typeface="Times New Roman" panose="02020603050405020304" pitchFamily="18" charset="0"/>
              </a:rPr>
              <a:t>Task 4: The parents of six children who moved from their birth countries to Cardiff in Wales were asked two questions. Read their answers and complete them using the words in the box.</a:t>
            </a:r>
          </a:p>
          <a:p>
            <a:pPr>
              <a:lnSpc>
                <a:spcPct val="115000"/>
              </a:lnSpc>
              <a:spcAft>
                <a:spcPts val="1000"/>
              </a:spcAft>
              <a:tabLst>
                <a:tab pos="588645" algn="l"/>
              </a:tabLst>
            </a:pPr>
            <a:endParaRPr lang="en-GB" sz="1800" b="1" dirty="0">
              <a:effectLst/>
              <a:latin typeface="Arial" panose="020B0604020202020204" pitchFamily="34" charset="0"/>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 name="Speech Bubble: Rectangle with Corners Rounded 1">
            <a:extLst>
              <a:ext uri="{FF2B5EF4-FFF2-40B4-BE49-F238E27FC236}">
                <a16:creationId xmlns:a16="http://schemas.microsoft.com/office/drawing/2014/main" id="{6E5C258F-8542-FFBB-47AD-54393CA8B128}"/>
              </a:ext>
            </a:extLst>
          </p:cNvPr>
          <p:cNvSpPr/>
          <p:nvPr/>
        </p:nvSpPr>
        <p:spPr>
          <a:xfrm>
            <a:off x="9671185" y="1071801"/>
            <a:ext cx="1818413" cy="2076522"/>
          </a:xfrm>
          <a:prstGeom prst="wedgeRoundRectCallout">
            <a:avLst>
              <a:gd name="adj1" fmla="val 61602"/>
              <a:gd name="adj2" fmla="val -39286"/>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aspirations do you have for your children?</a:t>
            </a:r>
          </a:p>
        </p:txBody>
      </p:sp>
      <p:sp>
        <p:nvSpPr>
          <p:cNvPr id="3" name="Speech Bubble: Rectangle with Corners Rounded 2">
            <a:extLst>
              <a:ext uri="{FF2B5EF4-FFF2-40B4-BE49-F238E27FC236}">
                <a16:creationId xmlns:a16="http://schemas.microsoft.com/office/drawing/2014/main" id="{1CD360EF-345C-CCA7-A6E6-37BAA1D9941D}"/>
              </a:ext>
            </a:extLst>
          </p:cNvPr>
          <p:cNvSpPr/>
          <p:nvPr/>
        </p:nvSpPr>
        <p:spPr>
          <a:xfrm>
            <a:off x="9671184" y="3227177"/>
            <a:ext cx="1818413" cy="2224999"/>
          </a:xfrm>
          <a:prstGeom prst="wedgeRoundRectCallout">
            <a:avLst>
              <a:gd name="adj1" fmla="val 70203"/>
              <a:gd name="adj2" fmla="val 2560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do you see when you look out of your window?</a:t>
            </a:r>
          </a:p>
        </p:txBody>
      </p:sp>
      <p:graphicFrame>
        <p:nvGraphicFramePr>
          <p:cNvPr id="6" name="Table 5">
            <a:extLst>
              <a:ext uri="{FF2B5EF4-FFF2-40B4-BE49-F238E27FC236}">
                <a16:creationId xmlns:a16="http://schemas.microsoft.com/office/drawing/2014/main" id="{5DE64E57-53F8-3FB4-578E-2783B87B8405}"/>
              </a:ext>
            </a:extLst>
          </p:cNvPr>
          <p:cNvGraphicFramePr>
            <a:graphicFrameLocks noGrp="1"/>
          </p:cNvGraphicFramePr>
          <p:nvPr/>
        </p:nvGraphicFramePr>
        <p:xfrm>
          <a:off x="1279671" y="2107757"/>
          <a:ext cx="7568254" cy="676325"/>
        </p:xfrm>
        <a:graphic>
          <a:graphicData uri="http://schemas.openxmlformats.org/drawingml/2006/table">
            <a:tbl>
              <a:tblPr firstRow="1" bandRow="1">
                <a:tableStyleId>{5C22544A-7EE6-4342-B048-85BDC9FD1C3A}</a:tableStyleId>
              </a:tblPr>
              <a:tblGrid>
                <a:gridCol w="7568254">
                  <a:extLst>
                    <a:ext uri="{9D8B030D-6E8A-4147-A177-3AD203B41FA5}">
                      <a16:colId xmlns:a16="http://schemas.microsoft.com/office/drawing/2014/main" val="1044277965"/>
                    </a:ext>
                  </a:extLst>
                </a:gridCol>
              </a:tblGrid>
              <a:tr h="676325">
                <a:tc>
                  <a:txBody>
                    <a:bodyPr/>
                    <a:lstStyle/>
                    <a:p>
                      <a:pPr algn="ctr"/>
                      <a:r>
                        <a:rPr lang="en-GB" sz="1800" b="1" kern="1200" dirty="0">
                          <a:solidFill>
                            <a:schemeClr val="lt1"/>
                          </a:solidFill>
                          <a:effectLst/>
                          <a:latin typeface="+mn-lt"/>
                          <a:ea typeface="+mn-ea"/>
                          <a:cs typeface="+mn-cs"/>
                        </a:rPr>
                        <a:t>dreams     comfortable     integration     multicultural     opportunities     studies</a:t>
                      </a:r>
                      <a:endParaRPr lang="en-GB" sz="1800" dirty="0"/>
                    </a:p>
                  </a:txBody>
                  <a:tcPr/>
                </a:tc>
                <a:extLst>
                  <a:ext uri="{0D108BD9-81ED-4DB2-BD59-A6C34878D82A}">
                    <a16:rowId xmlns:a16="http://schemas.microsoft.com/office/drawing/2014/main" val="2892430301"/>
                  </a:ext>
                </a:extLst>
              </a:tr>
            </a:tbl>
          </a:graphicData>
        </a:graphic>
      </p:graphicFrame>
      <p:sp>
        <p:nvSpPr>
          <p:cNvPr id="10" name="TextBox 9">
            <a:extLst>
              <a:ext uri="{FF2B5EF4-FFF2-40B4-BE49-F238E27FC236}">
                <a16:creationId xmlns:a16="http://schemas.microsoft.com/office/drawing/2014/main" id="{B6CE760F-65ED-7CA9-8AAA-A631FF1F5F58}"/>
              </a:ext>
            </a:extLst>
          </p:cNvPr>
          <p:cNvSpPr txBox="1"/>
          <p:nvPr/>
        </p:nvSpPr>
        <p:spPr>
          <a:xfrm>
            <a:off x="1110013" y="2916242"/>
            <a:ext cx="8563376" cy="2873094"/>
          </a:xfrm>
          <a:prstGeom prst="rect">
            <a:avLst/>
          </a:prstGeom>
          <a:noFill/>
        </p:spPr>
        <p:txBody>
          <a:bodyPr wrap="square">
            <a:spAutoFit/>
          </a:bodyPr>
          <a:lstStyle/>
          <a:p>
            <a:pPr>
              <a:lnSpc>
                <a:spcPct val="115000"/>
              </a:lnSpc>
              <a:spcAft>
                <a:spcPts val="1000"/>
              </a:spcAft>
            </a:pPr>
            <a:r>
              <a:rPr lang="en-GB" sz="1600" dirty="0">
                <a:effectLst/>
                <a:ea typeface="Times New Roman" panose="02020603050405020304" pitchFamily="18" charset="0"/>
              </a:rPr>
              <a:t>4. In this city of Cardiff, we see our children finishing their _________ at school, meeting new people and getting better knowledge. We see our children getting ready for their own lives. We can see just a bright, nice future.</a:t>
            </a:r>
          </a:p>
          <a:p>
            <a:pPr>
              <a:lnSpc>
                <a:spcPct val="115000"/>
              </a:lnSpc>
              <a:spcAft>
                <a:spcPts val="1000"/>
              </a:spcAft>
            </a:pPr>
            <a:r>
              <a:rPr lang="en-GB" sz="1600" dirty="0">
                <a:effectLst/>
                <a:ea typeface="Times New Roman" panose="02020603050405020304" pitchFamily="18" charset="0"/>
              </a:rPr>
              <a:t> 5. What Cardiff is giving to our children is a ___________ world and a place to play a role, open eyes to those who have never been away, a model to export… a real power in our children’s hands.</a:t>
            </a:r>
          </a:p>
          <a:p>
            <a:pPr>
              <a:lnSpc>
                <a:spcPct val="115000"/>
              </a:lnSpc>
              <a:spcAft>
                <a:spcPts val="1000"/>
              </a:spcAft>
            </a:pPr>
            <a:r>
              <a:rPr lang="en-GB" sz="1600" dirty="0">
                <a:effectLst/>
                <a:ea typeface="Times New Roman" panose="02020603050405020304" pitchFamily="18" charset="0"/>
              </a:rPr>
              <a:t> 6. Our situation in Poland wasn’t good enough. We came to the UK hoping for a better future for our children. The city is very nice; people are helpful and very friendly. My children will have more opportunities. I think our _________ have partially come true.</a:t>
            </a:r>
          </a:p>
        </p:txBody>
      </p:sp>
    </p:spTree>
    <p:extLst>
      <p:ext uri="{BB962C8B-B14F-4D97-AF65-F5344CB8AC3E}">
        <p14:creationId xmlns:p14="http://schemas.microsoft.com/office/powerpoint/2010/main" val="360556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Settling down in a new country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39179"/>
            <a:ext cx="9983998" cy="5165132"/>
          </a:xfrm>
          <a:prstGeom prst="rect">
            <a:avLst/>
          </a:prstGeom>
          <a:noFill/>
        </p:spPr>
        <p:txBody>
          <a:bodyPr wrap="square" rtlCol="0">
            <a:spAutoFit/>
          </a:bodyPr>
          <a:lstStyle/>
          <a:p>
            <a:pPr>
              <a:lnSpc>
                <a:spcPct val="115000"/>
              </a:lnSpc>
              <a:spcAft>
                <a:spcPts val="1000"/>
              </a:spcAft>
              <a:tabLst>
                <a:tab pos="588645" algn="l"/>
              </a:tabLst>
            </a:pPr>
            <a:r>
              <a:rPr lang="en-GB" sz="1800" b="1" dirty="0">
                <a:effectLst/>
                <a:ea typeface="Times New Roman" panose="02020603050405020304" pitchFamily="18" charset="0"/>
              </a:rPr>
              <a:t>Transcript: Nino’s story</a:t>
            </a:r>
            <a:endParaRPr lang="en-GB" sz="1800" dirty="0">
              <a:effectLst/>
              <a:ea typeface="Times New Roman" panose="02020603050405020304" pitchFamily="18" charset="0"/>
            </a:endParaRPr>
          </a:p>
          <a:p>
            <a:pPr>
              <a:spcAft>
                <a:spcPts val="1000"/>
              </a:spcAft>
            </a:pPr>
            <a:r>
              <a:rPr lang="en-GB" sz="1600" dirty="0">
                <a:effectLst/>
                <a:ea typeface="Times New Roman" panose="02020603050405020304" pitchFamily="18" charset="0"/>
              </a:rPr>
              <a:t>My family and I moved to Bulgaria 15 years ago during the civil war. One day my father saw our neighbour getting shot and decided he didn’t want to live in Georgia any more. He sold everything and we left.</a:t>
            </a:r>
          </a:p>
          <a:p>
            <a:pPr>
              <a:spcAft>
                <a:spcPts val="1000"/>
              </a:spcAft>
            </a:pPr>
            <a:r>
              <a:rPr lang="en-GB" sz="1600" dirty="0">
                <a:effectLst/>
                <a:ea typeface="Times New Roman" panose="02020603050405020304" pitchFamily="18" charset="0"/>
              </a:rPr>
              <a:t>I only received permanent residency last year. It’s weird because every year for the last 14 years I had to prove why the hell I was here. I think I should have received some kind of status long ago.</a:t>
            </a:r>
          </a:p>
          <a:p>
            <a:pPr>
              <a:spcAft>
                <a:spcPts val="1000"/>
              </a:spcAft>
            </a:pPr>
            <a:r>
              <a:rPr lang="en-GB" sz="1600" dirty="0">
                <a:effectLst/>
                <a:ea typeface="Times New Roman" panose="02020603050405020304" pitchFamily="18" charset="0"/>
              </a:rPr>
              <a:t>I am from Tbilisi, and </a:t>
            </a:r>
            <a:r>
              <a:rPr lang="en-GB" sz="1600" dirty="0" err="1">
                <a:effectLst/>
                <a:ea typeface="Times New Roman" panose="02020603050405020304" pitchFamily="18" charset="0"/>
              </a:rPr>
              <a:t>Veliko</a:t>
            </a:r>
            <a:r>
              <a:rPr lang="en-GB" sz="1600" dirty="0">
                <a:effectLst/>
                <a:ea typeface="Times New Roman" panose="02020603050405020304" pitchFamily="18" charset="0"/>
              </a:rPr>
              <a:t> </a:t>
            </a:r>
            <a:r>
              <a:rPr lang="en-GB" sz="1600" dirty="0" err="1">
                <a:effectLst/>
                <a:ea typeface="Times New Roman" panose="02020603050405020304" pitchFamily="18" charset="0"/>
              </a:rPr>
              <a:t>Tarnovo</a:t>
            </a:r>
            <a:r>
              <a:rPr lang="en-GB" sz="1600" dirty="0">
                <a:effectLst/>
                <a:ea typeface="Times New Roman" panose="02020603050405020304" pitchFamily="18" charset="0"/>
              </a:rPr>
              <a:t>, where we lived when we first moved to Bulgaria, is very similar to Tbilisi. All in all, there are many similarities between Georgian and Bulgarian people.</a:t>
            </a:r>
          </a:p>
          <a:p>
            <a:pPr>
              <a:spcAft>
                <a:spcPts val="1000"/>
              </a:spcAft>
            </a:pPr>
            <a:r>
              <a:rPr lang="en-GB" sz="1600" dirty="0">
                <a:effectLst/>
                <a:ea typeface="Times New Roman" panose="02020603050405020304" pitchFamily="18" charset="0"/>
              </a:rPr>
              <a:t>Bureaucracy makes it difficult to live and do what you want here. There are also other reasons, but I don’t really want to go into politics here.</a:t>
            </a:r>
          </a:p>
          <a:p>
            <a:pPr>
              <a:spcAft>
                <a:spcPts val="1000"/>
              </a:spcAft>
            </a:pPr>
            <a:r>
              <a:rPr lang="en-GB" sz="1600" dirty="0">
                <a:effectLst/>
                <a:ea typeface="Times New Roman" panose="02020603050405020304" pitchFamily="18" charset="0"/>
              </a:rPr>
              <a:t>About the bureaucracy: When I was about to marry, we had to fill in a million documents. First, I had to go to Georgia for a certificate to show I was not married there, which is kind of ridiculous, since I’ve lived here since I was 12. Then I needed a permit to say I could get married here. I took this to the Ministry of Foreign Affairs to be certified but they lost it. So, two weeks later when we had our ceremony, we weren’t even sure it was a ‘proper wedding’ because we didn’t know if the certificate had been signed.</a:t>
            </a:r>
          </a:p>
          <a:p>
            <a:pPr>
              <a:lnSpc>
                <a:spcPct val="115000"/>
              </a:lnSpc>
              <a:spcAft>
                <a:spcPts val="1000"/>
              </a:spcAft>
            </a:pPr>
            <a:endParaRPr lang="en-GB" sz="1800" dirty="0">
              <a:effectLst/>
              <a:latin typeface="Arial" panose="020B0604020202020204" pitchFamily="34" charset="0"/>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80553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Settling down in a new country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39179"/>
            <a:ext cx="9983998" cy="5072799"/>
          </a:xfrm>
          <a:prstGeom prst="rect">
            <a:avLst/>
          </a:prstGeom>
          <a:noFill/>
        </p:spPr>
        <p:txBody>
          <a:bodyPr wrap="square" rtlCol="0">
            <a:spAutoFit/>
          </a:bodyPr>
          <a:lstStyle/>
          <a:p>
            <a:pPr>
              <a:lnSpc>
                <a:spcPct val="115000"/>
              </a:lnSpc>
              <a:spcAft>
                <a:spcPts val="1000"/>
              </a:spcAft>
              <a:tabLst>
                <a:tab pos="588645" algn="l"/>
              </a:tabLst>
            </a:pPr>
            <a:r>
              <a:rPr lang="en-GB" sz="1800" b="1" dirty="0">
                <a:effectLst/>
                <a:ea typeface="Times New Roman" panose="02020603050405020304" pitchFamily="18" charset="0"/>
              </a:rPr>
              <a:t>Transcript: Dmitry’s story</a:t>
            </a:r>
            <a:endParaRPr lang="en-GB" sz="1800" dirty="0">
              <a:effectLst/>
              <a:ea typeface="Times New Roman" panose="02020603050405020304" pitchFamily="18" charset="0"/>
            </a:endParaRPr>
          </a:p>
          <a:p>
            <a:pPr>
              <a:spcAft>
                <a:spcPts val="1000"/>
              </a:spcAft>
            </a:pPr>
            <a:r>
              <a:rPr lang="en-GB" sz="1800" dirty="0">
                <a:effectLst/>
                <a:ea typeface="Times New Roman" panose="02020603050405020304" pitchFamily="18" charset="0"/>
              </a:rPr>
              <a:t>My name is Dmitry,</a:t>
            </a:r>
            <a:r>
              <a:rPr lang="en-GB" sz="1800" b="1" dirty="0">
                <a:effectLst/>
                <a:ea typeface="Times New Roman" panose="02020603050405020304" pitchFamily="18" charset="0"/>
              </a:rPr>
              <a:t> </a:t>
            </a:r>
            <a:r>
              <a:rPr lang="en-GB" sz="1800" dirty="0">
                <a:effectLst/>
                <a:ea typeface="Times New Roman" panose="02020603050405020304" pitchFamily="18" charset="0"/>
              </a:rPr>
              <a:t>and I am from Russia.</a:t>
            </a:r>
          </a:p>
          <a:p>
            <a:pPr>
              <a:spcAft>
                <a:spcPts val="1000"/>
              </a:spcAft>
            </a:pPr>
            <a:r>
              <a:rPr lang="en-GB" sz="1800" dirty="0">
                <a:effectLst/>
                <a:ea typeface="Times New Roman" panose="02020603050405020304" pitchFamily="18" charset="0"/>
              </a:rPr>
              <a:t>I came here 12 years ago to study animation on </a:t>
            </a:r>
            <a:r>
              <a:rPr lang="en-GB" sz="1800" dirty="0" err="1">
                <a:effectLst/>
                <a:ea typeface="Times New Roman" panose="02020603050405020304" pitchFamily="18" charset="0"/>
              </a:rPr>
              <a:t>Donyo</a:t>
            </a:r>
            <a:r>
              <a:rPr lang="en-GB" sz="1800" dirty="0">
                <a:effectLst/>
                <a:ea typeface="Times New Roman" panose="02020603050405020304" pitchFamily="18" charset="0"/>
              </a:rPr>
              <a:t> </a:t>
            </a:r>
            <a:r>
              <a:rPr lang="en-GB" sz="1800" dirty="0" err="1">
                <a:effectLst/>
                <a:ea typeface="Times New Roman" panose="02020603050405020304" pitchFamily="18" charset="0"/>
              </a:rPr>
              <a:t>Donev's</a:t>
            </a:r>
            <a:r>
              <a:rPr lang="en-GB" sz="1800" dirty="0">
                <a:effectLst/>
                <a:ea typeface="Times New Roman" panose="02020603050405020304" pitchFamily="18" charset="0"/>
              </a:rPr>
              <a:t> course at the Film Academy. Here I met my girlfriend, who is Bulgarian. I'd still like to travel, to live somewhere else, learn another language, but for now I am here.</a:t>
            </a:r>
          </a:p>
          <a:p>
            <a:pPr>
              <a:spcAft>
                <a:spcPts val="1000"/>
              </a:spcAft>
            </a:pPr>
            <a:r>
              <a:rPr lang="en-GB" sz="1800" dirty="0">
                <a:effectLst/>
                <a:ea typeface="Times New Roman" panose="02020603050405020304" pitchFamily="18" charset="0"/>
              </a:rPr>
              <a:t>Bulgarians are very open-minded. People are very open and friendly, especially towards Russians. No-one has ever been negative towards me, even when I didn’t speak the language.</a:t>
            </a:r>
          </a:p>
          <a:p>
            <a:pPr>
              <a:spcAft>
                <a:spcPts val="1000"/>
              </a:spcAft>
            </a:pPr>
            <a:r>
              <a:rPr lang="en-GB" sz="1800" dirty="0">
                <a:effectLst/>
                <a:ea typeface="Times New Roman" panose="02020603050405020304" pitchFamily="18" charset="0"/>
              </a:rPr>
              <a:t>The things I dislike here are the same things I dislike everywhere else. There is a saying, ‘I like the country, I hate the state’. I like the culture and the communication with people, but I don’t like the system as a whole which continuously puts obstacles in front of you, regardless of whether you’re a foreigner or a local.</a:t>
            </a:r>
          </a:p>
          <a:p>
            <a:pPr>
              <a:spcAft>
                <a:spcPts val="1000"/>
              </a:spcAft>
            </a:pPr>
            <a:r>
              <a:rPr lang="en-GB" sz="1800" dirty="0">
                <a:effectLst/>
                <a:ea typeface="Times New Roman" panose="02020603050405020304" pitchFamily="18" charset="0"/>
              </a:rPr>
              <a:t>As for the bureaucracy, it irritates me that the police come to my home twice a year to check whether I still live at this address. It’s as if I’m some criminal.</a:t>
            </a:r>
          </a:p>
          <a:p>
            <a:pPr>
              <a:lnSpc>
                <a:spcPct val="115000"/>
              </a:lnSpc>
              <a:spcAft>
                <a:spcPts val="1000"/>
              </a:spcAft>
            </a:pPr>
            <a:endParaRPr lang="en-GB" sz="1800" dirty="0">
              <a:effectLst/>
              <a:latin typeface="Arial" panose="020B0604020202020204" pitchFamily="34" charset="0"/>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74447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Settling down in a new country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39179"/>
            <a:ext cx="9983998" cy="5370316"/>
          </a:xfrm>
          <a:prstGeom prst="rect">
            <a:avLst/>
          </a:prstGeom>
          <a:noFill/>
        </p:spPr>
        <p:txBody>
          <a:bodyPr wrap="square" rtlCol="0">
            <a:spAutoFit/>
          </a:bodyPr>
          <a:lstStyle/>
          <a:p>
            <a:pPr>
              <a:lnSpc>
                <a:spcPct val="115000"/>
              </a:lnSpc>
              <a:spcAft>
                <a:spcPts val="1000"/>
              </a:spcAft>
              <a:tabLst>
                <a:tab pos="588645" algn="l"/>
              </a:tabLst>
            </a:pPr>
            <a:r>
              <a:rPr lang="en-GB" sz="1800" b="1" dirty="0">
                <a:effectLst/>
                <a:ea typeface="Times New Roman" panose="02020603050405020304" pitchFamily="18" charset="0"/>
              </a:rPr>
              <a:t>Transcript: Magdalena’s story</a:t>
            </a:r>
            <a:endParaRPr lang="en-GB" sz="1800" dirty="0">
              <a:effectLst/>
              <a:ea typeface="Times New Roman" panose="02020603050405020304" pitchFamily="18" charset="0"/>
            </a:endParaRPr>
          </a:p>
          <a:p>
            <a:pPr>
              <a:spcAft>
                <a:spcPts val="1000"/>
              </a:spcAft>
            </a:pPr>
            <a:r>
              <a:rPr lang="en-GB" sz="1800" dirty="0">
                <a:effectLst/>
                <a:ea typeface="Times New Roman" panose="02020603050405020304" pitchFamily="18" charset="0"/>
              </a:rPr>
              <a:t>Hi! My name’s Magdalena </a:t>
            </a:r>
            <a:r>
              <a:rPr lang="en-GB" sz="1800" dirty="0" err="1">
                <a:effectLst/>
                <a:ea typeface="Times New Roman" panose="02020603050405020304" pitchFamily="18" charset="0"/>
              </a:rPr>
              <a:t>Rahn</a:t>
            </a:r>
            <a:r>
              <a:rPr lang="en-GB" sz="1800" dirty="0">
                <a:effectLst/>
                <a:ea typeface="Times New Roman" panose="02020603050405020304" pitchFamily="18" charset="0"/>
              </a:rPr>
              <a:t>. I’m from the USA.</a:t>
            </a:r>
          </a:p>
          <a:p>
            <a:pPr>
              <a:spcAft>
                <a:spcPts val="1000"/>
              </a:spcAft>
            </a:pPr>
            <a:r>
              <a:rPr lang="en-GB" sz="1800" dirty="0">
                <a:effectLst/>
                <a:ea typeface="Times New Roman" panose="02020603050405020304" pitchFamily="18" charset="0"/>
              </a:rPr>
              <a:t>I was born and raised in California but went to school in New Jersey. After that I lived in France for a year. When my dad asked if I wanted to go with him on a business trip to Bulgaria, I was like, ‘Sure, where is Bulgaria?’ So I came, stayed to study here and ended up being hired as a copy editor. People value spending time with each other… here you can spend the whole afternoon just talking. They value relationships more than money. Sure, money is important, work is important, but it’s not as if they are the most important. What I don’t like is that there’s trash everywhere that no one seems to mind. People complain about how dirty everywhere is but don’t do anything about it. In the States, if you want to change something, you just do it. Here, you just complain about it. </a:t>
            </a:r>
          </a:p>
          <a:p>
            <a:pPr>
              <a:spcAft>
                <a:spcPts val="1000"/>
              </a:spcAft>
            </a:pPr>
            <a:r>
              <a:rPr lang="en-GB" sz="1800" dirty="0">
                <a:effectLst/>
                <a:ea typeface="Times New Roman" panose="02020603050405020304" pitchFamily="18" charset="0"/>
              </a:rPr>
              <a:t>And as for the bureaucracy, </a:t>
            </a:r>
            <a:r>
              <a:rPr lang="en-GB" dirty="0">
                <a:ea typeface="Times New Roman" panose="02020603050405020304" pitchFamily="18" charset="0"/>
              </a:rPr>
              <a:t>w</a:t>
            </a:r>
            <a:r>
              <a:rPr lang="en-GB" sz="1800" dirty="0">
                <a:effectLst/>
                <a:ea typeface="Times New Roman" panose="02020603050405020304" pitchFamily="18" charset="0"/>
              </a:rPr>
              <a:t>hen I first moved here, all my stuff was impounded at Sofia Airport. The guy who shipped it had overvalued it and the authorities here just thought I was going to sell it all and leave the country without paying any taxes. So, for the first eight months – until I got my first ‘permission to stay’ card – all I had was two pairs of jeans, a skirt and a blouse!</a:t>
            </a:r>
          </a:p>
          <a:p>
            <a:pPr>
              <a:lnSpc>
                <a:spcPct val="115000"/>
              </a:lnSpc>
              <a:spcAft>
                <a:spcPts val="1000"/>
              </a:spcAft>
            </a:pPr>
            <a:endParaRPr lang="en-GB" sz="1800" dirty="0">
              <a:effectLst/>
              <a:latin typeface="Arial" panose="020B0604020202020204" pitchFamily="34" charset="0"/>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91267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Settling down in a new country</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pic>
        <p:nvPicPr>
          <p:cNvPr id="9" name="Picture 8" descr="A close-up of words in a circle&#10;&#10;Description automatically generated">
            <a:extLst>
              <a:ext uri="{FF2B5EF4-FFF2-40B4-BE49-F238E27FC236}">
                <a16:creationId xmlns:a16="http://schemas.microsoft.com/office/drawing/2014/main" id="{EC32D603-9613-4D26-3453-6A321BBC817F}"/>
              </a:ext>
            </a:extLst>
          </p:cNvPr>
          <p:cNvPicPr>
            <a:picLocks noChangeAspect="1"/>
          </p:cNvPicPr>
          <p:nvPr/>
        </p:nvPicPr>
        <p:blipFill>
          <a:blip r:embed="rId3"/>
          <a:stretch>
            <a:fillRect/>
          </a:stretch>
        </p:blipFill>
        <p:spPr>
          <a:xfrm>
            <a:off x="1347787" y="1677824"/>
            <a:ext cx="8494045" cy="4268322"/>
          </a:xfrm>
          <a:prstGeom prst="rect">
            <a:avLst/>
          </a:prstGeom>
        </p:spPr>
      </p:pic>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Settling down in a new country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380297"/>
          </a:xfrm>
          <a:prstGeom prst="rect">
            <a:avLst/>
          </a:prstGeom>
          <a:noFill/>
        </p:spPr>
        <p:txBody>
          <a:bodyPr wrap="square" rtlCol="0">
            <a:spAutoFit/>
          </a:bodyPr>
          <a:lstStyle/>
          <a:p>
            <a:pPr>
              <a:lnSpc>
                <a:spcPct val="115000"/>
              </a:lnSpc>
              <a:spcAft>
                <a:spcPts val="1000"/>
              </a:spcAft>
              <a:tabLst>
                <a:tab pos="588645" algn="l"/>
              </a:tabLst>
            </a:pPr>
            <a:r>
              <a:rPr lang="en-GB" sz="1800" b="1" dirty="0">
                <a:effectLst/>
                <a:ea typeface="Times New Roman" panose="02020603050405020304" pitchFamily="18" charset="0"/>
              </a:rPr>
              <a:t>Lead-in: Look at the word cloud. How do the words relate to moving to a new country?</a:t>
            </a: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55493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Settling down in a new country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698846"/>
          </a:xfrm>
          <a:prstGeom prst="rect">
            <a:avLst/>
          </a:prstGeom>
          <a:noFill/>
        </p:spPr>
        <p:txBody>
          <a:bodyPr wrap="square" rtlCol="0">
            <a:spAutoFit/>
          </a:bodyPr>
          <a:lstStyle/>
          <a:p>
            <a:pPr>
              <a:lnSpc>
                <a:spcPct val="115000"/>
              </a:lnSpc>
              <a:spcAft>
                <a:spcPts val="1000"/>
              </a:spcAft>
              <a:tabLst>
                <a:tab pos="588645" algn="l"/>
              </a:tabLst>
            </a:pPr>
            <a:r>
              <a:rPr lang="en-GB" sz="1800" b="1" dirty="0">
                <a:effectLst/>
                <a:ea typeface="Times New Roman" panose="02020603050405020304" pitchFamily="18" charset="0"/>
              </a:rPr>
              <a:t>Task 1: What’s important to consider when moving to a new country? </a:t>
            </a:r>
            <a:br>
              <a:rPr lang="en-GB" sz="1800" b="1" dirty="0">
                <a:effectLst/>
                <a:ea typeface="Times New Roman" panose="02020603050405020304" pitchFamily="18" charset="0"/>
              </a:rPr>
            </a:br>
            <a:r>
              <a:rPr lang="en-GB" sz="1800" b="1" dirty="0">
                <a:effectLst/>
                <a:ea typeface="Times New Roman" panose="02020603050405020304" pitchFamily="18" charset="0"/>
              </a:rPr>
              <a:t>Read the comments and compare them with the ideas you had. </a:t>
            </a:r>
            <a:endParaRPr lang="en-GB" dirty="0">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 name="Speech Bubble: Rectangle with Corners Rounded 1">
            <a:extLst>
              <a:ext uri="{FF2B5EF4-FFF2-40B4-BE49-F238E27FC236}">
                <a16:creationId xmlns:a16="http://schemas.microsoft.com/office/drawing/2014/main" id="{B4BE179F-95E1-1615-FE12-1053C5CF6D43}"/>
              </a:ext>
            </a:extLst>
          </p:cNvPr>
          <p:cNvSpPr/>
          <p:nvPr/>
        </p:nvSpPr>
        <p:spPr>
          <a:xfrm>
            <a:off x="1251285" y="1947548"/>
            <a:ext cx="8313820" cy="1251285"/>
          </a:xfrm>
          <a:prstGeom prst="wedgeRoundRectCallout">
            <a:avLst>
              <a:gd name="adj1" fmla="val -54048"/>
              <a:gd name="adj2" fmla="val -2403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l"/>
            <a:r>
              <a:rPr lang="en-GB" sz="1800" b="1" i="0" u="none" strike="noStrike" baseline="0" dirty="0"/>
              <a:t>It’s important to have a visa and a work permit. Then if you lose your job, you might get welfare benefits. As I work and pay taxes here, I want the same rights as everyone else.</a:t>
            </a:r>
            <a:endParaRPr lang="en-GB" b="1" dirty="0"/>
          </a:p>
        </p:txBody>
      </p:sp>
      <p:sp>
        <p:nvSpPr>
          <p:cNvPr id="3" name="Speech Bubble: Rectangle with Corners Rounded 2">
            <a:extLst>
              <a:ext uri="{FF2B5EF4-FFF2-40B4-BE49-F238E27FC236}">
                <a16:creationId xmlns:a16="http://schemas.microsoft.com/office/drawing/2014/main" id="{FF7BB5F4-727A-A5E8-DFDE-6A0D52FE371F}"/>
              </a:ext>
            </a:extLst>
          </p:cNvPr>
          <p:cNvSpPr/>
          <p:nvPr/>
        </p:nvSpPr>
        <p:spPr>
          <a:xfrm>
            <a:off x="1251285" y="3354786"/>
            <a:ext cx="8313820" cy="1251285"/>
          </a:xfrm>
          <a:prstGeom prst="wedgeRoundRectCallout">
            <a:avLst>
              <a:gd name="adj1" fmla="val 54780"/>
              <a:gd name="adj2" fmla="val -24038"/>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l"/>
            <a:r>
              <a:rPr lang="en-GB" sz="1800" b="1" i="0" u="none" strike="noStrike" baseline="0" dirty="0">
                <a:solidFill>
                  <a:sysClr val="windowText" lastClr="000000"/>
                </a:solidFill>
              </a:rPr>
              <a:t>I wanted to go somewhere with good schools and hospitals. Now I’m here, I like having support from the community - and places for my kids to go and play.</a:t>
            </a:r>
            <a:endParaRPr lang="en-GB" b="1" dirty="0">
              <a:solidFill>
                <a:sysClr val="windowText" lastClr="000000"/>
              </a:solidFill>
            </a:endParaRPr>
          </a:p>
        </p:txBody>
      </p:sp>
      <p:sp>
        <p:nvSpPr>
          <p:cNvPr id="6" name="Speech Bubble: Rectangle with Corners Rounded 5">
            <a:extLst>
              <a:ext uri="{FF2B5EF4-FFF2-40B4-BE49-F238E27FC236}">
                <a16:creationId xmlns:a16="http://schemas.microsoft.com/office/drawing/2014/main" id="{2C05B990-4331-2188-F74F-DEDAF1BB7E5D}"/>
              </a:ext>
            </a:extLst>
          </p:cNvPr>
          <p:cNvSpPr/>
          <p:nvPr/>
        </p:nvSpPr>
        <p:spPr>
          <a:xfrm>
            <a:off x="1251285" y="4784762"/>
            <a:ext cx="8313820" cy="1251285"/>
          </a:xfrm>
          <a:prstGeom prst="wedgeRoundRectCallout">
            <a:avLst>
              <a:gd name="adj1" fmla="val -57376"/>
              <a:gd name="adj2" fmla="val 43270"/>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l"/>
            <a:r>
              <a:rPr lang="en-GB" b="1" dirty="0">
                <a:solidFill>
                  <a:schemeClr val="bg1"/>
                </a:solidFill>
              </a:rPr>
              <a:t>I wanted to live in a place with a vibrant local culture – music, theatre, cinema, you know. And it’s great here, because my culture is accepted too. </a:t>
            </a:r>
          </a:p>
        </p:txBody>
      </p:sp>
    </p:spTree>
    <p:extLst>
      <p:ext uri="{BB962C8B-B14F-4D97-AF65-F5344CB8AC3E}">
        <p14:creationId xmlns:p14="http://schemas.microsoft.com/office/powerpoint/2010/main" val="146600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Settling down in a new country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698846"/>
          </a:xfrm>
          <a:prstGeom prst="rect">
            <a:avLst/>
          </a:prstGeom>
          <a:noFill/>
        </p:spPr>
        <p:txBody>
          <a:bodyPr wrap="square" rtlCol="0">
            <a:spAutoFit/>
          </a:bodyPr>
          <a:lstStyle/>
          <a:p>
            <a:pPr>
              <a:lnSpc>
                <a:spcPct val="115000"/>
              </a:lnSpc>
              <a:spcAft>
                <a:spcPts val="1000"/>
              </a:spcAft>
              <a:tabLst>
                <a:tab pos="588645" algn="l"/>
              </a:tabLst>
            </a:pPr>
            <a:r>
              <a:rPr lang="en-GB" sz="1800" b="1" dirty="0">
                <a:effectLst/>
                <a:ea typeface="Times New Roman" panose="02020603050405020304" pitchFamily="18" charset="0"/>
              </a:rPr>
              <a:t>Task 1: What’s important to consider when moving to a new country? </a:t>
            </a:r>
            <a:br>
              <a:rPr lang="en-GB" sz="1800" b="1" dirty="0">
                <a:effectLst/>
                <a:ea typeface="Times New Roman" panose="02020603050405020304" pitchFamily="18" charset="0"/>
              </a:rPr>
            </a:br>
            <a:r>
              <a:rPr lang="en-GB" sz="1800" b="1" dirty="0">
                <a:effectLst/>
                <a:ea typeface="Times New Roman" panose="02020603050405020304" pitchFamily="18" charset="0"/>
              </a:rPr>
              <a:t>Read the comments and compare them with the ideas you had. </a:t>
            </a:r>
            <a:endParaRPr lang="en-GB" dirty="0">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 name="Speech Bubble: Rectangle with Corners Rounded 1">
            <a:extLst>
              <a:ext uri="{FF2B5EF4-FFF2-40B4-BE49-F238E27FC236}">
                <a16:creationId xmlns:a16="http://schemas.microsoft.com/office/drawing/2014/main" id="{B4BE179F-95E1-1615-FE12-1053C5CF6D43}"/>
              </a:ext>
            </a:extLst>
          </p:cNvPr>
          <p:cNvSpPr/>
          <p:nvPr/>
        </p:nvSpPr>
        <p:spPr>
          <a:xfrm>
            <a:off x="1251285" y="1947548"/>
            <a:ext cx="8313820" cy="1251285"/>
          </a:xfrm>
          <a:prstGeom prst="wedgeRoundRectCallout">
            <a:avLst>
              <a:gd name="adj1" fmla="val -54048"/>
              <a:gd name="adj2" fmla="val -2403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lang="en-GB" sz="1800" b="1" i="0" u="none" strike="noStrike" baseline="0" dirty="0"/>
              <a:t>This city is very </a:t>
            </a:r>
            <a:r>
              <a:rPr lang="en-GB" b="1" dirty="0"/>
              <a:t>convenient. There’s an extensive public transport network. You can </a:t>
            </a:r>
            <a:r>
              <a:rPr lang="en-GB" sz="1800" b="1" i="0" u="none" strike="noStrike" baseline="0" dirty="0"/>
              <a:t>live in the outskirts and work in the centre. There’s also an airport.</a:t>
            </a:r>
            <a:endParaRPr lang="en-GB" b="1" dirty="0"/>
          </a:p>
        </p:txBody>
      </p:sp>
      <p:sp>
        <p:nvSpPr>
          <p:cNvPr id="3" name="Speech Bubble: Rectangle with Corners Rounded 2">
            <a:extLst>
              <a:ext uri="{FF2B5EF4-FFF2-40B4-BE49-F238E27FC236}">
                <a16:creationId xmlns:a16="http://schemas.microsoft.com/office/drawing/2014/main" id="{FF7BB5F4-727A-A5E8-DFDE-6A0D52FE371F}"/>
              </a:ext>
            </a:extLst>
          </p:cNvPr>
          <p:cNvSpPr/>
          <p:nvPr/>
        </p:nvSpPr>
        <p:spPr>
          <a:xfrm>
            <a:off x="1251285" y="3354786"/>
            <a:ext cx="8313820" cy="1251285"/>
          </a:xfrm>
          <a:prstGeom prst="wedgeRoundRectCallout">
            <a:avLst>
              <a:gd name="adj1" fmla="val 54780"/>
              <a:gd name="adj2" fmla="val -24038"/>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l"/>
            <a:r>
              <a:rPr lang="en-GB" sz="1800" b="1" i="0" u="none" strike="noStrike" baseline="0" dirty="0">
                <a:solidFill>
                  <a:schemeClr val="tx1"/>
                </a:solidFill>
              </a:rPr>
              <a:t>I’d heard of this city before I came here. It’s known all over the world for its cuisine, its football team, its style and fashion. I always wanted to live here!</a:t>
            </a:r>
            <a:endParaRPr lang="en-GB" b="1" dirty="0">
              <a:solidFill>
                <a:schemeClr val="tx1"/>
              </a:solidFill>
            </a:endParaRPr>
          </a:p>
        </p:txBody>
      </p:sp>
      <p:sp>
        <p:nvSpPr>
          <p:cNvPr id="6" name="Speech Bubble: Rectangle with Corners Rounded 5">
            <a:extLst>
              <a:ext uri="{FF2B5EF4-FFF2-40B4-BE49-F238E27FC236}">
                <a16:creationId xmlns:a16="http://schemas.microsoft.com/office/drawing/2014/main" id="{2C05B990-4331-2188-F74F-DEDAF1BB7E5D}"/>
              </a:ext>
            </a:extLst>
          </p:cNvPr>
          <p:cNvSpPr/>
          <p:nvPr/>
        </p:nvSpPr>
        <p:spPr>
          <a:xfrm>
            <a:off x="1251285" y="4784762"/>
            <a:ext cx="8313820" cy="1251285"/>
          </a:xfrm>
          <a:prstGeom prst="wedgeRoundRectCallout">
            <a:avLst>
              <a:gd name="adj1" fmla="val -57376"/>
              <a:gd name="adj2" fmla="val 43270"/>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l"/>
            <a:r>
              <a:rPr lang="en-GB" sz="1800" b="1" i="0" u="none" strike="noStrike" baseline="0" dirty="0"/>
              <a:t>I’m happy we moved. I want to live in a place where the streets are safe, where my kids can grow up without persecution, discrimination or violence.</a:t>
            </a:r>
            <a:endParaRPr lang="en-GB" b="1" dirty="0">
              <a:solidFill>
                <a:schemeClr val="bg1"/>
              </a:solidFill>
            </a:endParaRPr>
          </a:p>
        </p:txBody>
      </p:sp>
    </p:spTree>
    <p:extLst>
      <p:ext uri="{BB962C8B-B14F-4D97-AF65-F5344CB8AC3E}">
        <p14:creationId xmlns:p14="http://schemas.microsoft.com/office/powerpoint/2010/main" val="60943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Settling down in a new country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3483133"/>
          </a:xfrm>
          <a:prstGeom prst="rect">
            <a:avLst/>
          </a:prstGeom>
          <a:noFill/>
        </p:spPr>
        <p:txBody>
          <a:bodyPr wrap="square" rtlCol="0">
            <a:spAutoFit/>
          </a:bodyPr>
          <a:lstStyle/>
          <a:p>
            <a:pPr>
              <a:lnSpc>
                <a:spcPct val="115000"/>
              </a:lnSpc>
              <a:spcAft>
                <a:spcPts val="1000"/>
              </a:spcAft>
              <a:tabLst>
                <a:tab pos="588645" algn="l"/>
              </a:tabLst>
            </a:pPr>
            <a:r>
              <a:rPr lang="en-GB" sz="1800" b="1" dirty="0">
                <a:effectLst/>
                <a:ea typeface="Times New Roman" panose="02020603050405020304" pitchFamily="18" charset="0"/>
              </a:rPr>
              <a:t>Task 2: You are going to listen to a story by Nino, a woman who migrated to Sofia in Bulgaria. Before you listen, try to guess the information in the summary below. </a:t>
            </a:r>
            <a:endParaRPr lang="en-GB" sz="1800" dirty="0">
              <a:effectLst/>
              <a:ea typeface="Times New Roman" panose="02020603050405020304" pitchFamily="18" charset="0"/>
            </a:endParaRPr>
          </a:p>
          <a:p>
            <a:pPr>
              <a:lnSpc>
                <a:spcPct val="150000"/>
              </a:lnSpc>
              <a:spcAft>
                <a:spcPts val="1000"/>
              </a:spcAft>
            </a:pPr>
            <a:r>
              <a:rPr lang="en-GB" sz="1800" dirty="0">
                <a:effectLst/>
                <a:ea typeface="Times New Roman" panose="02020603050405020304" pitchFamily="18" charset="0"/>
              </a:rPr>
              <a:t>Nino comes from 1. _____________. She moved to Bulgaria 2. __________ years ago. Her father decided to move after he saw a neighbour 3. _________________. The town where she first lived in Bulgaria was very 4. _______________ to her home town. Nino had a lot of problems with bureaucracy, especially when she 5. ______________.</a:t>
            </a:r>
          </a:p>
          <a:p>
            <a:pPr>
              <a:lnSpc>
                <a:spcPct val="150000"/>
              </a:lnSpc>
              <a:spcAft>
                <a:spcPts val="1000"/>
              </a:spcAft>
            </a:pPr>
            <a:endParaRPr lang="en-GB" sz="1800" dirty="0">
              <a:effectLst/>
              <a:ea typeface="Times New Roman" panose="02020603050405020304" pitchFamily="18" charset="0"/>
            </a:endParaRPr>
          </a:p>
          <a:p>
            <a:pPr>
              <a:lnSpc>
                <a:spcPct val="115000"/>
              </a:lnSpc>
              <a:spcAft>
                <a:spcPts val="1000"/>
              </a:spcAft>
              <a:tabLst>
                <a:tab pos="588645" algn="l"/>
              </a:tabLst>
            </a:pPr>
            <a:r>
              <a:rPr lang="en-GB" sz="1800" b="1" dirty="0">
                <a:effectLst/>
                <a:ea typeface="Times New Roman" panose="02020603050405020304" pitchFamily="18" charset="0"/>
              </a:rPr>
              <a:t>Now listen and complete the summary. </a:t>
            </a:r>
            <a:endParaRPr lang="en-GB" sz="1800" dirty="0">
              <a:effectLst/>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730458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Settling down in a new country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702372"/>
          </a:xfrm>
          <a:prstGeom prst="rect">
            <a:avLst/>
          </a:prstGeom>
          <a:noFill/>
        </p:spPr>
        <p:txBody>
          <a:bodyPr wrap="square" rtlCol="0">
            <a:spAutoFit/>
          </a:bodyPr>
          <a:lstStyle/>
          <a:p>
            <a:pPr>
              <a:lnSpc>
                <a:spcPct val="115000"/>
              </a:lnSpc>
              <a:spcAft>
                <a:spcPts val="1000"/>
              </a:spcAft>
              <a:tabLst>
                <a:tab pos="588645" algn="l"/>
              </a:tabLst>
            </a:pPr>
            <a:r>
              <a:rPr lang="en-GB" sz="1800" b="1" dirty="0">
                <a:effectLst/>
                <a:ea typeface="Times New Roman" panose="02020603050405020304" pitchFamily="18" charset="0"/>
              </a:rPr>
              <a:t>Task 3: Listen to two more people talking about their experience of moving to Sofia in Bulgaria. Complete the table.</a:t>
            </a: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2" name="Table 1">
            <a:extLst>
              <a:ext uri="{FF2B5EF4-FFF2-40B4-BE49-F238E27FC236}">
                <a16:creationId xmlns:a16="http://schemas.microsoft.com/office/drawing/2014/main" id="{BFB10CCC-C26B-E6C7-5335-BAF5E5EC80D1}"/>
              </a:ext>
            </a:extLst>
          </p:cNvPr>
          <p:cNvGraphicFramePr>
            <a:graphicFrameLocks noGrp="1"/>
          </p:cNvGraphicFramePr>
          <p:nvPr>
            <p:extLst>
              <p:ext uri="{D42A27DB-BD31-4B8C-83A1-F6EECF244321}">
                <p14:modId xmlns:p14="http://schemas.microsoft.com/office/powerpoint/2010/main" val="2439496700"/>
              </p:ext>
            </p:extLst>
          </p:nvPr>
        </p:nvGraphicFramePr>
        <p:xfrm>
          <a:off x="1104001" y="1876108"/>
          <a:ext cx="8127999" cy="394208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687941177"/>
                    </a:ext>
                  </a:extLst>
                </a:gridCol>
                <a:gridCol w="2709333">
                  <a:extLst>
                    <a:ext uri="{9D8B030D-6E8A-4147-A177-3AD203B41FA5}">
                      <a16:colId xmlns:a16="http://schemas.microsoft.com/office/drawing/2014/main" val="2660204756"/>
                    </a:ext>
                  </a:extLst>
                </a:gridCol>
                <a:gridCol w="2709333">
                  <a:extLst>
                    <a:ext uri="{9D8B030D-6E8A-4147-A177-3AD203B41FA5}">
                      <a16:colId xmlns:a16="http://schemas.microsoft.com/office/drawing/2014/main" val="1298259047"/>
                    </a:ext>
                  </a:extLst>
                </a:gridCol>
              </a:tblGrid>
              <a:tr h="370840">
                <a:tc>
                  <a:txBody>
                    <a:bodyPr/>
                    <a:lstStyle/>
                    <a:p>
                      <a:r>
                        <a:rPr lang="en-GB" dirty="0"/>
                        <a:t>Name</a:t>
                      </a:r>
                    </a:p>
                  </a:txBody>
                  <a:tcPr/>
                </a:tc>
                <a:tc>
                  <a:txBody>
                    <a:bodyPr/>
                    <a:lstStyle/>
                    <a:p>
                      <a:r>
                        <a:rPr lang="en-GB" dirty="0"/>
                        <a:t>Dmitry</a:t>
                      </a:r>
                    </a:p>
                  </a:txBody>
                  <a:tcPr/>
                </a:tc>
                <a:tc>
                  <a:txBody>
                    <a:bodyPr/>
                    <a:lstStyle/>
                    <a:p>
                      <a:r>
                        <a:rPr lang="en-GB" dirty="0"/>
                        <a:t>Magdalena</a:t>
                      </a:r>
                    </a:p>
                  </a:txBody>
                  <a:tcPr/>
                </a:tc>
                <a:extLst>
                  <a:ext uri="{0D108BD9-81ED-4DB2-BD59-A6C34878D82A}">
                    <a16:rowId xmlns:a16="http://schemas.microsoft.com/office/drawing/2014/main" val="549681970"/>
                  </a:ext>
                </a:extLst>
              </a:tr>
              <a:tr h="370840">
                <a:tc>
                  <a:txBody>
                    <a:bodyPr/>
                    <a:lstStyle/>
                    <a:p>
                      <a:r>
                        <a:rPr lang="en-GB" dirty="0"/>
                        <a:t>Country of birth</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699042379"/>
                  </a:ext>
                </a:extLst>
              </a:tr>
              <a:tr h="370840">
                <a:tc>
                  <a:txBody>
                    <a:bodyPr/>
                    <a:lstStyle/>
                    <a:p>
                      <a:r>
                        <a:rPr lang="en-GB" dirty="0"/>
                        <a:t>Number of years in Sofia</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3928056"/>
                  </a:ext>
                </a:extLst>
              </a:tr>
              <a:tr h="370840">
                <a:tc>
                  <a:txBody>
                    <a:bodyPr/>
                    <a:lstStyle/>
                    <a:p>
                      <a:r>
                        <a:rPr lang="en-GB" dirty="0"/>
                        <a:t>Reason for moving to Sofia</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2641443"/>
                  </a:ext>
                </a:extLst>
              </a:tr>
              <a:tr h="370840">
                <a:tc>
                  <a:txBody>
                    <a:bodyPr/>
                    <a:lstStyle/>
                    <a:p>
                      <a:r>
                        <a:rPr lang="en-GB" dirty="0"/>
                        <a:t>Things the speaker likes about Sofia</a:t>
                      </a:r>
                    </a:p>
                  </a:txBody>
                  <a:tcPr/>
                </a:tc>
                <a:tc>
                  <a:txBody>
                    <a:bodyPr/>
                    <a:lstStyle/>
                    <a:p>
                      <a:endParaRPr lang="en-GB" dirty="0"/>
                    </a:p>
                    <a:p>
                      <a:endParaRPr lang="en-GB" dirty="0"/>
                    </a:p>
                  </a:txBody>
                  <a:tcPr/>
                </a:tc>
                <a:tc>
                  <a:txBody>
                    <a:bodyPr/>
                    <a:lstStyle/>
                    <a:p>
                      <a:endParaRPr lang="en-GB"/>
                    </a:p>
                  </a:txBody>
                  <a:tcPr/>
                </a:tc>
                <a:extLst>
                  <a:ext uri="{0D108BD9-81ED-4DB2-BD59-A6C34878D82A}">
                    <a16:rowId xmlns:a16="http://schemas.microsoft.com/office/drawing/2014/main" val="1798667596"/>
                  </a:ext>
                </a:extLst>
              </a:tr>
              <a:tr h="370840">
                <a:tc>
                  <a:txBody>
                    <a:bodyPr/>
                    <a:lstStyle/>
                    <a:p>
                      <a:r>
                        <a:rPr lang="en-GB" dirty="0"/>
                        <a:t>Things the speaker dislikes about Sofia</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88066931"/>
                  </a:ext>
                </a:extLst>
              </a:tr>
              <a:tr h="370840">
                <a:tc>
                  <a:txBody>
                    <a:bodyPr/>
                    <a:lstStyle/>
                    <a:p>
                      <a:r>
                        <a:rPr lang="en-GB" dirty="0"/>
                        <a:t>Example of bureaucracy</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943150347"/>
                  </a:ext>
                </a:extLst>
              </a:tr>
            </a:tbl>
          </a:graphicData>
        </a:graphic>
      </p:graphicFrame>
    </p:spTree>
    <p:extLst>
      <p:ext uri="{BB962C8B-B14F-4D97-AF65-F5344CB8AC3E}">
        <p14:creationId xmlns:p14="http://schemas.microsoft.com/office/powerpoint/2010/main" val="391078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Settling down in a new country</a:t>
            </a:r>
            <a:endParaRPr lang="en-GB" dirty="0"/>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380297"/>
          </a:xfrm>
          <a:prstGeom prst="rect">
            <a:avLst/>
          </a:prstGeom>
          <a:noFill/>
        </p:spPr>
        <p:txBody>
          <a:bodyPr wrap="square" rtlCol="0">
            <a:spAutoFit/>
          </a:bodyPr>
          <a:lstStyle/>
          <a:p>
            <a:pPr>
              <a:lnSpc>
                <a:spcPct val="115000"/>
              </a:lnSpc>
              <a:spcAft>
                <a:spcPts val="1000"/>
              </a:spcAft>
              <a:tabLst>
                <a:tab pos="588645" algn="l"/>
              </a:tabLst>
            </a:pPr>
            <a:r>
              <a:rPr lang="en-GB" sz="1800" b="1" dirty="0">
                <a:effectLst/>
                <a:ea typeface="Times New Roman" panose="02020603050405020304" pitchFamily="18" charset="0"/>
              </a:rPr>
              <a:t>Task 4: These children moved from their country of birth to Cardiff in Wales.</a:t>
            </a: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 name="Picture 9">
            <a:extLst>
              <a:ext uri="{FF2B5EF4-FFF2-40B4-BE49-F238E27FC236}">
                <a16:creationId xmlns:a16="http://schemas.microsoft.com/office/drawing/2014/main" id="{9BE1E5A6-F965-D6ED-4F90-B361682A8485}"/>
              </a:ext>
            </a:extLst>
          </p:cNvPr>
          <p:cNvPicPr>
            <a:picLocks noChangeAspect="1"/>
          </p:cNvPicPr>
          <p:nvPr/>
        </p:nvPicPr>
        <p:blipFill>
          <a:blip r:embed="rId3"/>
          <a:stretch>
            <a:fillRect/>
          </a:stretch>
        </p:blipFill>
        <p:spPr>
          <a:xfrm>
            <a:off x="396016" y="1627306"/>
            <a:ext cx="3159906" cy="4344870"/>
          </a:xfrm>
          <a:prstGeom prst="rect">
            <a:avLst/>
          </a:prstGeom>
        </p:spPr>
      </p:pic>
      <p:pic>
        <p:nvPicPr>
          <p:cNvPr id="13" name="Picture 12">
            <a:extLst>
              <a:ext uri="{FF2B5EF4-FFF2-40B4-BE49-F238E27FC236}">
                <a16:creationId xmlns:a16="http://schemas.microsoft.com/office/drawing/2014/main" id="{A9CD959E-84B4-9137-A02C-FE500DA9B4DA}"/>
              </a:ext>
            </a:extLst>
          </p:cNvPr>
          <p:cNvPicPr>
            <a:picLocks noChangeAspect="1"/>
          </p:cNvPicPr>
          <p:nvPr/>
        </p:nvPicPr>
        <p:blipFill>
          <a:blip r:embed="rId4"/>
          <a:stretch>
            <a:fillRect/>
          </a:stretch>
        </p:blipFill>
        <p:spPr>
          <a:xfrm>
            <a:off x="3671888" y="1627306"/>
            <a:ext cx="3178877" cy="4332749"/>
          </a:xfrm>
          <a:prstGeom prst="rect">
            <a:avLst/>
          </a:prstGeom>
        </p:spPr>
      </p:pic>
      <p:pic>
        <p:nvPicPr>
          <p:cNvPr id="15" name="Picture 14">
            <a:extLst>
              <a:ext uri="{FF2B5EF4-FFF2-40B4-BE49-F238E27FC236}">
                <a16:creationId xmlns:a16="http://schemas.microsoft.com/office/drawing/2014/main" id="{B7DB10F9-E183-86DE-82E4-2E2AAD19FF55}"/>
              </a:ext>
            </a:extLst>
          </p:cNvPr>
          <p:cNvPicPr>
            <a:picLocks noChangeAspect="1"/>
          </p:cNvPicPr>
          <p:nvPr/>
        </p:nvPicPr>
        <p:blipFill>
          <a:blip r:embed="rId5"/>
          <a:stretch>
            <a:fillRect/>
          </a:stretch>
        </p:blipFill>
        <p:spPr>
          <a:xfrm>
            <a:off x="6970575" y="1621244"/>
            <a:ext cx="3159907" cy="4344872"/>
          </a:xfrm>
          <a:prstGeom prst="rect">
            <a:avLst/>
          </a:prstGeom>
        </p:spPr>
      </p:pic>
      <p:sp>
        <p:nvSpPr>
          <p:cNvPr id="16" name="Speech Bubble: Rectangle with Corners Rounded 15">
            <a:extLst>
              <a:ext uri="{FF2B5EF4-FFF2-40B4-BE49-F238E27FC236}">
                <a16:creationId xmlns:a16="http://schemas.microsoft.com/office/drawing/2014/main" id="{50023424-925C-5FFF-55CA-9141F9EC3BC2}"/>
              </a:ext>
            </a:extLst>
          </p:cNvPr>
          <p:cNvSpPr/>
          <p:nvPr/>
        </p:nvSpPr>
        <p:spPr>
          <a:xfrm>
            <a:off x="9673064" y="1465146"/>
            <a:ext cx="1818413" cy="2076522"/>
          </a:xfrm>
          <a:prstGeom prst="wedgeRoundRectCallout">
            <a:avLst>
              <a:gd name="adj1" fmla="val 61602"/>
              <a:gd name="adj2" fmla="val -39286"/>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aspirations do you have for your children?</a:t>
            </a:r>
          </a:p>
        </p:txBody>
      </p:sp>
      <p:sp>
        <p:nvSpPr>
          <p:cNvPr id="17" name="Speech Bubble: Rectangle with Corners Rounded 16">
            <a:extLst>
              <a:ext uri="{FF2B5EF4-FFF2-40B4-BE49-F238E27FC236}">
                <a16:creationId xmlns:a16="http://schemas.microsoft.com/office/drawing/2014/main" id="{270835C4-9BCE-9350-83C0-67B7493BE60E}"/>
              </a:ext>
            </a:extLst>
          </p:cNvPr>
          <p:cNvSpPr/>
          <p:nvPr/>
        </p:nvSpPr>
        <p:spPr>
          <a:xfrm>
            <a:off x="9673063" y="3946332"/>
            <a:ext cx="1818413" cy="2224999"/>
          </a:xfrm>
          <a:prstGeom prst="wedgeRoundRectCallout">
            <a:avLst>
              <a:gd name="adj1" fmla="val 70203"/>
              <a:gd name="adj2" fmla="val 2560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do you see when you look out of your window?</a:t>
            </a:r>
          </a:p>
        </p:txBody>
      </p:sp>
      <p:sp>
        <p:nvSpPr>
          <p:cNvPr id="18" name="Speech Bubble: Rectangle with Corners Rounded 17">
            <a:extLst>
              <a:ext uri="{FF2B5EF4-FFF2-40B4-BE49-F238E27FC236}">
                <a16:creationId xmlns:a16="http://schemas.microsoft.com/office/drawing/2014/main" id="{0B4DE485-062F-AC86-7C8A-A80BD92EEA03}"/>
              </a:ext>
            </a:extLst>
          </p:cNvPr>
          <p:cNvSpPr/>
          <p:nvPr/>
        </p:nvSpPr>
        <p:spPr>
          <a:xfrm>
            <a:off x="9825464" y="1617546"/>
            <a:ext cx="1818413" cy="2076522"/>
          </a:xfrm>
          <a:prstGeom prst="wedgeRoundRectCallout">
            <a:avLst>
              <a:gd name="adj1" fmla="val 61602"/>
              <a:gd name="adj2" fmla="val -39286"/>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aspirations do you have for your children?</a:t>
            </a:r>
          </a:p>
        </p:txBody>
      </p:sp>
      <p:sp>
        <p:nvSpPr>
          <p:cNvPr id="21" name="Footer Placeholder 4">
            <a:extLst>
              <a:ext uri="{FF2B5EF4-FFF2-40B4-BE49-F238E27FC236}">
                <a16:creationId xmlns:a16="http://schemas.microsoft.com/office/drawing/2014/main" id="{DF835DC0-65F8-8AB6-AED2-72030EF57DBB}"/>
              </a:ext>
            </a:extLst>
          </p:cNvPr>
          <p:cNvSpPr>
            <a:spLocks noGrp="1"/>
          </p:cNvSpPr>
          <p:nvPr>
            <p:ph type="ftr" sz="quarter" idx="11"/>
          </p:nvPr>
        </p:nvSpPr>
        <p:spPr>
          <a:xfrm>
            <a:off x="648000" y="6192000"/>
            <a:ext cx="10439999" cy="180000"/>
          </a:xfrm>
        </p:spPr>
        <p:txBody>
          <a:bodyPr/>
          <a:lstStyle/>
          <a:p>
            <a:r>
              <a:rPr lang="en-GB" dirty="0">
                <a:hlinkClick r:id="rId6"/>
              </a:rPr>
              <a:t>www.teachingenglish.org.uk</a:t>
            </a:r>
            <a:r>
              <a:rPr lang="en-GB" dirty="0"/>
              <a:t>                                                                                              Images by Gareth Philips: www.garethphillipsphotogrpahy.com</a:t>
            </a:r>
          </a:p>
        </p:txBody>
      </p:sp>
    </p:spTree>
    <p:extLst>
      <p:ext uri="{BB962C8B-B14F-4D97-AF65-F5344CB8AC3E}">
        <p14:creationId xmlns:p14="http://schemas.microsoft.com/office/powerpoint/2010/main" val="337063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A9A5A65D-2FAF-B498-2CD6-B4CA5957C30E}"/>
              </a:ext>
            </a:extLst>
          </p:cNvPr>
          <p:cNvPicPr>
            <a:picLocks noChangeAspect="1"/>
          </p:cNvPicPr>
          <p:nvPr/>
        </p:nvPicPr>
        <p:blipFill>
          <a:blip r:embed="rId3"/>
          <a:stretch>
            <a:fillRect/>
          </a:stretch>
        </p:blipFill>
        <p:spPr>
          <a:xfrm>
            <a:off x="6959363" y="1609622"/>
            <a:ext cx="3135471" cy="4356495"/>
          </a:xfrm>
          <a:prstGeom prst="rect">
            <a:avLst/>
          </a:prstGeom>
        </p:spPr>
      </p:pic>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Settling down in a new country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hlinkClick r:id="rId4"/>
              </a:rPr>
              <a:t>www.teachingenglish.org.uk</a:t>
            </a:r>
            <a:r>
              <a:rPr lang="en-GB" dirty="0"/>
              <a:t>                                                                                              Images by Gareth Philips: www.garethphillipsphotogrpahy.com</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9983998" cy="380297"/>
          </a:xfrm>
          <a:prstGeom prst="rect">
            <a:avLst/>
          </a:prstGeom>
          <a:noFill/>
        </p:spPr>
        <p:txBody>
          <a:bodyPr wrap="square" rtlCol="0">
            <a:spAutoFit/>
          </a:bodyPr>
          <a:lstStyle/>
          <a:p>
            <a:pPr>
              <a:lnSpc>
                <a:spcPct val="115000"/>
              </a:lnSpc>
              <a:spcAft>
                <a:spcPts val="1000"/>
              </a:spcAft>
              <a:tabLst>
                <a:tab pos="588645" algn="l"/>
              </a:tabLst>
            </a:pPr>
            <a:r>
              <a:rPr lang="en-GB" sz="1800" b="1" dirty="0">
                <a:effectLst/>
                <a:ea typeface="Times New Roman" panose="02020603050405020304" pitchFamily="18" charset="0"/>
              </a:rPr>
              <a:t>Task 4: These children moved from their country of birth to Cardiff in Wales.</a:t>
            </a: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6" name="Speech Bubble: Rectangle with Corners Rounded 15">
            <a:extLst>
              <a:ext uri="{FF2B5EF4-FFF2-40B4-BE49-F238E27FC236}">
                <a16:creationId xmlns:a16="http://schemas.microsoft.com/office/drawing/2014/main" id="{50023424-925C-5FFF-55CA-9141F9EC3BC2}"/>
              </a:ext>
            </a:extLst>
          </p:cNvPr>
          <p:cNvSpPr/>
          <p:nvPr/>
        </p:nvSpPr>
        <p:spPr>
          <a:xfrm>
            <a:off x="9673064" y="1465146"/>
            <a:ext cx="1818413" cy="2076522"/>
          </a:xfrm>
          <a:prstGeom prst="wedgeRoundRectCallout">
            <a:avLst>
              <a:gd name="adj1" fmla="val 61602"/>
              <a:gd name="adj2" fmla="val -39286"/>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aspirations do you have for your children?</a:t>
            </a:r>
          </a:p>
        </p:txBody>
      </p:sp>
      <p:sp>
        <p:nvSpPr>
          <p:cNvPr id="17" name="Speech Bubble: Rectangle with Corners Rounded 16">
            <a:extLst>
              <a:ext uri="{FF2B5EF4-FFF2-40B4-BE49-F238E27FC236}">
                <a16:creationId xmlns:a16="http://schemas.microsoft.com/office/drawing/2014/main" id="{270835C4-9BCE-9350-83C0-67B7493BE60E}"/>
              </a:ext>
            </a:extLst>
          </p:cNvPr>
          <p:cNvSpPr/>
          <p:nvPr/>
        </p:nvSpPr>
        <p:spPr>
          <a:xfrm>
            <a:off x="9673063" y="3946332"/>
            <a:ext cx="1818413" cy="2224999"/>
          </a:xfrm>
          <a:prstGeom prst="wedgeRoundRectCallout">
            <a:avLst>
              <a:gd name="adj1" fmla="val 70203"/>
              <a:gd name="adj2" fmla="val 2560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do you see when you look out of your window?</a:t>
            </a:r>
          </a:p>
        </p:txBody>
      </p:sp>
      <p:sp>
        <p:nvSpPr>
          <p:cNvPr id="18" name="Speech Bubble: Rectangle with Corners Rounded 17">
            <a:extLst>
              <a:ext uri="{FF2B5EF4-FFF2-40B4-BE49-F238E27FC236}">
                <a16:creationId xmlns:a16="http://schemas.microsoft.com/office/drawing/2014/main" id="{0B4DE485-062F-AC86-7C8A-A80BD92EEA03}"/>
              </a:ext>
            </a:extLst>
          </p:cNvPr>
          <p:cNvSpPr/>
          <p:nvPr/>
        </p:nvSpPr>
        <p:spPr>
          <a:xfrm>
            <a:off x="9825464" y="1617546"/>
            <a:ext cx="1818413" cy="2076522"/>
          </a:xfrm>
          <a:prstGeom prst="wedgeRoundRectCallout">
            <a:avLst>
              <a:gd name="adj1" fmla="val 61602"/>
              <a:gd name="adj2" fmla="val -39286"/>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aspirations do you have for your children?</a:t>
            </a:r>
          </a:p>
        </p:txBody>
      </p:sp>
      <p:pic>
        <p:nvPicPr>
          <p:cNvPr id="3" name="Picture 2">
            <a:extLst>
              <a:ext uri="{FF2B5EF4-FFF2-40B4-BE49-F238E27FC236}">
                <a16:creationId xmlns:a16="http://schemas.microsoft.com/office/drawing/2014/main" id="{FA74CC6C-3E97-AE58-B4AE-05460D5EAA96}"/>
              </a:ext>
            </a:extLst>
          </p:cNvPr>
          <p:cNvPicPr>
            <a:picLocks noChangeAspect="1"/>
          </p:cNvPicPr>
          <p:nvPr/>
        </p:nvPicPr>
        <p:blipFill>
          <a:blip r:embed="rId5"/>
          <a:stretch>
            <a:fillRect/>
          </a:stretch>
        </p:blipFill>
        <p:spPr>
          <a:xfrm>
            <a:off x="386694" y="1617546"/>
            <a:ext cx="3159907" cy="4329679"/>
          </a:xfrm>
          <a:prstGeom prst="rect">
            <a:avLst/>
          </a:prstGeom>
        </p:spPr>
      </p:pic>
      <p:pic>
        <p:nvPicPr>
          <p:cNvPr id="9" name="Picture 8">
            <a:extLst>
              <a:ext uri="{FF2B5EF4-FFF2-40B4-BE49-F238E27FC236}">
                <a16:creationId xmlns:a16="http://schemas.microsoft.com/office/drawing/2014/main" id="{590FD2DA-6ECA-B90F-33FA-DA5762DBB73A}"/>
              </a:ext>
            </a:extLst>
          </p:cNvPr>
          <p:cNvPicPr>
            <a:picLocks noChangeAspect="1"/>
          </p:cNvPicPr>
          <p:nvPr/>
        </p:nvPicPr>
        <p:blipFill>
          <a:blip r:embed="rId6"/>
          <a:stretch>
            <a:fillRect/>
          </a:stretch>
        </p:blipFill>
        <p:spPr>
          <a:xfrm>
            <a:off x="3681373" y="1621244"/>
            <a:ext cx="3159908" cy="4344873"/>
          </a:xfrm>
          <a:prstGeom prst="rect">
            <a:avLst/>
          </a:prstGeom>
        </p:spPr>
      </p:pic>
    </p:spTree>
    <p:extLst>
      <p:ext uri="{BB962C8B-B14F-4D97-AF65-F5344CB8AC3E}">
        <p14:creationId xmlns:p14="http://schemas.microsoft.com/office/powerpoint/2010/main" val="311121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C026-C9FC-8057-C232-AAE5A2FFAD8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1A08B44-165A-5738-C609-2D33BF168DB0}"/>
              </a:ext>
            </a:extLst>
          </p:cNvPr>
          <p:cNvSpPr>
            <a:spLocks noGrp="1"/>
          </p:cNvSpPr>
          <p:nvPr>
            <p:ph type="title"/>
          </p:nvPr>
        </p:nvSpPr>
        <p:spPr/>
        <p:txBody>
          <a:bodyPr/>
          <a:lstStyle/>
          <a:p>
            <a:r>
              <a:rPr lang="en-US" dirty="0"/>
              <a:t>Settling down in a new country</a:t>
            </a:r>
            <a:endParaRPr lang="en-GB" dirty="0"/>
          </a:p>
        </p:txBody>
      </p:sp>
      <p:sp>
        <p:nvSpPr>
          <p:cNvPr id="5" name="Footer Placeholder 4">
            <a:extLst>
              <a:ext uri="{FF2B5EF4-FFF2-40B4-BE49-F238E27FC236}">
                <a16:creationId xmlns:a16="http://schemas.microsoft.com/office/drawing/2014/main" id="{F2A0844F-B5EE-D701-5FC6-8D09E2CA6606}"/>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5CF6A000-6CAF-5387-CC62-3BE844834082}"/>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8" name="CuadroTexto 2">
            <a:extLst>
              <a:ext uri="{FF2B5EF4-FFF2-40B4-BE49-F238E27FC236}">
                <a16:creationId xmlns:a16="http://schemas.microsoft.com/office/drawing/2014/main" id="{393FF261-C631-E3B5-691B-10589042802F}"/>
              </a:ext>
            </a:extLst>
          </p:cNvPr>
          <p:cNvSpPr txBox="1"/>
          <p:nvPr/>
        </p:nvSpPr>
        <p:spPr>
          <a:xfrm>
            <a:off x="1104001" y="1071801"/>
            <a:ext cx="8569388" cy="1467709"/>
          </a:xfrm>
          <a:prstGeom prst="rect">
            <a:avLst/>
          </a:prstGeom>
          <a:noFill/>
        </p:spPr>
        <p:txBody>
          <a:bodyPr wrap="square" rtlCol="0">
            <a:spAutoFit/>
          </a:bodyPr>
          <a:lstStyle/>
          <a:p>
            <a:pPr>
              <a:lnSpc>
                <a:spcPct val="115000"/>
              </a:lnSpc>
              <a:spcAft>
                <a:spcPts val="1000"/>
              </a:spcAft>
              <a:tabLst>
                <a:tab pos="588645" algn="l"/>
              </a:tabLst>
            </a:pPr>
            <a:r>
              <a:rPr lang="en-GB" sz="1800" b="1" dirty="0">
                <a:effectLst/>
                <a:ea typeface="Times New Roman" panose="02020603050405020304" pitchFamily="18" charset="0"/>
              </a:rPr>
              <a:t>Task 4: The parents of six children who moved from their birth countries to Cardiff in Wales were asked two questions. Read their answers and complete them using the words in the box.</a:t>
            </a:r>
          </a:p>
          <a:p>
            <a:pPr>
              <a:lnSpc>
                <a:spcPct val="115000"/>
              </a:lnSpc>
              <a:spcAft>
                <a:spcPts val="1000"/>
              </a:spcAft>
              <a:tabLst>
                <a:tab pos="588645" algn="l"/>
              </a:tabLst>
            </a:pPr>
            <a:endParaRPr lang="en-GB" sz="1800" b="1" dirty="0">
              <a:effectLst/>
              <a:latin typeface="Arial" panose="020B0604020202020204" pitchFamily="34" charset="0"/>
              <a:ea typeface="Times New Roman" panose="02020603050405020304" pitchFamily="18" charset="0"/>
            </a:endParaRPr>
          </a:p>
        </p:txBody>
      </p:sp>
      <p:sp>
        <p:nvSpPr>
          <p:cNvPr id="12" name="Rectangle 6">
            <a:extLst>
              <a:ext uri="{FF2B5EF4-FFF2-40B4-BE49-F238E27FC236}">
                <a16:creationId xmlns:a16="http://schemas.microsoft.com/office/drawing/2014/main" id="{8EE97762-0442-00FB-FED2-F9661EC5D00F}"/>
              </a:ext>
            </a:extLst>
          </p:cNvPr>
          <p:cNvSpPr>
            <a:spLocks noChangeArrowheads="1"/>
          </p:cNvSpPr>
          <p:nvPr/>
        </p:nvSpPr>
        <p:spPr bwMode="auto">
          <a:xfrm>
            <a:off x="-140677" y="885824"/>
            <a:ext cx="75496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 name="Speech Bubble: Rectangle with Corners Rounded 1">
            <a:extLst>
              <a:ext uri="{FF2B5EF4-FFF2-40B4-BE49-F238E27FC236}">
                <a16:creationId xmlns:a16="http://schemas.microsoft.com/office/drawing/2014/main" id="{6E5C258F-8542-FFBB-47AD-54393CA8B128}"/>
              </a:ext>
            </a:extLst>
          </p:cNvPr>
          <p:cNvSpPr/>
          <p:nvPr/>
        </p:nvSpPr>
        <p:spPr>
          <a:xfrm>
            <a:off x="9671185" y="1071801"/>
            <a:ext cx="1818413" cy="2076522"/>
          </a:xfrm>
          <a:prstGeom prst="wedgeRoundRectCallout">
            <a:avLst>
              <a:gd name="adj1" fmla="val 61602"/>
              <a:gd name="adj2" fmla="val -39286"/>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aspirations do you have for your children?</a:t>
            </a:r>
          </a:p>
        </p:txBody>
      </p:sp>
      <p:sp>
        <p:nvSpPr>
          <p:cNvPr id="3" name="Speech Bubble: Rectangle with Corners Rounded 2">
            <a:extLst>
              <a:ext uri="{FF2B5EF4-FFF2-40B4-BE49-F238E27FC236}">
                <a16:creationId xmlns:a16="http://schemas.microsoft.com/office/drawing/2014/main" id="{1CD360EF-345C-CCA7-A6E6-37BAA1D9941D}"/>
              </a:ext>
            </a:extLst>
          </p:cNvPr>
          <p:cNvSpPr/>
          <p:nvPr/>
        </p:nvSpPr>
        <p:spPr>
          <a:xfrm>
            <a:off x="9671184" y="3227177"/>
            <a:ext cx="1818413" cy="2224999"/>
          </a:xfrm>
          <a:prstGeom prst="wedgeRoundRectCallout">
            <a:avLst>
              <a:gd name="adj1" fmla="val 70203"/>
              <a:gd name="adj2" fmla="val 2560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GB" b="1" dirty="0"/>
              <a:t>What do you see when you look out of your window?</a:t>
            </a:r>
          </a:p>
        </p:txBody>
      </p:sp>
      <p:graphicFrame>
        <p:nvGraphicFramePr>
          <p:cNvPr id="6" name="Table 5">
            <a:extLst>
              <a:ext uri="{FF2B5EF4-FFF2-40B4-BE49-F238E27FC236}">
                <a16:creationId xmlns:a16="http://schemas.microsoft.com/office/drawing/2014/main" id="{5DE64E57-53F8-3FB4-578E-2783B87B8405}"/>
              </a:ext>
            </a:extLst>
          </p:cNvPr>
          <p:cNvGraphicFramePr>
            <a:graphicFrameLocks noGrp="1"/>
          </p:cNvGraphicFramePr>
          <p:nvPr>
            <p:extLst>
              <p:ext uri="{D42A27DB-BD31-4B8C-83A1-F6EECF244321}">
                <p14:modId xmlns:p14="http://schemas.microsoft.com/office/powerpoint/2010/main" val="1756611350"/>
              </p:ext>
            </p:extLst>
          </p:nvPr>
        </p:nvGraphicFramePr>
        <p:xfrm>
          <a:off x="1279671" y="2107757"/>
          <a:ext cx="7568254" cy="676325"/>
        </p:xfrm>
        <a:graphic>
          <a:graphicData uri="http://schemas.openxmlformats.org/drawingml/2006/table">
            <a:tbl>
              <a:tblPr firstRow="1" bandRow="1">
                <a:tableStyleId>{5C22544A-7EE6-4342-B048-85BDC9FD1C3A}</a:tableStyleId>
              </a:tblPr>
              <a:tblGrid>
                <a:gridCol w="7568254">
                  <a:extLst>
                    <a:ext uri="{9D8B030D-6E8A-4147-A177-3AD203B41FA5}">
                      <a16:colId xmlns:a16="http://schemas.microsoft.com/office/drawing/2014/main" val="1044277965"/>
                    </a:ext>
                  </a:extLst>
                </a:gridCol>
              </a:tblGrid>
              <a:tr h="676325">
                <a:tc>
                  <a:txBody>
                    <a:bodyPr/>
                    <a:lstStyle/>
                    <a:p>
                      <a:pPr algn="ctr"/>
                      <a:r>
                        <a:rPr lang="en-GB" sz="1800" b="1" kern="1200" dirty="0">
                          <a:solidFill>
                            <a:schemeClr val="lt1"/>
                          </a:solidFill>
                          <a:effectLst/>
                          <a:latin typeface="+mn-lt"/>
                          <a:ea typeface="+mn-ea"/>
                          <a:cs typeface="+mn-cs"/>
                        </a:rPr>
                        <a:t>dreams     comfortable     integration     multicultural     opportunities     studies</a:t>
                      </a:r>
                      <a:endParaRPr lang="en-GB" sz="1800" dirty="0"/>
                    </a:p>
                  </a:txBody>
                  <a:tcPr/>
                </a:tc>
                <a:extLst>
                  <a:ext uri="{0D108BD9-81ED-4DB2-BD59-A6C34878D82A}">
                    <a16:rowId xmlns:a16="http://schemas.microsoft.com/office/drawing/2014/main" val="2892430301"/>
                  </a:ext>
                </a:extLst>
              </a:tr>
            </a:tbl>
          </a:graphicData>
        </a:graphic>
      </p:graphicFrame>
      <p:sp>
        <p:nvSpPr>
          <p:cNvPr id="10" name="TextBox 9">
            <a:extLst>
              <a:ext uri="{FF2B5EF4-FFF2-40B4-BE49-F238E27FC236}">
                <a16:creationId xmlns:a16="http://schemas.microsoft.com/office/drawing/2014/main" id="{B6CE760F-65ED-7CA9-8AAA-A631FF1F5F58}"/>
              </a:ext>
            </a:extLst>
          </p:cNvPr>
          <p:cNvSpPr txBox="1"/>
          <p:nvPr/>
        </p:nvSpPr>
        <p:spPr>
          <a:xfrm>
            <a:off x="1110013" y="2916242"/>
            <a:ext cx="8563376" cy="3153171"/>
          </a:xfrm>
          <a:prstGeom prst="rect">
            <a:avLst/>
          </a:prstGeom>
          <a:noFill/>
        </p:spPr>
        <p:txBody>
          <a:bodyPr wrap="square">
            <a:spAutoFit/>
          </a:bodyPr>
          <a:lstStyle/>
          <a:p>
            <a:pPr>
              <a:lnSpc>
                <a:spcPct val="115000"/>
              </a:lnSpc>
              <a:spcAft>
                <a:spcPts val="1000"/>
              </a:spcAft>
            </a:pPr>
            <a:r>
              <a:rPr lang="en-GB" sz="1600" dirty="0">
                <a:effectLst/>
                <a:ea typeface="Times New Roman" panose="02020603050405020304" pitchFamily="18" charset="0"/>
                <a:cs typeface="Arial" panose="020B0604020202020204" pitchFamily="34" charset="0"/>
              </a:rPr>
              <a:t>1. As I stand and look out of my window, I can see my children’s future brighter. In my opinion Cardiff is a city of __________ for my family. I can only hope and encourage my family and children to use them wisely.</a:t>
            </a:r>
          </a:p>
          <a:p>
            <a:pPr>
              <a:lnSpc>
                <a:spcPct val="115000"/>
              </a:lnSpc>
              <a:spcAft>
                <a:spcPts val="1000"/>
              </a:spcAft>
            </a:pPr>
            <a:r>
              <a:rPr lang="en-GB" sz="1600" dirty="0">
                <a:effectLst/>
                <a:ea typeface="Times New Roman" panose="02020603050405020304" pitchFamily="18" charset="0"/>
                <a:cs typeface="Arial" panose="020B0604020202020204" pitchFamily="34" charset="0"/>
              </a:rPr>
              <a:t> 2. Culture and tradition are essential to mark one’s identity. It is important to note that culture and tradition as seen in the context of __________ are positive, otherwise they can restrict progress. This is how our family looks at our present and future.</a:t>
            </a:r>
          </a:p>
          <a:p>
            <a:pPr>
              <a:lnSpc>
                <a:spcPct val="115000"/>
              </a:lnSpc>
              <a:spcAft>
                <a:spcPts val="1000"/>
              </a:spcAft>
            </a:pPr>
            <a:r>
              <a:rPr lang="en-GB" sz="1600" dirty="0">
                <a:effectLst/>
                <a:ea typeface="Times New Roman" panose="02020603050405020304" pitchFamily="18" charset="0"/>
                <a:cs typeface="Arial" panose="020B0604020202020204" pitchFamily="34" charset="0"/>
              </a:rPr>
              <a:t>3. The city has openly and freely embraced my children; they are integrating and getting on with things. My hope for Alisha is for her to have a bright and happy future, doing what she really enjoys and hopefully it will enable her to have a _____________ standard of living.</a:t>
            </a:r>
          </a:p>
        </p:txBody>
      </p:sp>
    </p:spTree>
    <p:extLst>
      <p:ext uri="{BB962C8B-B14F-4D97-AF65-F5344CB8AC3E}">
        <p14:creationId xmlns:p14="http://schemas.microsoft.com/office/powerpoint/2010/main" val="323169226"/>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3078</TotalTime>
  <Words>1942</Words>
  <Application>Microsoft Office PowerPoint</Application>
  <PresentationFormat>Widescreen</PresentationFormat>
  <Paragraphs>118</Paragraphs>
  <Slides>14</Slides>
  <Notes>14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14</vt:i4>
      </vt:variant>
    </vt:vector>
  </HeadingPairs>
  <TitlesOfParts>
    <vt:vector size="27" baseType="lpstr">
      <vt:lpstr>Times New Roman</vt:lpstr>
      <vt:lpstr>Arial</vt:lpstr>
      <vt:lpstr>Calibri</vt:lpstr>
      <vt:lpstr>British Council Sans Headline</vt:lpstr>
      <vt:lpstr>British Council Sans</vt:lpstr>
      <vt:lpstr>Calibri Light</vt:lpstr>
      <vt:lpstr>Cover - indigo</vt:lpstr>
      <vt:lpstr>Section - indigo</vt:lpstr>
      <vt:lpstr>Cover - white</vt:lpstr>
      <vt:lpstr>Section - white</vt:lpstr>
      <vt:lpstr>British Council</vt:lpstr>
      <vt:lpstr>Custom Design</vt:lpstr>
      <vt:lpstr>British Council blank</vt:lpstr>
      <vt:lpstr>Settling down in a new country</vt:lpstr>
      <vt:lpstr>Settling down in a new country</vt:lpstr>
      <vt:lpstr>Settling down in a new country</vt:lpstr>
      <vt:lpstr>Settling down in a new country</vt:lpstr>
      <vt:lpstr>Settling down in a new country</vt:lpstr>
      <vt:lpstr>Settling down in a new country</vt:lpstr>
      <vt:lpstr>Settling down in a new country</vt:lpstr>
      <vt:lpstr>Settling down in a new country</vt:lpstr>
      <vt:lpstr>Settling down in a new country</vt:lpstr>
      <vt:lpstr>Settling down in a new country</vt:lpstr>
      <vt:lpstr>Settling down in a new country</vt:lpstr>
      <vt:lpstr>Settling down in a new country</vt:lpstr>
      <vt:lpstr>Settling down in a new country</vt:lpstr>
      <vt:lpstr>Settling down in a new country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time (lower level)</dc:title>
  <dc:creator>McLellan, Catherine (Spain)</dc:creator>
  <cp:lastModifiedBy>Kim Ashmore</cp:lastModifiedBy>
  <cp:revision>173</cp:revision>
  <dcterms:created xsi:type="dcterms:W3CDTF">2020-03-31T10:47:13Z</dcterms:created>
  <dcterms:modified xsi:type="dcterms:W3CDTF">2024-07-02T09:22:29Z</dcterms:modified>
</cp:coreProperties>
</file>