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3" r:id="rId7"/>
    <p:sldId id="264"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0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2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7050F-E6B9-DF6D-0C0F-24261AB7BE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54B6EA-90B1-3628-4CD6-2857C93C1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3B0C81-9A35-990F-70A0-497D502E1CEA}"/>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5" name="Footer Placeholder 4">
            <a:extLst>
              <a:ext uri="{FF2B5EF4-FFF2-40B4-BE49-F238E27FC236}">
                <a16:creationId xmlns:a16="http://schemas.microsoft.com/office/drawing/2014/main" id="{B09CB7A9-E5B0-3C9F-D0BD-AA60FBE423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4865D6-A514-0EB9-F6CE-FF8FD2927295}"/>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108347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13F3-AB11-52C7-CEE4-910CAF184D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1FD504-4ED3-4ADC-B0BB-C2DA09B608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58A73-8617-391A-3EB4-ECBB4F1387EA}"/>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5" name="Footer Placeholder 4">
            <a:extLst>
              <a:ext uri="{FF2B5EF4-FFF2-40B4-BE49-F238E27FC236}">
                <a16:creationId xmlns:a16="http://schemas.microsoft.com/office/drawing/2014/main" id="{B3FBC28C-EA9D-EF5E-D775-96B094024E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63C4A-73E1-5C4C-93FC-6451BAFB2FC1}"/>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60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4D51B-02F6-C664-5941-D89DC72027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F8735C-A336-AA23-F9CD-C77813ACD0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C3A82B-1C6C-6C6A-1423-5DEB722D1187}"/>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5" name="Footer Placeholder 4">
            <a:extLst>
              <a:ext uri="{FF2B5EF4-FFF2-40B4-BE49-F238E27FC236}">
                <a16:creationId xmlns:a16="http://schemas.microsoft.com/office/drawing/2014/main" id="{97C47139-7343-0BFC-9F01-F00C51FC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77BDC-CDCF-CE68-13DA-CE21CF4D17AF}"/>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384069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1100F-F27D-A724-414E-E104731FCD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93D321-863C-A9A5-E9EB-144126542E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E7A6C4-25FB-5537-9958-483861447B15}"/>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5" name="Footer Placeholder 4">
            <a:extLst>
              <a:ext uri="{FF2B5EF4-FFF2-40B4-BE49-F238E27FC236}">
                <a16:creationId xmlns:a16="http://schemas.microsoft.com/office/drawing/2014/main" id="{D9932E88-0C02-D153-D51A-210D87AE41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317A62-E7C4-07AC-E22D-9609FF4876FC}"/>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278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1904A-FC8D-3FDA-D547-CE3E6BEB77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CA345F-0653-55BD-562F-287FA84250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3C9522-7899-EB51-FE0B-640B75367DB5}"/>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5" name="Footer Placeholder 4">
            <a:extLst>
              <a:ext uri="{FF2B5EF4-FFF2-40B4-BE49-F238E27FC236}">
                <a16:creationId xmlns:a16="http://schemas.microsoft.com/office/drawing/2014/main" id="{7CB115EC-96B5-62BA-E9C9-E197C648E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1A852E-BDAC-1FC7-8572-5BEC80E093F6}"/>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282691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FD020-C14E-D64B-DA02-A124C0200E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C6FEC-3624-3EF8-2B96-D7FB59D25E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D5AE02-9895-00B9-7A5D-ACCCECAA7F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DF9D406-CF2F-7F68-981A-EA2D2D06D34F}"/>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6" name="Footer Placeholder 5">
            <a:extLst>
              <a:ext uri="{FF2B5EF4-FFF2-40B4-BE49-F238E27FC236}">
                <a16:creationId xmlns:a16="http://schemas.microsoft.com/office/drawing/2014/main" id="{C3C3396B-C1E2-5B48-F467-0943AB39D6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3A109A-1326-DE4F-0F31-1D11D8563A04}"/>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105690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963A-0254-85A4-7E5A-F3A93F38B9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3557E5-C4FE-E0D7-E9C7-2C973BA42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9552F-8C92-574C-35AC-669C0554AE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C1631B-8696-D62F-D074-125352F8CA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AB20F-F13E-9D7F-EF9C-A68C93381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E95419-E14E-A568-17A5-2D507270C3D8}"/>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8" name="Footer Placeholder 7">
            <a:extLst>
              <a:ext uri="{FF2B5EF4-FFF2-40B4-BE49-F238E27FC236}">
                <a16:creationId xmlns:a16="http://schemas.microsoft.com/office/drawing/2014/main" id="{CAC5C692-5962-64BB-CB41-24DF736011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071609-3643-65F3-5428-48CCCFB6AC95}"/>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225246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4423-37E3-C582-E0F1-0023C443FD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FB0A857-30CD-849C-E27E-1A469594DE84}"/>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4" name="Footer Placeholder 3">
            <a:extLst>
              <a:ext uri="{FF2B5EF4-FFF2-40B4-BE49-F238E27FC236}">
                <a16:creationId xmlns:a16="http://schemas.microsoft.com/office/drawing/2014/main" id="{D1D9FE2C-616D-7688-EF67-4114E6E8CE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D753A1-A551-8F3B-4E66-726D3E9E72CA}"/>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341879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5C87E-5E25-DB36-80A0-EF4ADCCC3E52}"/>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3" name="Footer Placeholder 2">
            <a:extLst>
              <a:ext uri="{FF2B5EF4-FFF2-40B4-BE49-F238E27FC236}">
                <a16:creationId xmlns:a16="http://schemas.microsoft.com/office/drawing/2014/main" id="{FB2949F5-8650-4056-43C2-1C45DB86348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38E0E-8068-69AC-A8D0-93520D5E69CD}"/>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131432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214EC-7184-4F61-7FBA-B5664F62A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AD2311-9C37-5D86-0E63-51D997289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DA3D7F0-8790-0A0D-F4F1-8492C1E29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78D9F-2B29-7C41-7A04-4DFF6201CE92}"/>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6" name="Footer Placeholder 5">
            <a:extLst>
              <a:ext uri="{FF2B5EF4-FFF2-40B4-BE49-F238E27FC236}">
                <a16:creationId xmlns:a16="http://schemas.microsoft.com/office/drawing/2014/main" id="{F555B27B-5C2A-6AF0-F461-C0AF9A23D0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E9A299-9EAC-2415-FAA8-34A74409FD9E}"/>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117830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995E5-C97A-FADF-D733-72450AF77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BF2D9A-95BD-CE41-A5F4-F6654F5EB2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16AEE-0581-05A2-EA4F-99ACBE0EF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B994A-38D1-077D-A1EF-5B07DB63453F}"/>
              </a:ext>
            </a:extLst>
          </p:cNvPr>
          <p:cNvSpPr>
            <a:spLocks noGrp="1"/>
          </p:cNvSpPr>
          <p:nvPr>
            <p:ph type="dt" sz="half" idx="10"/>
          </p:nvPr>
        </p:nvSpPr>
        <p:spPr/>
        <p:txBody>
          <a:bodyPr/>
          <a:lstStyle/>
          <a:p>
            <a:fld id="{C80741B8-C433-4360-B080-DB4EF1076FF6}" type="datetimeFigureOut">
              <a:rPr lang="en-GB" smtClean="0"/>
              <a:t>15/07/2024</a:t>
            </a:fld>
            <a:endParaRPr lang="en-GB"/>
          </a:p>
        </p:txBody>
      </p:sp>
      <p:sp>
        <p:nvSpPr>
          <p:cNvPr id="6" name="Footer Placeholder 5">
            <a:extLst>
              <a:ext uri="{FF2B5EF4-FFF2-40B4-BE49-F238E27FC236}">
                <a16:creationId xmlns:a16="http://schemas.microsoft.com/office/drawing/2014/main" id="{AD087208-4CE0-D12C-4449-F7BB9A2CB6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C2D7BD-AFAA-0E9E-3740-3DA443F9078D}"/>
              </a:ext>
            </a:extLst>
          </p:cNvPr>
          <p:cNvSpPr>
            <a:spLocks noGrp="1"/>
          </p:cNvSpPr>
          <p:nvPr>
            <p:ph type="sldNum" sz="quarter" idx="12"/>
          </p:nvPr>
        </p:nvSpPr>
        <p:spPr/>
        <p:txBody>
          <a:bodyPr/>
          <a:lstStyle/>
          <a:p>
            <a:fld id="{10DFB6F4-77AC-4F0C-8FA1-8ABC49BBE444}" type="slidenum">
              <a:rPr lang="en-GB" smtClean="0"/>
              <a:t>‹#›</a:t>
            </a:fld>
            <a:endParaRPr lang="en-GB"/>
          </a:p>
        </p:txBody>
      </p:sp>
    </p:spTree>
    <p:extLst>
      <p:ext uri="{BB962C8B-B14F-4D97-AF65-F5344CB8AC3E}">
        <p14:creationId xmlns:p14="http://schemas.microsoft.com/office/powerpoint/2010/main" val="298372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7B8B62-841D-1DBD-B009-FC9235B86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A439E1-AF65-96ED-8CB9-3CF378773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E87A8A-F6BB-06D3-7C58-D0BDF977D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0741B8-C433-4360-B080-DB4EF1076FF6}" type="datetimeFigureOut">
              <a:rPr lang="en-GB" smtClean="0"/>
              <a:t>15/07/2024</a:t>
            </a:fld>
            <a:endParaRPr lang="en-GB"/>
          </a:p>
        </p:txBody>
      </p:sp>
      <p:sp>
        <p:nvSpPr>
          <p:cNvPr id="5" name="Footer Placeholder 4">
            <a:extLst>
              <a:ext uri="{FF2B5EF4-FFF2-40B4-BE49-F238E27FC236}">
                <a16:creationId xmlns:a16="http://schemas.microsoft.com/office/drawing/2014/main" id="{5C26EF77-DFF3-AAA4-8CA4-60CE71C51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9690B11-ED3C-55F1-7944-A9FDF05A4E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DFB6F4-77AC-4F0C-8FA1-8ABC49BBE444}" type="slidenum">
              <a:rPr lang="en-GB" smtClean="0"/>
              <a:t>‹#›</a:t>
            </a:fld>
            <a:endParaRPr lang="en-GB"/>
          </a:p>
        </p:txBody>
      </p:sp>
    </p:spTree>
    <p:extLst>
      <p:ext uri="{BB962C8B-B14F-4D97-AF65-F5344CB8AC3E}">
        <p14:creationId xmlns:p14="http://schemas.microsoft.com/office/powerpoint/2010/main" val="424647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pic>
        <p:nvPicPr>
          <p:cNvPr id="9" name="Picture 8">
            <a:extLst>
              <a:ext uri="{FF2B5EF4-FFF2-40B4-BE49-F238E27FC236}">
                <a16:creationId xmlns:a16="http://schemas.microsoft.com/office/drawing/2014/main" id="{A19A4F53-D35B-9CB4-6F40-DF9BD61F039F}"/>
              </a:ext>
            </a:extLst>
          </p:cNvPr>
          <p:cNvPicPr>
            <a:picLocks noChangeAspect="1"/>
          </p:cNvPicPr>
          <p:nvPr/>
        </p:nvPicPr>
        <p:blipFill>
          <a:blip r:embed="rId3"/>
          <a:stretch>
            <a:fillRect/>
          </a:stretch>
        </p:blipFill>
        <p:spPr>
          <a:xfrm>
            <a:off x="2067506" y="1147410"/>
            <a:ext cx="8171869" cy="5040435"/>
          </a:xfrm>
          <a:prstGeom prst="rect">
            <a:avLst/>
          </a:prstGeom>
        </p:spPr>
      </p:pic>
      <p:sp>
        <p:nvSpPr>
          <p:cNvPr id="10" name="TextBox 9">
            <a:extLst>
              <a:ext uri="{FF2B5EF4-FFF2-40B4-BE49-F238E27FC236}">
                <a16:creationId xmlns:a16="http://schemas.microsoft.com/office/drawing/2014/main" id="{138DA888-7442-8934-1649-0BB9E0920E36}"/>
              </a:ext>
            </a:extLst>
          </p:cNvPr>
          <p:cNvSpPr txBox="1"/>
          <p:nvPr/>
        </p:nvSpPr>
        <p:spPr>
          <a:xfrm>
            <a:off x="2000831" y="248333"/>
            <a:ext cx="340042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Star stories</a:t>
            </a:r>
          </a:p>
        </p:txBody>
      </p:sp>
    </p:spTree>
    <p:extLst>
      <p:ext uri="{BB962C8B-B14F-4D97-AF65-F5344CB8AC3E}">
        <p14:creationId xmlns:p14="http://schemas.microsoft.com/office/powerpoint/2010/main" val="273361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2" name="TextBox 1">
            <a:extLst>
              <a:ext uri="{FF2B5EF4-FFF2-40B4-BE49-F238E27FC236}">
                <a16:creationId xmlns:a16="http://schemas.microsoft.com/office/drawing/2014/main" id="{9827E1C9-9F91-ABB2-5E49-F94E89188E4B}"/>
              </a:ext>
            </a:extLst>
          </p:cNvPr>
          <p:cNvSpPr txBox="1"/>
          <p:nvPr/>
        </p:nvSpPr>
        <p:spPr>
          <a:xfrm>
            <a:off x="561975" y="1600200"/>
            <a:ext cx="8991600" cy="400110"/>
          </a:xfrm>
          <a:prstGeom prst="rect">
            <a:avLst/>
          </a:prstGeom>
          <a:noFill/>
        </p:spPr>
        <p:txBody>
          <a:bodyPr wrap="square" rtlCol="0">
            <a:spAutoFit/>
          </a:bodyPr>
          <a:lstStyle/>
          <a:p>
            <a:r>
              <a:rPr lang="en-GB" sz="2000" dirty="0">
                <a:solidFill>
                  <a:srgbClr val="23085A"/>
                </a:solidFill>
                <a:latin typeface="Arial" panose="020B0604020202020204" pitchFamily="34" charset="0"/>
                <a:cs typeface="Arial" panose="020B0604020202020204" pitchFamily="34" charset="0"/>
              </a:rPr>
              <a:t>What do you know about the lifestyle of indigenous people?</a:t>
            </a:r>
          </a:p>
        </p:txBody>
      </p:sp>
      <p:pic>
        <p:nvPicPr>
          <p:cNvPr id="8" name="Picture 7" descr="A hut next to a river. Photograph by Suzanne Mordue.">
            <a:extLst>
              <a:ext uri="{FF2B5EF4-FFF2-40B4-BE49-F238E27FC236}">
                <a16:creationId xmlns:a16="http://schemas.microsoft.com/office/drawing/2014/main" id="{A1161AB5-485A-393B-CBA1-E82EEA9BBDE8}"/>
              </a:ext>
            </a:extLst>
          </p:cNvPr>
          <p:cNvPicPr>
            <a:picLocks noChangeAspect="1"/>
          </p:cNvPicPr>
          <p:nvPr/>
        </p:nvPicPr>
        <p:blipFill>
          <a:blip r:embed="rId3"/>
          <a:stretch>
            <a:fillRect/>
          </a:stretch>
        </p:blipFill>
        <p:spPr>
          <a:xfrm>
            <a:off x="8467932" y="2310906"/>
            <a:ext cx="3314286" cy="4171429"/>
          </a:xfrm>
          <a:prstGeom prst="rect">
            <a:avLst/>
          </a:prstGeom>
        </p:spPr>
      </p:pic>
      <p:sp>
        <p:nvSpPr>
          <p:cNvPr id="9" name="TextBox 8">
            <a:extLst>
              <a:ext uri="{FF2B5EF4-FFF2-40B4-BE49-F238E27FC236}">
                <a16:creationId xmlns:a16="http://schemas.microsoft.com/office/drawing/2014/main" id="{3DCCD55D-F087-08BC-9CA9-98CBA0E0E5FA}"/>
              </a:ext>
            </a:extLst>
          </p:cNvPr>
          <p:cNvSpPr txBox="1"/>
          <p:nvPr/>
        </p:nvSpPr>
        <p:spPr>
          <a:xfrm>
            <a:off x="2019300" y="248333"/>
            <a:ext cx="330517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A simple life</a:t>
            </a:r>
          </a:p>
        </p:txBody>
      </p:sp>
    </p:spTree>
    <p:extLst>
      <p:ext uri="{BB962C8B-B14F-4D97-AF65-F5344CB8AC3E}">
        <p14:creationId xmlns:p14="http://schemas.microsoft.com/office/powerpoint/2010/main" val="11041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pic>
        <p:nvPicPr>
          <p:cNvPr id="8" name="Picture 7" descr="A hut next to a river. Photograph by Suzanne Mordue.">
            <a:extLst>
              <a:ext uri="{FF2B5EF4-FFF2-40B4-BE49-F238E27FC236}">
                <a16:creationId xmlns:a16="http://schemas.microsoft.com/office/drawing/2014/main" id="{A1161AB5-485A-393B-CBA1-E82EEA9BBDE8}"/>
              </a:ext>
            </a:extLst>
          </p:cNvPr>
          <p:cNvPicPr>
            <a:picLocks noChangeAspect="1"/>
          </p:cNvPicPr>
          <p:nvPr/>
        </p:nvPicPr>
        <p:blipFill>
          <a:blip r:embed="rId3"/>
          <a:stretch>
            <a:fillRect/>
          </a:stretch>
        </p:blipFill>
        <p:spPr>
          <a:xfrm>
            <a:off x="8467932" y="2310906"/>
            <a:ext cx="3314286" cy="4171429"/>
          </a:xfrm>
          <a:prstGeom prst="rect">
            <a:avLst/>
          </a:prstGeom>
        </p:spPr>
      </p:pic>
      <p:sp>
        <p:nvSpPr>
          <p:cNvPr id="9" name="TextBox 8">
            <a:extLst>
              <a:ext uri="{FF2B5EF4-FFF2-40B4-BE49-F238E27FC236}">
                <a16:creationId xmlns:a16="http://schemas.microsoft.com/office/drawing/2014/main" id="{3DCCD55D-F087-08BC-9CA9-98CBA0E0E5FA}"/>
              </a:ext>
            </a:extLst>
          </p:cNvPr>
          <p:cNvSpPr txBox="1"/>
          <p:nvPr/>
        </p:nvSpPr>
        <p:spPr>
          <a:xfrm>
            <a:off x="2019300" y="248333"/>
            <a:ext cx="5276850"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A simple life - ideas</a:t>
            </a:r>
          </a:p>
        </p:txBody>
      </p:sp>
      <p:sp>
        <p:nvSpPr>
          <p:cNvPr id="4" name="TextBox 3">
            <a:extLst>
              <a:ext uri="{FF2B5EF4-FFF2-40B4-BE49-F238E27FC236}">
                <a16:creationId xmlns:a16="http://schemas.microsoft.com/office/drawing/2014/main" id="{69D21C42-0ADC-AFF7-BECD-6B06532027CC}"/>
              </a:ext>
            </a:extLst>
          </p:cNvPr>
          <p:cNvSpPr txBox="1"/>
          <p:nvPr/>
        </p:nvSpPr>
        <p:spPr>
          <a:xfrm>
            <a:off x="742743" y="2076361"/>
            <a:ext cx="7477331" cy="2497543"/>
          </a:xfrm>
          <a:prstGeom prst="rect">
            <a:avLst/>
          </a:prstGeom>
          <a:noFill/>
        </p:spPr>
        <p:txBody>
          <a:bodyPr wrap="square">
            <a:spAutoFit/>
          </a:bodyPr>
          <a:lstStyle/>
          <a:p>
            <a:pPr marL="342900" indent="-342900">
              <a:lnSpc>
                <a:spcPct val="20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They grow their own food, fish and hunt</a:t>
            </a:r>
          </a:p>
          <a:p>
            <a:pPr marL="342900"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They build their own houses and make their own clothes, They don’t use cars </a:t>
            </a:r>
          </a:p>
          <a:p>
            <a:pPr marL="342900"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They are knowledgeable about the land they live on</a:t>
            </a:r>
          </a:p>
          <a:p>
            <a:pPr marL="342900" indent="-342900">
              <a:lnSpc>
                <a:spcPct val="150000"/>
              </a:lnSpc>
              <a:buFont typeface="Arial" panose="020B0604020202020204" pitchFamily="34" charset="0"/>
              <a:buChar char="•"/>
            </a:pPr>
            <a:r>
              <a:rPr lang="en-GB" sz="2000" dirty="0">
                <a:solidFill>
                  <a:srgbClr val="23085A"/>
                </a:solidFill>
                <a:latin typeface="Arial" panose="020B0604020202020204" pitchFamily="34" charset="0"/>
                <a:cs typeface="Arial" panose="020B0604020202020204" pitchFamily="34" charset="0"/>
              </a:rPr>
              <a:t>They understand the seasons and what they have available</a:t>
            </a:r>
          </a:p>
        </p:txBody>
      </p:sp>
    </p:spTree>
    <p:extLst>
      <p:ext uri="{BB962C8B-B14F-4D97-AF65-F5344CB8AC3E}">
        <p14:creationId xmlns:p14="http://schemas.microsoft.com/office/powerpoint/2010/main" val="329069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pic>
        <p:nvPicPr>
          <p:cNvPr id="2" name="Picture 1">
            <a:extLst>
              <a:ext uri="{FF2B5EF4-FFF2-40B4-BE49-F238E27FC236}">
                <a16:creationId xmlns:a16="http://schemas.microsoft.com/office/drawing/2014/main" id="{DCE9FBEB-4577-A316-87A0-51AACE80E6AD}"/>
              </a:ext>
            </a:extLst>
          </p:cNvPr>
          <p:cNvPicPr>
            <a:picLocks noChangeAspect="1"/>
          </p:cNvPicPr>
          <p:nvPr/>
        </p:nvPicPr>
        <p:blipFill>
          <a:blip r:embed="rId3"/>
          <a:stretch>
            <a:fillRect/>
          </a:stretch>
        </p:blipFill>
        <p:spPr>
          <a:xfrm>
            <a:off x="2522628" y="1747216"/>
            <a:ext cx="6992847" cy="4312516"/>
          </a:xfrm>
          <a:prstGeom prst="rect">
            <a:avLst/>
          </a:prstGeom>
        </p:spPr>
      </p:pic>
      <p:sp>
        <p:nvSpPr>
          <p:cNvPr id="3" name="TextBox 2">
            <a:extLst>
              <a:ext uri="{FF2B5EF4-FFF2-40B4-BE49-F238E27FC236}">
                <a16:creationId xmlns:a16="http://schemas.microsoft.com/office/drawing/2014/main" id="{D99A23A9-C1F0-D649-A280-7CB78E7A5FDA}"/>
              </a:ext>
            </a:extLst>
          </p:cNvPr>
          <p:cNvSpPr txBox="1"/>
          <p:nvPr/>
        </p:nvSpPr>
        <p:spPr>
          <a:xfrm>
            <a:off x="2522628" y="1209803"/>
            <a:ext cx="10201275" cy="400110"/>
          </a:xfrm>
          <a:prstGeom prst="rect">
            <a:avLst/>
          </a:prstGeom>
          <a:noFill/>
        </p:spPr>
        <p:txBody>
          <a:bodyPr wrap="square" rtlCol="0">
            <a:spAutoFit/>
          </a:bodyPr>
          <a:lstStyle/>
          <a:p>
            <a:r>
              <a:rPr lang="en-GB" sz="2000" dirty="0">
                <a:solidFill>
                  <a:srgbClr val="23085A"/>
                </a:solidFill>
                <a:latin typeface="Arial" panose="020B0604020202020204" pitchFamily="34" charset="0"/>
                <a:cs typeface="Arial" panose="020B0604020202020204" pitchFamily="34" charset="0"/>
              </a:rPr>
              <a:t>What do you see when you look at the stars?</a:t>
            </a:r>
          </a:p>
        </p:txBody>
      </p:sp>
      <p:sp>
        <p:nvSpPr>
          <p:cNvPr id="4" name="TextBox 3">
            <a:extLst>
              <a:ext uri="{FF2B5EF4-FFF2-40B4-BE49-F238E27FC236}">
                <a16:creationId xmlns:a16="http://schemas.microsoft.com/office/drawing/2014/main" id="{C6DC4C47-F552-C83B-F77B-1B4DCF2F2BB0}"/>
              </a:ext>
            </a:extLst>
          </p:cNvPr>
          <p:cNvSpPr txBox="1"/>
          <p:nvPr/>
        </p:nvSpPr>
        <p:spPr>
          <a:xfrm>
            <a:off x="1990725" y="248333"/>
            <a:ext cx="1020127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Looking at the stars</a:t>
            </a:r>
          </a:p>
        </p:txBody>
      </p:sp>
    </p:spTree>
    <p:extLst>
      <p:ext uri="{BB962C8B-B14F-4D97-AF65-F5344CB8AC3E}">
        <p14:creationId xmlns:p14="http://schemas.microsoft.com/office/powerpoint/2010/main" val="47612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3" name="TextBox 2">
            <a:extLst>
              <a:ext uri="{FF2B5EF4-FFF2-40B4-BE49-F238E27FC236}">
                <a16:creationId xmlns:a16="http://schemas.microsoft.com/office/drawing/2014/main" id="{F6182C24-B7FC-D769-F5F0-27435E2B7D29}"/>
              </a:ext>
            </a:extLst>
          </p:cNvPr>
          <p:cNvSpPr txBox="1"/>
          <p:nvPr/>
        </p:nvSpPr>
        <p:spPr>
          <a:xfrm>
            <a:off x="2838450" y="1044565"/>
            <a:ext cx="6096000" cy="4190314"/>
          </a:xfrm>
          <a:prstGeom prst="rect">
            <a:avLst/>
          </a:prstGeom>
          <a:noFill/>
        </p:spPr>
        <p:txBody>
          <a:bodyPr wrap="square">
            <a:spAutoFit/>
          </a:bodyPr>
          <a:lstStyle/>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Australia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South America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the Milky Way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a star constellation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a dark constellation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the Aborigines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the Incas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an emu </a:t>
            </a:r>
          </a:p>
          <a:p>
            <a:pPr marL="342900" indent="-342900">
              <a:lnSpc>
                <a:spcPct val="150000"/>
              </a:lnSpc>
              <a:buAutoNum type="alphaLcParenR"/>
            </a:pPr>
            <a:r>
              <a:rPr lang="en-GB" sz="2000" dirty="0">
                <a:solidFill>
                  <a:srgbClr val="23085A"/>
                </a:solidFill>
                <a:latin typeface="Arial" panose="020B0604020202020204" pitchFamily="34" charset="0"/>
                <a:cs typeface="Arial" panose="020B0604020202020204" pitchFamily="34" charset="0"/>
              </a:rPr>
              <a:t>a snake</a:t>
            </a:r>
          </a:p>
        </p:txBody>
      </p:sp>
      <p:sp>
        <p:nvSpPr>
          <p:cNvPr id="4" name="TextBox 3">
            <a:extLst>
              <a:ext uri="{FF2B5EF4-FFF2-40B4-BE49-F238E27FC236}">
                <a16:creationId xmlns:a16="http://schemas.microsoft.com/office/drawing/2014/main" id="{121154C0-8464-8059-0FC5-7CE715BB2276}"/>
              </a:ext>
            </a:extLst>
          </p:cNvPr>
          <p:cNvSpPr txBox="1"/>
          <p:nvPr/>
        </p:nvSpPr>
        <p:spPr>
          <a:xfrm>
            <a:off x="2019300" y="248333"/>
            <a:ext cx="522922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Useful vocabulary</a:t>
            </a:r>
          </a:p>
        </p:txBody>
      </p:sp>
    </p:spTree>
    <p:extLst>
      <p:ext uri="{BB962C8B-B14F-4D97-AF65-F5344CB8AC3E}">
        <p14:creationId xmlns:p14="http://schemas.microsoft.com/office/powerpoint/2010/main" val="405664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4" name="TextBox 3">
            <a:extLst>
              <a:ext uri="{FF2B5EF4-FFF2-40B4-BE49-F238E27FC236}">
                <a16:creationId xmlns:a16="http://schemas.microsoft.com/office/drawing/2014/main" id="{121154C0-8464-8059-0FC5-7CE715BB2276}"/>
              </a:ext>
            </a:extLst>
          </p:cNvPr>
          <p:cNvSpPr txBox="1"/>
          <p:nvPr/>
        </p:nvSpPr>
        <p:spPr>
          <a:xfrm>
            <a:off x="2019300" y="248333"/>
            <a:ext cx="522922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Matching</a:t>
            </a:r>
          </a:p>
        </p:txBody>
      </p:sp>
      <p:graphicFrame>
        <p:nvGraphicFramePr>
          <p:cNvPr id="2" name="Table 1">
            <a:extLst>
              <a:ext uri="{FF2B5EF4-FFF2-40B4-BE49-F238E27FC236}">
                <a16:creationId xmlns:a16="http://schemas.microsoft.com/office/drawing/2014/main" id="{E517ED7D-B798-F5FC-B2B6-856097E5FAAE}"/>
              </a:ext>
            </a:extLst>
          </p:cNvPr>
          <p:cNvGraphicFramePr>
            <a:graphicFrameLocks noGrp="1"/>
          </p:cNvGraphicFramePr>
          <p:nvPr>
            <p:extLst>
              <p:ext uri="{D42A27DB-BD31-4B8C-83A1-F6EECF244321}">
                <p14:modId xmlns:p14="http://schemas.microsoft.com/office/powerpoint/2010/main" val="1653363534"/>
              </p:ext>
            </p:extLst>
          </p:nvPr>
        </p:nvGraphicFramePr>
        <p:xfrm>
          <a:off x="993773" y="1000407"/>
          <a:ext cx="10293352" cy="4606989"/>
        </p:xfrm>
        <a:graphic>
          <a:graphicData uri="http://schemas.openxmlformats.org/drawingml/2006/table">
            <a:tbl>
              <a:tblPr firstRow="1" bandRow="1">
                <a:tableStyleId>{5C22544A-7EE6-4342-B048-85BDC9FD1C3A}</a:tableStyleId>
              </a:tblPr>
              <a:tblGrid>
                <a:gridCol w="4635515">
                  <a:extLst>
                    <a:ext uri="{9D8B030D-6E8A-4147-A177-3AD203B41FA5}">
                      <a16:colId xmlns:a16="http://schemas.microsoft.com/office/drawing/2014/main" val="1565293307"/>
                    </a:ext>
                  </a:extLst>
                </a:gridCol>
                <a:gridCol w="5657837">
                  <a:extLst>
                    <a:ext uri="{9D8B030D-6E8A-4147-A177-3AD203B41FA5}">
                      <a16:colId xmlns:a16="http://schemas.microsoft.com/office/drawing/2014/main" val="3600249078"/>
                    </a:ext>
                  </a:extLst>
                </a:gridCol>
              </a:tblGrid>
              <a:tr h="370840">
                <a:tc>
                  <a:txBody>
                    <a:bodyPr/>
                    <a:lstStyle/>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Australia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South America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the Milky Way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 star constellation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 dark constellation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the Aborigines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the Incas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an emu </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 snake</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1) our galaxy in the universe</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2) a country in the Southern Hemisphere</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3) a reptile that hasn’t got legs</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4) a pattern in the sky where there are no stars</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5) an ancient civilization of South America</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6) a big bird that cannot fly</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7) a continent which is mostly in the Southern Hemisphere</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8) the indigenous people of Australia</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9) a pattern of stars in the night sky</a:t>
                      </a:r>
                      <a:endParaRPr lang="en-GB" sz="2000" dirty="0">
                        <a:solidFill>
                          <a:srgbClr val="2308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6378460"/>
                  </a:ext>
                </a:extLst>
              </a:tr>
            </a:tbl>
          </a:graphicData>
        </a:graphic>
      </p:graphicFrame>
    </p:spTree>
    <p:extLst>
      <p:ext uri="{BB962C8B-B14F-4D97-AF65-F5344CB8AC3E}">
        <p14:creationId xmlns:p14="http://schemas.microsoft.com/office/powerpoint/2010/main" val="85701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4" name="TextBox 3">
            <a:extLst>
              <a:ext uri="{FF2B5EF4-FFF2-40B4-BE49-F238E27FC236}">
                <a16:creationId xmlns:a16="http://schemas.microsoft.com/office/drawing/2014/main" id="{121154C0-8464-8059-0FC5-7CE715BB2276}"/>
              </a:ext>
            </a:extLst>
          </p:cNvPr>
          <p:cNvSpPr txBox="1"/>
          <p:nvPr/>
        </p:nvSpPr>
        <p:spPr>
          <a:xfrm>
            <a:off x="2019300" y="248333"/>
            <a:ext cx="522922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Matching</a:t>
            </a:r>
          </a:p>
        </p:txBody>
      </p:sp>
      <p:graphicFrame>
        <p:nvGraphicFramePr>
          <p:cNvPr id="2" name="Table 1">
            <a:extLst>
              <a:ext uri="{FF2B5EF4-FFF2-40B4-BE49-F238E27FC236}">
                <a16:creationId xmlns:a16="http://schemas.microsoft.com/office/drawing/2014/main" id="{E517ED7D-B798-F5FC-B2B6-856097E5FAAE}"/>
              </a:ext>
            </a:extLst>
          </p:cNvPr>
          <p:cNvGraphicFramePr>
            <a:graphicFrameLocks noGrp="1"/>
          </p:cNvGraphicFramePr>
          <p:nvPr>
            <p:extLst>
              <p:ext uri="{D42A27DB-BD31-4B8C-83A1-F6EECF244321}">
                <p14:modId xmlns:p14="http://schemas.microsoft.com/office/powerpoint/2010/main" val="896582083"/>
              </p:ext>
            </p:extLst>
          </p:nvPr>
        </p:nvGraphicFramePr>
        <p:xfrm>
          <a:off x="993773" y="1000407"/>
          <a:ext cx="10293352" cy="4606989"/>
        </p:xfrm>
        <a:graphic>
          <a:graphicData uri="http://schemas.openxmlformats.org/drawingml/2006/table">
            <a:tbl>
              <a:tblPr firstRow="1" bandRow="1">
                <a:tableStyleId>{5C22544A-7EE6-4342-B048-85BDC9FD1C3A}</a:tableStyleId>
              </a:tblPr>
              <a:tblGrid>
                <a:gridCol w="4635515">
                  <a:extLst>
                    <a:ext uri="{9D8B030D-6E8A-4147-A177-3AD203B41FA5}">
                      <a16:colId xmlns:a16="http://schemas.microsoft.com/office/drawing/2014/main" val="1565293307"/>
                    </a:ext>
                  </a:extLst>
                </a:gridCol>
                <a:gridCol w="5657837">
                  <a:extLst>
                    <a:ext uri="{9D8B030D-6E8A-4147-A177-3AD203B41FA5}">
                      <a16:colId xmlns:a16="http://schemas.microsoft.com/office/drawing/2014/main" val="3600249078"/>
                    </a:ext>
                  </a:extLst>
                </a:gridCol>
              </a:tblGrid>
              <a:tr h="370840">
                <a:tc>
                  <a:txBody>
                    <a:bodyPr/>
                    <a:lstStyle/>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Australia (2)</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South America (7)</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the Milky Way (1)</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 star constellation (9)</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 dark constellation  (4)</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the Aborigines (8)</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the Incas (5)</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an emu (6)</a:t>
                      </a:r>
                    </a:p>
                    <a:p>
                      <a:pPr marL="342900" indent="-342900">
                        <a:lnSpc>
                          <a:spcPct val="150000"/>
                        </a:lnSpc>
                        <a:buAutoNum type="alphaLcParenR"/>
                      </a:pPr>
                      <a:r>
                        <a:rPr lang="en-GB" sz="2000" b="0" dirty="0">
                          <a:solidFill>
                            <a:srgbClr val="23085A"/>
                          </a:solidFill>
                          <a:latin typeface="Arial" panose="020B0604020202020204" pitchFamily="34" charset="0"/>
                          <a:cs typeface="Arial" panose="020B0604020202020204" pitchFamily="34" charset="0"/>
                        </a:rPr>
                        <a:t>a snake (3)</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1) our galaxy in the universe</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2) a country in the Southern Hemisphere</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3) a reptile that hasn’t got legs</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4) a pattern in the sky where there are no stars</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5) an ancient civilization of South America</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6) a big bird that cannot fly</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7) a continent which is mostly in the Southern Hemisphere</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8) the indigenous people of Australia</a:t>
                      </a:r>
                    </a:p>
                    <a:p>
                      <a:pPr>
                        <a:lnSpc>
                          <a:spcPct val="150000"/>
                        </a:lnSpc>
                      </a:pPr>
                      <a:r>
                        <a:rPr lang="en-GB" sz="2000" b="0" i="0" u="none" strike="noStrike" kern="1200" baseline="0" dirty="0">
                          <a:solidFill>
                            <a:srgbClr val="23085A"/>
                          </a:solidFill>
                          <a:latin typeface="Arial" panose="020B0604020202020204" pitchFamily="34" charset="0"/>
                          <a:ea typeface="+mn-ea"/>
                          <a:cs typeface="Arial" panose="020B0604020202020204" pitchFamily="34" charset="0"/>
                        </a:rPr>
                        <a:t>9) a pattern of stars in the night sky</a:t>
                      </a:r>
                      <a:endParaRPr lang="en-GB" sz="2000" dirty="0">
                        <a:solidFill>
                          <a:srgbClr val="23085A"/>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6378460"/>
                  </a:ext>
                </a:extLst>
              </a:tr>
            </a:tbl>
          </a:graphicData>
        </a:graphic>
      </p:graphicFrame>
    </p:spTree>
    <p:extLst>
      <p:ext uri="{BB962C8B-B14F-4D97-AF65-F5344CB8AC3E}">
        <p14:creationId xmlns:p14="http://schemas.microsoft.com/office/powerpoint/2010/main" val="2322801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3" name="TextBox 2">
            <a:extLst>
              <a:ext uri="{FF2B5EF4-FFF2-40B4-BE49-F238E27FC236}">
                <a16:creationId xmlns:a16="http://schemas.microsoft.com/office/drawing/2014/main" id="{40CCC9B6-C347-81E2-869B-634BD2303E72}"/>
              </a:ext>
            </a:extLst>
          </p:cNvPr>
          <p:cNvSpPr txBox="1"/>
          <p:nvPr/>
        </p:nvSpPr>
        <p:spPr>
          <a:xfrm>
            <a:off x="2019300" y="248333"/>
            <a:ext cx="522922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Reading – pt 1</a:t>
            </a:r>
          </a:p>
        </p:txBody>
      </p:sp>
      <p:sp>
        <p:nvSpPr>
          <p:cNvPr id="6" name="TextBox 5">
            <a:extLst>
              <a:ext uri="{FF2B5EF4-FFF2-40B4-BE49-F238E27FC236}">
                <a16:creationId xmlns:a16="http://schemas.microsoft.com/office/drawing/2014/main" id="{53A222AC-53D6-8AF6-CB18-ECCC0AD6971B}"/>
              </a:ext>
            </a:extLst>
          </p:cNvPr>
          <p:cNvSpPr txBox="1"/>
          <p:nvPr/>
        </p:nvSpPr>
        <p:spPr>
          <a:xfrm>
            <a:off x="461769" y="1166843"/>
            <a:ext cx="11015855" cy="4651979"/>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A group of stars make a pattern called a </a:t>
            </a:r>
            <a:r>
              <a:rPr lang="en-GB" sz="2000" b="1" u="sng" dirty="0">
                <a:solidFill>
                  <a:srgbClr val="23085A"/>
                </a:solidFill>
                <a:latin typeface="Arial" panose="020B0604020202020204" pitchFamily="34" charset="0"/>
                <a:cs typeface="Arial" panose="020B0604020202020204" pitchFamily="34" charset="0"/>
              </a:rPr>
              <a:t>constellation</a:t>
            </a:r>
            <a:r>
              <a:rPr lang="en-GB" sz="2000" dirty="0">
                <a:solidFill>
                  <a:srgbClr val="23085A"/>
                </a:solidFill>
                <a:latin typeface="Arial" panose="020B0604020202020204" pitchFamily="34" charset="0"/>
                <a:cs typeface="Arial" panose="020B0604020202020204" pitchFamily="34" charset="0"/>
              </a:rPr>
              <a:t>. People saw many different objects in the constellations, for example, animals like fish, </a:t>
            </a:r>
            <a:r>
              <a:rPr lang="en-GB" sz="2000" b="1" u="sng" dirty="0">
                <a:solidFill>
                  <a:srgbClr val="23085A"/>
                </a:solidFill>
                <a:latin typeface="Arial" panose="020B0604020202020204" pitchFamily="34" charset="0"/>
                <a:cs typeface="Arial" panose="020B0604020202020204" pitchFamily="34" charset="0"/>
              </a:rPr>
              <a:t>birds </a:t>
            </a:r>
            <a:r>
              <a:rPr lang="en-GB" sz="2000" dirty="0">
                <a:solidFill>
                  <a:srgbClr val="23085A"/>
                </a:solidFill>
                <a:latin typeface="Arial" panose="020B0604020202020204" pitchFamily="34" charset="0"/>
                <a:cs typeface="Arial" panose="020B0604020202020204" pitchFamily="34" charset="0"/>
              </a:rPr>
              <a:t>, lions, dogs and bears. The animals move in the sky because the Earth is always turning.</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The Milky Way looks white in the night sky because we can see many stars in it. Because it is white, the </a:t>
            </a:r>
            <a:r>
              <a:rPr lang="en-GB" sz="2000" b="1" u="sng" dirty="0">
                <a:solidFill>
                  <a:srgbClr val="23085A"/>
                </a:solidFill>
                <a:latin typeface="Arial" panose="020B0604020202020204" pitchFamily="34" charset="0"/>
                <a:cs typeface="Arial" panose="020B0604020202020204" pitchFamily="34" charset="0"/>
              </a:rPr>
              <a:t>Aborigines</a:t>
            </a:r>
            <a:r>
              <a:rPr lang="en-GB" sz="2000" dirty="0">
                <a:solidFill>
                  <a:srgbClr val="23085A"/>
                </a:solidFill>
                <a:latin typeface="Arial" panose="020B0604020202020204" pitchFamily="34" charset="0"/>
                <a:cs typeface="Arial" panose="020B0604020202020204" pitchFamily="34" charset="0"/>
              </a:rPr>
              <a:t> of Australia and the Incas of </a:t>
            </a:r>
            <a:r>
              <a:rPr lang="en-GB" sz="2000" b="1" u="sng" dirty="0">
                <a:solidFill>
                  <a:srgbClr val="23085A"/>
                </a:solidFill>
                <a:latin typeface="Arial" panose="020B0604020202020204" pitchFamily="34" charset="0"/>
                <a:cs typeface="Arial" panose="020B0604020202020204" pitchFamily="34" charset="0"/>
              </a:rPr>
              <a:t>South America </a:t>
            </a:r>
            <a:r>
              <a:rPr lang="en-GB" sz="2000" dirty="0">
                <a:solidFill>
                  <a:srgbClr val="23085A"/>
                </a:solidFill>
                <a:latin typeface="Arial" panose="020B0604020202020204" pitchFamily="34" charset="0"/>
                <a:cs typeface="Arial" panose="020B0604020202020204" pitchFamily="34" charset="0"/>
              </a:rPr>
              <a:t>looked at the dark spaces to find the patterns. These patterns are called </a:t>
            </a:r>
            <a:r>
              <a:rPr lang="en-GB" sz="2000" b="1" u="sng" dirty="0">
                <a:solidFill>
                  <a:srgbClr val="23085A"/>
                </a:solidFill>
                <a:latin typeface="Arial" panose="020B0604020202020204" pitchFamily="34" charset="0"/>
                <a:cs typeface="Arial" panose="020B0604020202020204" pitchFamily="34" charset="0"/>
              </a:rPr>
              <a:t>dark constellations</a:t>
            </a:r>
            <a:r>
              <a:rPr lang="en-GB" sz="2000" dirty="0">
                <a:solidFill>
                  <a:srgbClr val="23085A"/>
                </a:solidFill>
                <a:latin typeface="Arial" panose="020B0604020202020204" pitchFamily="34" charset="0"/>
                <a:cs typeface="Arial" panose="020B0604020202020204" pitchFamily="34" charset="0"/>
              </a:rPr>
              <a:t>. In Australia, Aborigines show their children the Emu in the Sky. In March, April and May, the emu is lying down with two eggs next to her. She is the mother, and this is the when the eggs are good to </a:t>
            </a:r>
            <a:r>
              <a:rPr lang="en-GB" sz="2000" b="1" u="sng" dirty="0">
                <a:solidFill>
                  <a:srgbClr val="23085A"/>
                </a:solidFill>
                <a:latin typeface="Arial" panose="020B0604020202020204" pitchFamily="34" charset="0"/>
                <a:cs typeface="Arial" panose="020B0604020202020204" pitchFamily="34" charset="0"/>
              </a:rPr>
              <a:t>eat</a:t>
            </a:r>
            <a:r>
              <a:rPr lang="en-GB" sz="2000" dirty="0">
                <a:solidFill>
                  <a:srgbClr val="23085A"/>
                </a:solidFill>
                <a:latin typeface="Arial" panose="020B0604020202020204" pitchFamily="34" charset="0"/>
                <a:cs typeface="Arial" panose="020B0604020202020204" pitchFamily="34" charset="0"/>
              </a:rPr>
              <a:t>. People take the eggs, but they leave some for the emus.</a:t>
            </a:r>
          </a:p>
        </p:txBody>
      </p:sp>
    </p:spTree>
    <p:extLst>
      <p:ext uri="{BB962C8B-B14F-4D97-AF65-F5344CB8AC3E}">
        <p14:creationId xmlns:p14="http://schemas.microsoft.com/office/powerpoint/2010/main" val="3837479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text on a black background&#10;&#10;Description automatically generated">
            <a:extLst>
              <a:ext uri="{FF2B5EF4-FFF2-40B4-BE49-F238E27FC236}">
                <a16:creationId xmlns:a16="http://schemas.microsoft.com/office/drawing/2014/main" id="{8DCE8975-548B-FE55-B034-F6E6E84EF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70" y="375665"/>
            <a:ext cx="1362459" cy="391669"/>
          </a:xfrm>
          <a:prstGeom prst="rect">
            <a:avLst/>
          </a:prstGeom>
        </p:spPr>
      </p:pic>
      <p:sp>
        <p:nvSpPr>
          <p:cNvPr id="7" name="TextBox 6">
            <a:extLst>
              <a:ext uri="{FF2B5EF4-FFF2-40B4-BE49-F238E27FC236}">
                <a16:creationId xmlns:a16="http://schemas.microsoft.com/office/drawing/2014/main" id="{7D9E1CB1-0E75-1496-AF71-01FDAE7B1A43}"/>
              </a:ext>
            </a:extLst>
          </p:cNvPr>
          <p:cNvSpPr txBox="1"/>
          <p:nvPr/>
        </p:nvSpPr>
        <p:spPr>
          <a:xfrm>
            <a:off x="142875" y="6297669"/>
            <a:ext cx="6096000" cy="369332"/>
          </a:xfrm>
          <a:prstGeom prst="rect">
            <a:avLst/>
          </a:prstGeom>
          <a:noFill/>
        </p:spPr>
        <p:txBody>
          <a:bodyPr wrap="square">
            <a:spAutoFit/>
          </a:bodyPr>
          <a:lstStyle/>
          <a:p>
            <a:r>
              <a:rPr lang="en-GB" dirty="0">
                <a:solidFill>
                  <a:srgbClr val="23085A"/>
                </a:solidFill>
              </a:rPr>
              <a:t>https://www.teachingenglish.org.uk/</a:t>
            </a:r>
          </a:p>
        </p:txBody>
      </p:sp>
      <p:sp>
        <p:nvSpPr>
          <p:cNvPr id="2" name="TextBox 1">
            <a:extLst>
              <a:ext uri="{FF2B5EF4-FFF2-40B4-BE49-F238E27FC236}">
                <a16:creationId xmlns:a16="http://schemas.microsoft.com/office/drawing/2014/main" id="{C6D531F7-AB67-349E-185A-0F3D1226F28F}"/>
              </a:ext>
            </a:extLst>
          </p:cNvPr>
          <p:cNvSpPr txBox="1"/>
          <p:nvPr/>
        </p:nvSpPr>
        <p:spPr>
          <a:xfrm>
            <a:off x="2019300" y="248333"/>
            <a:ext cx="5229225" cy="646331"/>
          </a:xfrm>
          <a:prstGeom prst="rect">
            <a:avLst/>
          </a:prstGeom>
          <a:noFill/>
        </p:spPr>
        <p:txBody>
          <a:bodyPr wrap="square" rtlCol="0">
            <a:spAutoFit/>
          </a:bodyPr>
          <a:lstStyle/>
          <a:p>
            <a:r>
              <a:rPr lang="en-GB" sz="3600" b="1" dirty="0">
                <a:solidFill>
                  <a:srgbClr val="23085A"/>
                </a:solidFill>
                <a:latin typeface="Arial" panose="020B0604020202020204" pitchFamily="34" charset="0"/>
                <a:cs typeface="Arial" panose="020B0604020202020204" pitchFamily="34" charset="0"/>
              </a:rPr>
              <a:t>Reading – pt 2</a:t>
            </a:r>
          </a:p>
        </p:txBody>
      </p:sp>
      <p:sp>
        <p:nvSpPr>
          <p:cNvPr id="4" name="TextBox 3">
            <a:extLst>
              <a:ext uri="{FF2B5EF4-FFF2-40B4-BE49-F238E27FC236}">
                <a16:creationId xmlns:a16="http://schemas.microsoft.com/office/drawing/2014/main" id="{B9FFD872-6C45-1F4F-F066-0EE3E3C7A14B}"/>
              </a:ext>
            </a:extLst>
          </p:cNvPr>
          <p:cNvSpPr txBox="1"/>
          <p:nvPr/>
        </p:nvSpPr>
        <p:spPr>
          <a:xfrm>
            <a:off x="542925" y="1166843"/>
            <a:ext cx="10991849" cy="4651979"/>
          </a:xfrm>
          <a:prstGeom prst="rect">
            <a:avLst/>
          </a:prstGeom>
          <a:noFill/>
        </p:spPr>
        <p:txBody>
          <a:bodyPr wrap="square">
            <a:spAutoFit/>
          </a:bodyPr>
          <a:lstStyle/>
          <a:p>
            <a:pPr>
              <a:lnSpc>
                <a:spcPct val="150000"/>
              </a:lnSpc>
            </a:pPr>
            <a:r>
              <a:rPr lang="en-GB" sz="2000" dirty="0">
                <a:solidFill>
                  <a:srgbClr val="23085A"/>
                </a:solidFill>
                <a:latin typeface="Arial" panose="020B0604020202020204" pitchFamily="34" charset="0"/>
                <a:cs typeface="Arial" panose="020B0604020202020204" pitchFamily="34" charset="0"/>
              </a:rPr>
              <a:t>In June and July, the emu is looking down. The emu is now the father, and the eggs are going to hatch. Now people start to leave the eggs because the babies are growing inside them. Because of the Emu in the Sky, the people know when to take the emu eggs and when to leave them. Children also learn that the </a:t>
            </a:r>
            <a:r>
              <a:rPr lang="en-GB" sz="2000" b="1" u="sng" dirty="0">
                <a:solidFill>
                  <a:srgbClr val="23085A"/>
                </a:solidFill>
                <a:latin typeface="Arial" panose="020B0604020202020204" pitchFamily="34" charset="0"/>
                <a:cs typeface="Arial" panose="020B0604020202020204" pitchFamily="34" charset="0"/>
              </a:rPr>
              <a:t>father</a:t>
            </a:r>
            <a:r>
              <a:rPr lang="en-GB" sz="2000" dirty="0">
                <a:solidFill>
                  <a:srgbClr val="23085A"/>
                </a:solidFill>
                <a:latin typeface="Arial" panose="020B0604020202020204" pitchFamily="34" charset="0"/>
                <a:cs typeface="Arial" panose="020B0604020202020204" pitchFamily="34" charset="0"/>
              </a:rPr>
              <a:t> is the one who looks after the babies.</a:t>
            </a:r>
          </a:p>
          <a:p>
            <a:pPr>
              <a:lnSpc>
                <a:spcPct val="150000"/>
              </a:lnSpc>
            </a:pPr>
            <a:endParaRPr lang="en-GB" sz="2000" dirty="0">
              <a:solidFill>
                <a:srgbClr val="23085A"/>
              </a:solidFill>
              <a:latin typeface="Arial" panose="020B0604020202020204" pitchFamily="34" charset="0"/>
              <a:cs typeface="Arial" panose="020B0604020202020204" pitchFamily="34" charset="0"/>
            </a:endParaRPr>
          </a:p>
          <a:p>
            <a:pPr>
              <a:lnSpc>
                <a:spcPct val="150000"/>
              </a:lnSpc>
            </a:pPr>
            <a:r>
              <a:rPr lang="en-GB" sz="2000" dirty="0">
                <a:solidFill>
                  <a:srgbClr val="23085A"/>
                </a:solidFill>
                <a:latin typeface="Arial" panose="020B0604020202020204" pitchFamily="34" charset="0"/>
                <a:cs typeface="Arial" panose="020B0604020202020204" pitchFamily="34" charset="0"/>
              </a:rPr>
              <a:t>The Incas saw a big </a:t>
            </a:r>
            <a:r>
              <a:rPr lang="en-GB" sz="2000" b="1" u="sng" dirty="0">
                <a:solidFill>
                  <a:srgbClr val="23085A"/>
                </a:solidFill>
                <a:latin typeface="Arial" panose="020B0604020202020204" pitchFamily="34" charset="0"/>
                <a:cs typeface="Arial" panose="020B0604020202020204" pitchFamily="34" charset="0"/>
              </a:rPr>
              <a:t>snake</a:t>
            </a:r>
            <a:r>
              <a:rPr lang="en-GB" sz="2000" dirty="0">
                <a:solidFill>
                  <a:srgbClr val="23085A"/>
                </a:solidFill>
                <a:latin typeface="Arial" panose="020B0604020202020204" pitchFamily="34" charset="0"/>
                <a:cs typeface="Arial" panose="020B0604020202020204" pitchFamily="34" charset="0"/>
              </a:rPr>
              <a:t> in the dark part of the Milky Way. In August, the head of the snake appears. In November and December, the whole snake is in the sky. This is also when the snakes come out from the Andes </a:t>
            </a:r>
            <a:r>
              <a:rPr lang="en-GB" sz="2000" b="1" u="sng" dirty="0">
                <a:solidFill>
                  <a:srgbClr val="23085A"/>
                </a:solidFill>
                <a:latin typeface="Arial" panose="020B0604020202020204" pitchFamily="34" charset="0"/>
                <a:cs typeface="Arial" panose="020B0604020202020204" pitchFamily="34" charset="0"/>
              </a:rPr>
              <a:t>mountains</a:t>
            </a:r>
            <a:r>
              <a:rPr lang="en-GB" sz="2000" dirty="0">
                <a:solidFill>
                  <a:srgbClr val="23085A"/>
                </a:solidFill>
                <a:latin typeface="Arial" panose="020B0604020202020204" pitchFamily="34" charset="0"/>
                <a:cs typeface="Arial" panose="020B0604020202020204" pitchFamily="34" charset="0"/>
              </a:rPr>
              <a:t>. In February the snake in the sky starts to </a:t>
            </a:r>
            <a:r>
              <a:rPr lang="en-GB" sz="2000" b="1" u="sng" dirty="0">
                <a:solidFill>
                  <a:srgbClr val="23085A"/>
                </a:solidFill>
                <a:latin typeface="Arial" panose="020B0604020202020204" pitchFamily="34" charset="0"/>
                <a:cs typeface="Arial" panose="020B0604020202020204" pitchFamily="34" charset="0"/>
              </a:rPr>
              <a:t>disappear</a:t>
            </a:r>
            <a:r>
              <a:rPr lang="en-GB" sz="2000" dirty="0">
                <a:solidFill>
                  <a:srgbClr val="23085A"/>
                </a:solidFill>
                <a:latin typeface="Arial" panose="020B0604020202020204" pitchFamily="34" charset="0"/>
                <a:cs typeface="Arial" panose="020B0604020202020204" pitchFamily="34" charset="0"/>
              </a:rPr>
              <a:t>. The snakes on Earth go back to the mountains at the same time that the big snake in the sky disappears.</a:t>
            </a:r>
          </a:p>
        </p:txBody>
      </p:sp>
    </p:spTree>
    <p:extLst>
      <p:ext uri="{BB962C8B-B14F-4D97-AF65-F5344CB8AC3E}">
        <p14:creationId xmlns:p14="http://schemas.microsoft.com/office/powerpoint/2010/main" val="57742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TotalTime>
  <Words>748</Words>
  <Application>Microsoft Office PowerPoint</Application>
  <PresentationFormat>Widescreen</PresentationFormat>
  <Paragraphs>75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mordue</dc:creator>
  <cp:lastModifiedBy>suzanne mordue</cp:lastModifiedBy>
  <cp:revision>1</cp:revision>
  <dcterms:created xsi:type="dcterms:W3CDTF">2024-07-15T15:39:35Z</dcterms:created>
  <dcterms:modified xsi:type="dcterms:W3CDTF">2024-07-15T17:57:02Z</dcterms:modified>
</cp:coreProperties>
</file>