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09" r:id="rId1"/>
    <p:sldMasterId id="2147483754" r:id="rId2"/>
    <p:sldMasterId id="2147483727" r:id="rId3"/>
    <p:sldMasterId id="2147483759" r:id="rId4"/>
    <p:sldMasterId id="2147483660" r:id="rId5"/>
    <p:sldMasterId id="2147483765" r:id="rId6"/>
    <p:sldMasterId id="2147483700" r:id="rId7"/>
  </p:sldMasterIdLst>
  <p:notesMasterIdLst>
    <p:notesMasterId r:id="rId15"/>
  </p:notesMasterIdLst>
  <p:handoutMasterIdLst>
    <p:handoutMasterId r:id="rId16"/>
  </p:handoutMasterIdLst>
  <p:sldIdLst>
    <p:sldId id="281" r:id="rId8"/>
    <p:sldId id="294" r:id="rId9"/>
    <p:sldId id="295" r:id="rId10"/>
    <p:sldId id="296" r:id="rId11"/>
    <p:sldId id="297" r:id="rId12"/>
    <p:sldId id="298" r:id="rId13"/>
    <p:sldId id="291" r:id="rId14"/>
  </p:sldIdLst>
  <p:sldSz cx="12192000" cy="6858000"/>
  <p:notesSz cx="6858000" cy="9144000"/>
  <p:embeddedFontLst>
    <p:embeddedFont>
      <p:font typeface="British Council Sans" panose="020B0604020202020204" charset="0"/>
      <p:regular r:id="rId17"/>
      <p:bold r:id="rId18"/>
      <p:italic r:id="rId19"/>
      <p:boldItalic r:id="rId20"/>
    </p:embeddedFont>
    <p:embeddedFont>
      <p:font typeface="British Council Sans Headline" panose="020B0604020202020204" charset="0"/>
      <p:regular r:id="rId21"/>
      <p:bold r:id="rId22"/>
      <p:italic r:id="rId23"/>
      <p:boldItalic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  <a:srgbClr val="920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91" autoAdjust="0"/>
    <p:restoredTop sz="91803" autoAdjust="0"/>
  </p:normalViewPr>
  <p:slideViewPr>
    <p:cSldViewPr snapToGrid="0" snapToObjects="1">
      <p:cViewPr varScale="1">
        <p:scale>
          <a:sx n="80" d="100"/>
          <a:sy n="80" d="100"/>
        </p:scale>
        <p:origin x="99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2784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font" Target="fonts/font5.fntdata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font" Target="fonts/font8.fntdata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font" Target="fonts/font3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A7BA6-C638-465B-9AAD-85D10B1E07AD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142D4-5647-4A56-9986-C5881B7B5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6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03045-9E18-4723-8DEC-FFCFCD854557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7F705-F937-46CB-A48B-0D9E19179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05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7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418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709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942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918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370A4-0CFB-2D82-ADC8-E1CBE03E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107894-B61B-8AA1-19DA-D350AC9367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58BDA82-2D2F-525A-2F0C-A4A6FF1E74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2045C-7B5F-266F-C047-E5826ABD9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322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00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5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1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02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72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5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9372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3774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74470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</a:t>
            </a:r>
            <a:r>
              <a:rPr lang="en-GB" noProof="0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www.teachingenglish.org.uk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50895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686E00B-4C6B-434C-80C9-F98EF22F31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4000" y="1512002"/>
            <a:ext cx="5328000" cy="4500563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25159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CB1FB70-6F45-E74A-AF01-AB7AE7B3B93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000" y="1511999"/>
            <a:ext cx="5328000" cy="4500000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9282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37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34010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3FC60-865B-B442-B90B-5AA6EFB56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E5286-FBB1-EA46-83F1-A6227079C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BA31A-4BB7-CE4E-982C-DA8D621EE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07/31/2024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B0565-8A8F-7049-BF27-AA056B12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263C5-CCA8-424A-96F6-5A9F1627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058362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0CCF-5D5F-5544-A6E6-B7434B886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7DCC5-46E8-4549-93A5-5B9C1F021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A4F67-1088-3D42-BD2F-09C1CCA6D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07/31/2024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A371D-1F61-4F4B-859A-05CBE9A8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D9285-6916-6A40-8836-5BB0DF79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31852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8695-9906-794A-A5AC-4998C8887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79D68-EE95-5541-9F00-4F4FEFEB3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E8B7A-B4DC-A345-BE62-69BDF4F2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07/31/2024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DCB8C-75EE-DC45-BC35-92CC0D39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95BA2-9911-5347-A7C7-D9F718CD6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544062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9BE15-3D7E-F04B-A8D2-0514731F2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D241F-EEFA-BE4D-8F1D-2876C15301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96749-4463-C048-BFAD-1FA0154D8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4D0EC-FF7E-2444-AFDD-A15A6D1A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07/31/2024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814AF-02BE-0F40-B38D-1AD62B87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E33AA-4738-8E4F-9A3B-FFA130FF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83260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D0EB-39BD-964B-A930-861D6E230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FC383-635A-0C49-B08F-2A22BB91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2051B-6E97-5F4A-9BBD-86789E65D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E3A68B-7100-E441-995A-D402EAF82E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565D2-1B16-F647-AA3D-790B0CDC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A0AA92-09BD-E044-8103-20745EE61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07/31/2024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F43C2-15B7-D74C-8919-02DA6624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89521-ED33-5642-8A01-11387959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3088899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C15D-454C-364D-BDF6-0ED9549B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B64A24-3265-1E4A-A100-9F6D5CF8A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07/31/2024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D31D7-96DC-1E43-8DF6-C67C9DC2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BDEEB-FAEF-0644-BBD0-E5097EC8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43939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D8EDD-9088-3540-A87E-80B83E96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07/31/2024</a:t>
            </a:fld>
            <a:endParaRPr lang="en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718A9D-D064-424A-B6F2-E414179F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538CC-C136-EB4B-9537-BFB1D258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65115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02370-CB69-9B42-8D87-681FC91BC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3161C-14F4-004A-9A46-6385CF73B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6FEC12-F972-DB4F-830E-49CDFA5CC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B76D3-EC29-A041-9108-92C3BE8C0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07/31/2024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CD103-4FC0-634C-8EFD-A6E38727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C5719-AFBF-D643-A1E9-796973E6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2723080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0614-6659-EB46-A706-8E3321648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366ADB-DC00-0C43-B722-09A575E9D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3EABA-E722-EA49-B994-277995FC3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49783-E57C-CD46-ADA9-0A2A3EF5A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07/31/2024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280CA-2596-944A-9FB7-761F82B7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3DC0F-680C-E740-8B6B-3A1666B7F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2219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485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58E5-2C05-6F41-8A23-D3E8E13C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4019A-4585-0842-A4F5-A02B7A13D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BF43A-A56F-504E-82F7-CDC111A6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07/31/2024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711DA-3466-674A-9399-0CCA46F10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817-3498-0440-B5C2-288C4550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68774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38ECBD-5AF8-EE4C-B1F0-6BADF51F3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58C5E-18F7-5249-BC6C-95F5A9CA5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E053D-5644-3D4C-BFEC-9B2AED00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07/31/2024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5F68C-4918-1449-9236-F21E8125E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AE548-A9BA-984B-AFE8-CFC30CA96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1412990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51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6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3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5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CC5060-0956-494D-BDA8-83E48EFB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207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0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5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78144029-A22A-9A49-B9EE-98B449D69D85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3088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6" r:id="rId2"/>
    <p:sldLayoutId id="2147483745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British Council Sans" panose="020B0504020202020204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906F040B-0B1A-1441-942C-BE62348984CF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020534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3F291D8B-9729-0B42-945A-DB3A4021540D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898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64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6BC31D06-11C4-444F-B6A7-6348071675B7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916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8136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439999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8000" y="6192000"/>
            <a:ext cx="50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A36854FA-307F-854E-96D4-DE585DB24BD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396000"/>
            <a:ext cx="432000" cy="0"/>
          </a:xfrm>
          <a:prstGeom prst="line">
            <a:avLst/>
          </a:prstGeom>
          <a:ln w="3048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40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4" r:id="rId3"/>
    <p:sldLayoutId id="2147483684" r:id="rId4"/>
    <p:sldLayoutId id="2147483685" r:id="rId5"/>
    <p:sldLayoutId id="2147483667" r:id="rId6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43337C-4476-0C46-9F6A-B732ABBE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E42B2-5106-8E4D-A6B9-95659CCBB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71860-D38B-8349-BA26-A69F646103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95F2C-50B8-EE47-896A-AC179E4995DC}" type="datetimeFigureOut">
              <a:rPr lang="en-ES" smtClean="0"/>
              <a:t>07/31/2024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66D2D-5F84-1A4E-BBE1-247F24E0A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C0873-67A8-8846-B3AF-BFD85F816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75833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10944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GB" noProof="0" dirty="0"/>
              <a:t>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21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8000" y="2771203"/>
            <a:ext cx="6876000" cy="729000"/>
          </a:xfrm>
        </p:spPr>
        <p:txBody>
          <a:bodyPr>
            <a:normAutofit fontScale="90000"/>
          </a:bodyPr>
          <a:lstStyle/>
          <a:p>
            <a:r>
              <a:rPr lang="en-GB" dirty="0"/>
              <a:t>News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555051-4B29-D942-AA20-875F9F7069EE}"/>
              </a:ext>
            </a:extLst>
          </p:cNvPr>
          <p:cNvSpPr txBox="1"/>
          <p:nvPr/>
        </p:nvSpPr>
        <p:spPr>
          <a:xfrm>
            <a:off x="3699982" y="20097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0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1" y="1071801"/>
            <a:ext cx="9983998" cy="2119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Lead-in: Discuss the questions.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Is it important to you to know what is happening in your country? Why? Why not?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Is it important to you to know what is happening around the world? Why? Why not?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How do you find out about the news?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Do you always believe the news stories you see or hear? Why? Why not?</a:t>
            </a:r>
            <a:endParaRPr lang="en-GB" sz="1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75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1" y="1071801"/>
            <a:ext cx="9983998" cy="702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Task 1: Write advantages and disadvantages of using these media as a source of information. </a:t>
            </a:r>
            <a:endParaRPr lang="en-GB" sz="1800" dirty="0">
              <a:effectLst/>
              <a:ea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6211504-14E3-8B02-59B6-D2FACF45F3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961254"/>
              </p:ext>
            </p:extLst>
          </p:nvPr>
        </p:nvGraphicFramePr>
        <p:xfrm>
          <a:off x="1104001" y="1889800"/>
          <a:ext cx="8127999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13089374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528694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523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679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newspapers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75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radio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699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TV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230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social media and websites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105375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3FF56E1-C01B-943A-D497-09264FE21408}"/>
              </a:ext>
            </a:extLst>
          </p:cNvPr>
          <p:cNvSpPr/>
          <p:nvPr/>
        </p:nvSpPr>
        <p:spPr>
          <a:xfrm>
            <a:off x="9998439" y="2341974"/>
            <a:ext cx="1593561" cy="3069475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GB" b="1" dirty="0"/>
              <a:t>Decide which media is best </a:t>
            </a:r>
          </a:p>
          <a:p>
            <a:pPr algn="ctr"/>
            <a:r>
              <a:rPr lang="en-GB" b="1" dirty="0"/>
              <a:t>and be prepared to say why!</a:t>
            </a:r>
          </a:p>
        </p:txBody>
      </p:sp>
    </p:spTree>
    <p:extLst>
      <p:ext uri="{BB962C8B-B14F-4D97-AF65-F5344CB8AC3E}">
        <p14:creationId xmlns:p14="http://schemas.microsoft.com/office/powerpoint/2010/main" val="3719920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1" y="1071801"/>
            <a:ext cx="9983998" cy="369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Task 2: Choose one of the headlines and guess or invent the story.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TAX CHEWING GUM TO PAY FOR CLEAN-UP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NASA ASTRONAUTS STILL STUCK IN SPACE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3-YEAR-OLDS ASKED TO MARK THEIR TEACHERS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HOMES TO BE POWERED BY GRASS CUTTINGS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TELEVISION KILLS, SAYS GERMAN PROFESSOR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WANT A DOG? TAKE A PERSONALITY TEST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WHALE CRASHES INTO FISHING BOAT</a:t>
            </a:r>
            <a:endParaRPr lang="en-GB" sz="1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6F721214-BE7B-DEE9-E1E4-792D0F1E159A}"/>
              </a:ext>
            </a:extLst>
          </p:cNvPr>
          <p:cNvSpPr/>
          <p:nvPr/>
        </p:nvSpPr>
        <p:spPr>
          <a:xfrm>
            <a:off x="9395546" y="900000"/>
            <a:ext cx="2196454" cy="1537872"/>
          </a:xfrm>
          <a:prstGeom prst="wedgeEllipseCallou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GB" b="1" dirty="0"/>
              <a:t>When / where did it take place?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17FE85C3-572C-4CF8-E241-8DD18FE82DEC}"/>
              </a:ext>
            </a:extLst>
          </p:cNvPr>
          <p:cNvSpPr/>
          <p:nvPr/>
        </p:nvSpPr>
        <p:spPr>
          <a:xfrm>
            <a:off x="7598957" y="2383595"/>
            <a:ext cx="2196454" cy="1537872"/>
          </a:xfrm>
          <a:prstGeom prst="wedgeEllipseCallout">
            <a:avLst>
              <a:gd name="adj1" fmla="val 29562"/>
              <a:gd name="adj2" fmla="val -52506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GB" b="1" dirty="0"/>
              <a:t>Who was involved?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38531912-F9F3-4F5B-9E3E-9D4B5BF44090}"/>
              </a:ext>
            </a:extLst>
          </p:cNvPr>
          <p:cNvSpPr/>
          <p:nvPr/>
        </p:nvSpPr>
        <p:spPr>
          <a:xfrm>
            <a:off x="9343478" y="3645419"/>
            <a:ext cx="2196454" cy="1537872"/>
          </a:xfrm>
          <a:prstGeom prst="wedgeEllipseCallout">
            <a:avLst>
              <a:gd name="adj1" fmla="val -17546"/>
              <a:gd name="adj2" fmla="val -7597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GB" b="1" dirty="0"/>
              <a:t>What happened?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A581507C-99D3-07B8-0B1D-6D3A8D697C4D}"/>
              </a:ext>
            </a:extLst>
          </p:cNvPr>
          <p:cNvSpPr/>
          <p:nvPr/>
        </p:nvSpPr>
        <p:spPr>
          <a:xfrm>
            <a:off x="7041436" y="4449148"/>
            <a:ext cx="2196454" cy="1537872"/>
          </a:xfrm>
          <a:prstGeom prst="wedgeEllipseCallout">
            <a:avLst>
              <a:gd name="adj1" fmla="val 32301"/>
              <a:gd name="adj2" fmla="val -65806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GB" b="1" dirty="0"/>
              <a:t>What are the results?</a:t>
            </a:r>
          </a:p>
        </p:txBody>
      </p:sp>
    </p:spTree>
    <p:extLst>
      <p:ext uri="{BB962C8B-B14F-4D97-AF65-F5344CB8AC3E}">
        <p14:creationId xmlns:p14="http://schemas.microsoft.com/office/powerpoint/2010/main" val="3841789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1" y="1071801"/>
            <a:ext cx="9983998" cy="5150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Task 4: Discuss these quotes with your classmates. 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ea typeface="Times New Roman" panose="02020603050405020304" pitchFamily="18" charset="0"/>
              </a:rPr>
              <a:t>You can’t believe anything you read or see in the news.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ea typeface="Times New Roman" panose="02020603050405020304" pitchFamily="18" charset="0"/>
              </a:rPr>
              <a:t>The news media has no respect for the lives of normal people.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ea typeface="Times New Roman" panose="02020603050405020304" pitchFamily="18" charset="0"/>
              </a:rPr>
              <a:t>All the news you hear is bad news.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ea typeface="Times New Roman" panose="02020603050405020304" pitchFamily="18" charset="0"/>
              </a:rPr>
              <a:t>Famous people earn a lot of money from being in the news. They shouldn’t complain when they have reporters following them.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ea typeface="Times New Roman" panose="02020603050405020304" pitchFamily="18" charset="0"/>
              </a:rPr>
              <a:t>We need to see what is happening in the world. Visual images are important for us to be able to understand.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ea typeface="Times New Roman" panose="02020603050405020304" pitchFamily="18" charset="0"/>
              </a:rPr>
              <a:t>We don’t need to see the horrific things that happen in the world. Images and videos give us too much detail and invade the privacy of real people.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ea typeface="Times New Roman" panose="02020603050405020304" pitchFamily="18" charset="0"/>
              </a:rPr>
              <a:t>The world is getting smaller as news is travelling faster.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ea typeface="Times New Roman" panose="02020603050405020304" pitchFamily="18" charset="0"/>
              </a:rPr>
              <a:t>Within ten years newspapers won’t exist, as we will get all our news online.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ea typeface="Times New Roman" panose="02020603050405020304" pitchFamily="18" charset="0"/>
              </a:rPr>
              <a:t>Bad news travels fast.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ea typeface="Times New Roman" panose="02020603050405020304" pitchFamily="18" charset="0"/>
              </a:rPr>
              <a:t>Fake news is a real danger to society. 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166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EC026-C9FC-8057-C232-AAE5A2FFA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A08B44-165A-5738-C609-2D33BF16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0844F-B5EE-D701-5FC6-8D09E2C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www.teachingenglish.org.uk</a:t>
            </a:r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393FF261-C631-E3B5-691B-10589042802F}"/>
              </a:ext>
            </a:extLst>
          </p:cNvPr>
          <p:cNvSpPr txBox="1"/>
          <p:nvPr/>
        </p:nvSpPr>
        <p:spPr>
          <a:xfrm>
            <a:off x="1104001" y="1071801"/>
            <a:ext cx="9983998" cy="1493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Task 5: Imagine that you are a journalist. You have been asked to interview somebody who has been in the news. Decide who it is and write questions to ask them. 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Then carry out a role play with a classmate. One of you is the journalist, and the other is the person who has been in the news. </a:t>
            </a:r>
            <a:endParaRPr lang="en-GB" sz="1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848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/>
              <a:t>News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EC0CEC-1BF7-FB4F-8AF9-847F9A9BB2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Thanks for attending the lesson</a:t>
            </a:r>
          </a:p>
        </p:txBody>
      </p:sp>
    </p:spTree>
    <p:extLst>
      <p:ext uri="{BB962C8B-B14F-4D97-AF65-F5344CB8AC3E}">
        <p14:creationId xmlns:p14="http://schemas.microsoft.com/office/powerpoint/2010/main" val="229947535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CA2429F5-8D23-4BE9-AD5F-F4572A1A6D86}"/>
    </a:ext>
  </a:extLst>
</a:theme>
</file>

<file path=ppt/theme/theme2.xml><?xml version="1.0" encoding="utf-8"?>
<a:theme xmlns:a="http://schemas.openxmlformats.org/drawingml/2006/main" name="Section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165A9B3-7AF4-4E8E-9E34-E5B2E1B3EE61}"/>
    </a:ext>
  </a:extLst>
</a:theme>
</file>

<file path=ppt/theme/theme3.xml><?xml version="1.0" encoding="utf-8"?>
<a:theme xmlns:a="http://schemas.openxmlformats.org/drawingml/2006/main" name="Cover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7A85154B-35F0-4B5D-9ABB-C22ECFA91EBE}"/>
    </a:ext>
  </a:extLst>
</a:theme>
</file>

<file path=ppt/theme/theme4.xml><?xml version="1.0" encoding="utf-8"?>
<a:theme xmlns:a="http://schemas.openxmlformats.org/drawingml/2006/main" name="Section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021BCEB-9709-4AD6-8637-80DEE4ED72A6}"/>
    </a:ext>
  </a:extLst>
</a:theme>
</file>

<file path=ppt/theme/theme5.xml><?xml version="1.0" encoding="utf-8"?>
<a:theme xmlns:a="http://schemas.openxmlformats.org/drawingml/2006/main" name="British Council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9000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5E81798-6535-42DE-9E82-DC88799A933E}"/>
    </a:ext>
  </a:extLst>
</a:theme>
</file>

<file path=ppt/theme/theme6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British Council blank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C0B9431-BB5E-4669-9CC7-BFFD8B5EAB87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2700</TotalTime>
  <Words>486</Words>
  <Application>Microsoft Office PowerPoint</Application>
  <PresentationFormat>Widescreen</PresentationFormat>
  <Paragraphs>67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7</vt:i4>
      </vt:variant>
    </vt:vector>
  </HeadingPairs>
  <TitlesOfParts>
    <vt:vector size="21" baseType="lpstr">
      <vt:lpstr>Symbol</vt:lpstr>
      <vt:lpstr>British Council Sans</vt:lpstr>
      <vt:lpstr>Arial</vt:lpstr>
      <vt:lpstr>Calibri</vt:lpstr>
      <vt:lpstr>Calibri Light</vt:lpstr>
      <vt:lpstr>Times New Roman</vt:lpstr>
      <vt:lpstr>British Council Sans Headline</vt:lpstr>
      <vt:lpstr>Cover - indigo</vt:lpstr>
      <vt:lpstr>Section - indigo</vt:lpstr>
      <vt:lpstr>Cover - white</vt:lpstr>
      <vt:lpstr>Section - white</vt:lpstr>
      <vt:lpstr>British Council</vt:lpstr>
      <vt:lpstr>Custom Design</vt:lpstr>
      <vt:lpstr>British Council blank</vt:lpstr>
      <vt:lpstr>News</vt:lpstr>
      <vt:lpstr>News</vt:lpstr>
      <vt:lpstr>News</vt:lpstr>
      <vt:lpstr>News</vt:lpstr>
      <vt:lpstr>News</vt:lpstr>
      <vt:lpstr>News</vt:lpstr>
      <vt:lpstr>News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 of time (lower level)</dc:title>
  <dc:creator>McLellan, Catherine (Spain)</dc:creator>
  <cp:lastModifiedBy>Kim Ashmore</cp:lastModifiedBy>
  <cp:revision>147</cp:revision>
  <dcterms:created xsi:type="dcterms:W3CDTF">2020-03-31T10:47:13Z</dcterms:created>
  <dcterms:modified xsi:type="dcterms:W3CDTF">2024-07-31T18:07:46Z</dcterms:modified>
</cp:coreProperties>
</file>