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65" r:id="rId6"/>
    <p:sldMasterId id="2147483700" r:id="rId7"/>
  </p:sldMasterIdLst>
  <p:notesMasterIdLst>
    <p:notesMasterId r:id="rId18"/>
  </p:notesMasterIdLst>
  <p:handoutMasterIdLst>
    <p:handoutMasterId r:id="rId19"/>
  </p:handoutMasterIdLst>
  <p:sldIdLst>
    <p:sldId id="281" r:id="rId8"/>
    <p:sldId id="294" r:id="rId9"/>
    <p:sldId id="295" r:id="rId10"/>
    <p:sldId id="296" r:id="rId11"/>
    <p:sldId id="298" r:id="rId12"/>
    <p:sldId id="299" r:id="rId13"/>
    <p:sldId id="300" r:id="rId14"/>
    <p:sldId id="301" r:id="rId15"/>
    <p:sldId id="302" r:id="rId16"/>
    <p:sldId id="291" r:id="rId17"/>
  </p:sldIdLst>
  <p:sldSz cx="12192000" cy="6858000"/>
  <p:notesSz cx="6858000" cy="9144000"/>
  <p:embeddedFontLst>
    <p:embeddedFont>
      <p:font typeface="British Council Sans" panose="020B0604020202020204" charset="0"/>
      <p:regular r:id="rId20"/>
      <p:bold r:id="rId21"/>
      <p:italic r:id="rId22"/>
      <p:boldItalic r:id="rId23"/>
    </p:embeddedFont>
    <p:embeddedFont>
      <p:font typeface="British Council Sans Headline" panose="020B0604020202020204" charset="0"/>
      <p:regular r:id="rId24"/>
      <p:bold r:id="rId25"/>
      <p:italic r:id="rId26"/>
      <p:boldItalic r:id="rId27"/>
    </p:embeddedFont>
    <p:embeddedFont>
      <p:font typeface="Times" panose="02020603050405020304"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91" autoAdjust="0"/>
    <p:restoredTop sz="91803" autoAdjust="0"/>
  </p:normalViewPr>
  <p:slideViewPr>
    <p:cSldViewPr snapToGrid="0" snapToObjects="1">
      <p:cViewPr varScale="1">
        <p:scale>
          <a:sx n="80" d="100"/>
          <a:sy n="80" d="100"/>
        </p:scale>
        <p:origin x="99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278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3.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31/07/2024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31/07/2024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242200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135341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25949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174233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239947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47465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186048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65864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4262523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FC60-865B-B442-B90B-5AA6EFB56F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33CE5286-FBB1-EA46-83F1-A6227079C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435BA31A-4BB7-CE4E-982C-DA8D621EE4E5}"/>
              </a:ext>
            </a:extLst>
          </p:cNvPr>
          <p:cNvSpPr>
            <a:spLocks noGrp="1"/>
          </p:cNvSpPr>
          <p:nvPr>
            <p:ph type="dt" sz="half" idx="10"/>
          </p:nvPr>
        </p:nvSpPr>
        <p:spPr/>
        <p:txBody>
          <a:bodyPr/>
          <a:lstStyle/>
          <a:p>
            <a:fld id="{2A895F2C-50B8-EE47-896A-AC179E4995DC}" type="datetimeFigureOut">
              <a:rPr lang="en-ES" smtClean="0"/>
              <a:t>07/31/2024</a:t>
            </a:fld>
            <a:endParaRPr lang="en-ES"/>
          </a:p>
        </p:txBody>
      </p:sp>
      <p:sp>
        <p:nvSpPr>
          <p:cNvPr id="5" name="Footer Placeholder 4">
            <a:extLst>
              <a:ext uri="{FF2B5EF4-FFF2-40B4-BE49-F238E27FC236}">
                <a16:creationId xmlns:a16="http://schemas.microsoft.com/office/drawing/2014/main" id="{26EB0565-8A8F-7049-BF27-AA056B12B87A}"/>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3263C5-CCA8-424A-96F6-5A9F1627FD01}"/>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05836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0CCF-5D5F-5544-A6E6-B7434B886F9A}"/>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5F57DCC5-46E8-4549-93A5-5B9C1F021A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EBEA4F67-1088-3D42-BD2F-09C1CCA6D75F}"/>
              </a:ext>
            </a:extLst>
          </p:cNvPr>
          <p:cNvSpPr>
            <a:spLocks noGrp="1"/>
          </p:cNvSpPr>
          <p:nvPr>
            <p:ph type="dt" sz="half" idx="10"/>
          </p:nvPr>
        </p:nvSpPr>
        <p:spPr/>
        <p:txBody>
          <a:bodyPr/>
          <a:lstStyle/>
          <a:p>
            <a:fld id="{2A895F2C-50B8-EE47-896A-AC179E4995DC}" type="datetimeFigureOut">
              <a:rPr lang="en-ES" smtClean="0"/>
              <a:t>07/31/2024</a:t>
            </a:fld>
            <a:endParaRPr lang="en-ES"/>
          </a:p>
        </p:txBody>
      </p:sp>
      <p:sp>
        <p:nvSpPr>
          <p:cNvPr id="5" name="Footer Placeholder 4">
            <a:extLst>
              <a:ext uri="{FF2B5EF4-FFF2-40B4-BE49-F238E27FC236}">
                <a16:creationId xmlns:a16="http://schemas.microsoft.com/office/drawing/2014/main" id="{601A371D-1F61-4F4B-859A-05CBE9A81737}"/>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A44D9285-6916-6A40-8836-5BB0DF794D78}"/>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31852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8695-9906-794A-A5AC-4998C8887B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F5E79D68-EE95-5541-9F00-4F4FEFEB3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5E8B7A-B4DC-A345-BE62-69BDF4F26C61}"/>
              </a:ext>
            </a:extLst>
          </p:cNvPr>
          <p:cNvSpPr>
            <a:spLocks noGrp="1"/>
          </p:cNvSpPr>
          <p:nvPr>
            <p:ph type="dt" sz="half" idx="10"/>
          </p:nvPr>
        </p:nvSpPr>
        <p:spPr/>
        <p:txBody>
          <a:bodyPr/>
          <a:lstStyle/>
          <a:p>
            <a:fld id="{2A895F2C-50B8-EE47-896A-AC179E4995DC}" type="datetimeFigureOut">
              <a:rPr lang="en-ES" smtClean="0"/>
              <a:t>07/31/2024</a:t>
            </a:fld>
            <a:endParaRPr lang="en-ES"/>
          </a:p>
        </p:txBody>
      </p:sp>
      <p:sp>
        <p:nvSpPr>
          <p:cNvPr id="5" name="Footer Placeholder 4">
            <a:extLst>
              <a:ext uri="{FF2B5EF4-FFF2-40B4-BE49-F238E27FC236}">
                <a16:creationId xmlns:a16="http://schemas.microsoft.com/office/drawing/2014/main" id="{17BDCB8C-75EE-DC45-BC35-92CC0D39BE44}"/>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D95BA2-9911-5347-A7C7-D9F718CD66CE}"/>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54406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BE15-3D7E-F04B-A8D2-0514731F2AB4}"/>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49ED241F-EEFA-BE4D-8F1D-2876C15301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57196749-4463-C048-BFAD-1FA0154D85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0E64D0EC-FF7E-2444-AFDD-A15A6D1AB7FC}"/>
              </a:ext>
            </a:extLst>
          </p:cNvPr>
          <p:cNvSpPr>
            <a:spLocks noGrp="1"/>
          </p:cNvSpPr>
          <p:nvPr>
            <p:ph type="dt" sz="half" idx="10"/>
          </p:nvPr>
        </p:nvSpPr>
        <p:spPr/>
        <p:txBody>
          <a:bodyPr/>
          <a:lstStyle/>
          <a:p>
            <a:fld id="{2A895F2C-50B8-EE47-896A-AC179E4995DC}" type="datetimeFigureOut">
              <a:rPr lang="en-ES" smtClean="0"/>
              <a:t>07/31/2024</a:t>
            </a:fld>
            <a:endParaRPr lang="en-ES"/>
          </a:p>
        </p:txBody>
      </p:sp>
      <p:sp>
        <p:nvSpPr>
          <p:cNvPr id="6" name="Footer Placeholder 5">
            <a:extLst>
              <a:ext uri="{FF2B5EF4-FFF2-40B4-BE49-F238E27FC236}">
                <a16:creationId xmlns:a16="http://schemas.microsoft.com/office/drawing/2014/main" id="{229814AF-02BE-0F40-B38D-1AD62B8771C1}"/>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BDBE33AA-4738-8E4F-9A3B-FFA130FF7F03}"/>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8326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D0EB-39BD-964B-A930-861D6E2304AF}"/>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70CFC383-635A-0C49-B08F-2A22BB914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E2051B-6E97-5F4A-9BBD-86789E65D0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F2E3A68B-7100-E441-995A-D402EAF82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C565D2-1B16-F647-AA3D-790B0CDC6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A4A0AA92-09BD-E044-8103-20745EE61EB5}"/>
              </a:ext>
            </a:extLst>
          </p:cNvPr>
          <p:cNvSpPr>
            <a:spLocks noGrp="1"/>
          </p:cNvSpPr>
          <p:nvPr>
            <p:ph type="dt" sz="half" idx="10"/>
          </p:nvPr>
        </p:nvSpPr>
        <p:spPr/>
        <p:txBody>
          <a:bodyPr/>
          <a:lstStyle/>
          <a:p>
            <a:fld id="{2A895F2C-50B8-EE47-896A-AC179E4995DC}" type="datetimeFigureOut">
              <a:rPr lang="en-ES" smtClean="0"/>
              <a:t>07/31/2024</a:t>
            </a:fld>
            <a:endParaRPr lang="en-ES"/>
          </a:p>
        </p:txBody>
      </p:sp>
      <p:sp>
        <p:nvSpPr>
          <p:cNvPr id="8" name="Footer Placeholder 7">
            <a:extLst>
              <a:ext uri="{FF2B5EF4-FFF2-40B4-BE49-F238E27FC236}">
                <a16:creationId xmlns:a16="http://schemas.microsoft.com/office/drawing/2014/main" id="{8BDF43C2-15B7-D74C-8919-02DA66248CA5}"/>
              </a:ext>
            </a:extLst>
          </p:cNvPr>
          <p:cNvSpPr>
            <a:spLocks noGrp="1"/>
          </p:cNvSpPr>
          <p:nvPr>
            <p:ph type="ftr" sz="quarter" idx="11"/>
          </p:nvPr>
        </p:nvSpPr>
        <p:spPr/>
        <p:txBody>
          <a:bodyPr/>
          <a:lstStyle/>
          <a:p>
            <a:endParaRPr lang="en-ES"/>
          </a:p>
        </p:txBody>
      </p:sp>
      <p:sp>
        <p:nvSpPr>
          <p:cNvPr id="9" name="Slide Number Placeholder 8">
            <a:extLst>
              <a:ext uri="{FF2B5EF4-FFF2-40B4-BE49-F238E27FC236}">
                <a16:creationId xmlns:a16="http://schemas.microsoft.com/office/drawing/2014/main" id="{8E389521-ED33-5642-8A01-1138795999B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308889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C15D-454C-364D-BDF6-0ED9549B37E3}"/>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4FB64A24-3265-1E4A-A100-9F6D5CF8A9C0}"/>
              </a:ext>
            </a:extLst>
          </p:cNvPr>
          <p:cNvSpPr>
            <a:spLocks noGrp="1"/>
          </p:cNvSpPr>
          <p:nvPr>
            <p:ph type="dt" sz="half" idx="10"/>
          </p:nvPr>
        </p:nvSpPr>
        <p:spPr/>
        <p:txBody>
          <a:bodyPr/>
          <a:lstStyle/>
          <a:p>
            <a:fld id="{2A895F2C-50B8-EE47-896A-AC179E4995DC}" type="datetimeFigureOut">
              <a:rPr lang="en-ES" smtClean="0"/>
              <a:t>07/31/2024</a:t>
            </a:fld>
            <a:endParaRPr lang="en-ES"/>
          </a:p>
        </p:txBody>
      </p:sp>
      <p:sp>
        <p:nvSpPr>
          <p:cNvPr id="4" name="Footer Placeholder 3">
            <a:extLst>
              <a:ext uri="{FF2B5EF4-FFF2-40B4-BE49-F238E27FC236}">
                <a16:creationId xmlns:a16="http://schemas.microsoft.com/office/drawing/2014/main" id="{169D31D7-96DC-1E43-8DF6-C67C9DC23AC0}"/>
              </a:ext>
            </a:extLst>
          </p:cNvPr>
          <p:cNvSpPr>
            <a:spLocks noGrp="1"/>
          </p:cNvSpPr>
          <p:nvPr>
            <p:ph type="ftr" sz="quarter" idx="11"/>
          </p:nvPr>
        </p:nvSpPr>
        <p:spPr/>
        <p:txBody>
          <a:bodyPr/>
          <a:lstStyle/>
          <a:p>
            <a:endParaRPr lang="en-ES"/>
          </a:p>
        </p:txBody>
      </p:sp>
      <p:sp>
        <p:nvSpPr>
          <p:cNvPr id="5" name="Slide Number Placeholder 4">
            <a:extLst>
              <a:ext uri="{FF2B5EF4-FFF2-40B4-BE49-F238E27FC236}">
                <a16:creationId xmlns:a16="http://schemas.microsoft.com/office/drawing/2014/main" id="{BB4BDEEB-FAEF-0644-BBD0-E5097EC8CFDB}"/>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4393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D8EDD-9088-3540-A87E-80B83E966CB5}"/>
              </a:ext>
            </a:extLst>
          </p:cNvPr>
          <p:cNvSpPr>
            <a:spLocks noGrp="1"/>
          </p:cNvSpPr>
          <p:nvPr>
            <p:ph type="dt" sz="half" idx="10"/>
          </p:nvPr>
        </p:nvSpPr>
        <p:spPr/>
        <p:txBody>
          <a:bodyPr/>
          <a:lstStyle/>
          <a:p>
            <a:fld id="{2A895F2C-50B8-EE47-896A-AC179E4995DC}" type="datetimeFigureOut">
              <a:rPr lang="en-ES" smtClean="0"/>
              <a:t>07/31/2024</a:t>
            </a:fld>
            <a:endParaRPr lang="en-ES"/>
          </a:p>
        </p:txBody>
      </p:sp>
      <p:sp>
        <p:nvSpPr>
          <p:cNvPr id="3" name="Footer Placeholder 2">
            <a:extLst>
              <a:ext uri="{FF2B5EF4-FFF2-40B4-BE49-F238E27FC236}">
                <a16:creationId xmlns:a16="http://schemas.microsoft.com/office/drawing/2014/main" id="{F6718A9D-D064-424A-B6F2-E414179FDBCC}"/>
              </a:ext>
            </a:extLst>
          </p:cNvPr>
          <p:cNvSpPr>
            <a:spLocks noGrp="1"/>
          </p:cNvSpPr>
          <p:nvPr>
            <p:ph type="ftr" sz="quarter" idx="11"/>
          </p:nvPr>
        </p:nvSpPr>
        <p:spPr/>
        <p:txBody>
          <a:bodyPr/>
          <a:lstStyle/>
          <a:p>
            <a:endParaRPr lang="en-ES"/>
          </a:p>
        </p:txBody>
      </p:sp>
      <p:sp>
        <p:nvSpPr>
          <p:cNvPr id="4" name="Slide Number Placeholder 3">
            <a:extLst>
              <a:ext uri="{FF2B5EF4-FFF2-40B4-BE49-F238E27FC236}">
                <a16:creationId xmlns:a16="http://schemas.microsoft.com/office/drawing/2014/main" id="{FD7538CC-C136-EB4B-9537-BFB1D258153D}"/>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65115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2370-CB69-9B42-8D87-681FC91BC5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3193161C-14F4-004A-9A46-6385CF73B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816FEC12-F972-DB4F-830E-49CDFA5CC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DB76D3-EC29-A041-9108-92C3BE8C0D2F}"/>
              </a:ext>
            </a:extLst>
          </p:cNvPr>
          <p:cNvSpPr>
            <a:spLocks noGrp="1"/>
          </p:cNvSpPr>
          <p:nvPr>
            <p:ph type="dt" sz="half" idx="10"/>
          </p:nvPr>
        </p:nvSpPr>
        <p:spPr/>
        <p:txBody>
          <a:bodyPr/>
          <a:lstStyle/>
          <a:p>
            <a:fld id="{2A895F2C-50B8-EE47-896A-AC179E4995DC}" type="datetimeFigureOut">
              <a:rPr lang="en-ES" smtClean="0"/>
              <a:t>07/31/2024</a:t>
            </a:fld>
            <a:endParaRPr lang="en-ES"/>
          </a:p>
        </p:txBody>
      </p:sp>
      <p:sp>
        <p:nvSpPr>
          <p:cNvPr id="6" name="Footer Placeholder 5">
            <a:extLst>
              <a:ext uri="{FF2B5EF4-FFF2-40B4-BE49-F238E27FC236}">
                <a16:creationId xmlns:a16="http://schemas.microsoft.com/office/drawing/2014/main" id="{D56CD103-4FC0-634C-8EFD-A6E38727A1FF}"/>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7FFC5719-AFBF-D643-A1E9-796973E6ED2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2723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0614-6659-EB46-A706-8E3321648D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8A366ADB-DC00-0C43-B722-09A575E9D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3153EABA-E722-EA49-B994-277995FC3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A49783-E57C-CD46-ADA9-0A2A3EF5A34B}"/>
              </a:ext>
            </a:extLst>
          </p:cNvPr>
          <p:cNvSpPr>
            <a:spLocks noGrp="1"/>
          </p:cNvSpPr>
          <p:nvPr>
            <p:ph type="dt" sz="half" idx="10"/>
          </p:nvPr>
        </p:nvSpPr>
        <p:spPr/>
        <p:txBody>
          <a:bodyPr/>
          <a:lstStyle/>
          <a:p>
            <a:fld id="{2A895F2C-50B8-EE47-896A-AC179E4995DC}" type="datetimeFigureOut">
              <a:rPr lang="en-ES" smtClean="0"/>
              <a:t>07/31/2024</a:t>
            </a:fld>
            <a:endParaRPr lang="en-ES"/>
          </a:p>
        </p:txBody>
      </p:sp>
      <p:sp>
        <p:nvSpPr>
          <p:cNvPr id="6" name="Footer Placeholder 5">
            <a:extLst>
              <a:ext uri="{FF2B5EF4-FFF2-40B4-BE49-F238E27FC236}">
                <a16:creationId xmlns:a16="http://schemas.microsoft.com/office/drawing/2014/main" id="{7AC280CA-2596-944A-9FB7-761F82B76A15}"/>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6A93DC0F-680C-E740-8B6B-3A1666B7F8A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2219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58E5-2C05-6F41-8A23-D3E8E13C9B29}"/>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8444019A-4585-0842-A4F5-A02B7A13DF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A1EBF43A-A56F-504E-82F7-CDC111A63C5B}"/>
              </a:ext>
            </a:extLst>
          </p:cNvPr>
          <p:cNvSpPr>
            <a:spLocks noGrp="1"/>
          </p:cNvSpPr>
          <p:nvPr>
            <p:ph type="dt" sz="half" idx="10"/>
          </p:nvPr>
        </p:nvSpPr>
        <p:spPr/>
        <p:txBody>
          <a:bodyPr/>
          <a:lstStyle/>
          <a:p>
            <a:fld id="{2A895F2C-50B8-EE47-896A-AC179E4995DC}" type="datetimeFigureOut">
              <a:rPr lang="en-ES" smtClean="0"/>
              <a:t>07/31/2024</a:t>
            </a:fld>
            <a:endParaRPr lang="en-ES"/>
          </a:p>
        </p:txBody>
      </p:sp>
      <p:sp>
        <p:nvSpPr>
          <p:cNvPr id="5" name="Footer Placeholder 4">
            <a:extLst>
              <a:ext uri="{FF2B5EF4-FFF2-40B4-BE49-F238E27FC236}">
                <a16:creationId xmlns:a16="http://schemas.microsoft.com/office/drawing/2014/main" id="{A77711DA-3466-674A-9399-0CCA46F106CB}"/>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8939A817-3498-0440-B5C2-288C45508DB6}"/>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68774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8ECBD-5AF8-EE4C-B1F0-6BADF51F30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26C58C5E-18F7-5249-BC6C-95F5A9CA5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0F6E053D-5644-3D4C-BFEC-9B2AED00A92D}"/>
              </a:ext>
            </a:extLst>
          </p:cNvPr>
          <p:cNvSpPr>
            <a:spLocks noGrp="1"/>
          </p:cNvSpPr>
          <p:nvPr>
            <p:ph type="dt" sz="half" idx="10"/>
          </p:nvPr>
        </p:nvSpPr>
        <p:spPr/>
        <p:txBody>
          <a:bodyPr/>
          <a:lstStyle/>
          <a:p>
            <a:fld id="{2A895F2C-50B8-EE47-896A-AC179E4995DC}" type="datetimeFigureOut">
              <a:rPr lang="en-ES" smtClean="0"/>
              <a:t>07/31/2024</a:t>
            </a:fld>
            <a:endParaRPr lang="en-ES"/>
          </a:p>
        </p:txBody>
      </p:sp>
      <p:sp>
        <p:nvSpPr>
          <p:cNvPr id="5" name="Footer Placeholder 4">
            <a:extLst>
              <a:ext uri="{FF2B5EF4-FFF2-40B4-BE49-F238E27FC236}">
                <a16:creationId xmlns:a16="http://schemas.microsoft.com/office/drawing/2014/main" id="{C805F68C-4918-1449-9236-F21E8125EC6E}"/>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292AE548-A9BA-984B-AFE8-CFC30CA9676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141299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3337C-4476-0C46-9F6A-B732ABBE6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S"/>
          </a:p>
        </p:txBody>
      </p:sp>
      <p:sp>
        <p:nvSpPr>
          <p:cNvPr id="3" name="Text Placeholder 2">
            <a:extLst>
              <a:ext uri="{FF2B5EF4-FFF2-40B4-BE49-F238E27FC236}">
                <a16:creationId xmlns:a16="http://schemas.microsoft.com/office/drawing/2014/main" id="{262E42B2-5106-8E4D-A6B9-95659CCBB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FB971860-D38B-8349-BA26-A69F64610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95F2C-50B8-EE47-896A-AC179E4995DC}" type="datetimeFigureOut">
              <a:rPr lang="en-ES" smtClean="0"/>
              <a:t>07/31/2024</a:t>
            </a:fld>
            <a:endParaRPr lang="en-ES"/>
          </a:p>
        </p:txBody>
      </p:sp>
      <p:sp>
        <p:nvSpPr>
          <p:cNvPr id="5" name="Footer Placeholder 4">
            <a:extLst>
              <a:ext uri="{FF2B5EF4-FFF2-40B4-BE49-F238E27FC236}">
                <a16:creationId xmlns:a16="http://schemas.microsoft.com/office/drawing/2014/main" id="{76366D2D-5F84-1A4E-BBE1-247F24E0A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S"/>
          </a:p>
        </p:txBody>
      </p:sp>
      <p:sp>
        <p:nvSpPr>
          <p:cNvPr id="6" name="Slide Number Placeholder 5">
            <a:extLst>
              <a:ext uri="{FF2B5EF4-FFF2-40B4-BE49-F238E27FC236}">
                <a16:creationId xmlns:a16="http://schemas.microsoft.com/office/drawing/2014/main" id="{9A7C0873-67A8-8846-B3AF-BFD85F816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CC911-34ED-C141-AB1C-C424FE40F12D}" type="slidenum">
              <a:rPr lang="en-ES" smtClean="0"/>
              <a:t>‹#›</a:t>
            </a:fld>
            <a:endParaRPr lang="en-ES"/>
          </a:p>
        </p:txBody>
      </p:sp>
    </p:spTree>
    <p:extLst>
      <p:ext uri="{BB962C8B-B14F-4D97-AF65-F5344CB8AC3E}">
        <p14:creationId xmlns:p14="http://schemas.microsoft.com/office/powerpoint/2010/main" val="75833302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71203"/>
            <a:ext cx="6876000" cy="729000"/>
          </a:xfrm>
        </p:spPr>
        <p:txBody>
          <a:bodyPr>
            <a:normAutofit fontScale="90000"/>
          </a:bodyPr>
          <a:lstStyle/>
          <a:p>
            <a:r>
              <a:rPr lang="en-GB" dirty="0"/>
              <a:t>New Year’s resolutions</a:t>
            </a:r>
          </a:p>
        </p:txBody>
      </p:sp>
      <p:sp>
        <p:nvSpPr>
          <p:cNvPr id="4" name="Subtitle 3"/>
          <p:cNvSpPr>
            <a:spLocks noGrp="1"/>
          </p:cNvSpPr>
          <p:nvPr>
            <p:ph type="subTitle" idx="1"/>
          </p:nvPr>
        </p:nvSpPr>
        <p:spPr/>
        <p:txBody>
          <a:bodyPr>
            <a:normAutofit/>
          </a:bodyPr>
          <a:lstStyle/>
          <a:p>
            <a:r>
              <a:rPr lang="en-GB" dirty="0"/>
              <a:t>TeachingEnglish lesson</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5" name="TextBox 4">
            <a:extLst>
              <a:ext uri="{FF2B5EF4-FFF2-40B4-BE49-F238E27FC236}">
                <a16:creationId xmlns:a16="http://schemas.microsoft.com/office/drawing/2014/main"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400" dirty="0"/>
              <a:t>New Year’s resolutions</a:t>
            </a:r>
          </a:p>
        </p:txBody>
      </p:sp>
      <p:sp>
        <p:nvSpPr>
          <p:cNvPr id="4" name="Subtitle 3"/>
          <p:cNvSpPr>
            <a:spLocks noGrp="1"/>
          </p:cNvSpPr>
          <p:nvPr>
            <p:ph type="subTitle" idx="1"/>
          </p:nvPr>
        </p:nvSpPr>
        <p:spPr/>
        <p:txBody>
          <a:bodyPr>
            <a:normAutofit/>
          </a:bodyPr>
          <a:lstStyle/>
          <a:p>
            <a:r>
              <a:rPr lang="en-GB" dirty="0"/>
              <a:t>TeachingEnglish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GB" dirty="0"/>
              <a:t>Thanks for attending the lesson</a:t>
            </a:r>
          </a:p>
        </p:txBody>
      </p:sp>
    </p:spTree>
    <p:extLst>
      <p:ext uri="{BB962C8B-B14F-4D97-AF65-F5344CB8AC3E}">
        <p14:creationId xmlns:p14="http://schemas.microsoft.com/office/powerpoint/2010/main" val="229947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New Year’s resolutions</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4862870"/>
          </a:xfrm>
          <a:prstGeom prst="rect">
            <a:avLst/>
          </a:prstGeom>
          <a:noFill/>
        </p:spPr>
        <p:txBody>
          <a:bodyPr wrap="square" rtlCol="0">
            <a:spAutoFit/>
          </a:bodyPr>
          <a:lstStyle/>
          <a:p>
            <a:pPr>
              <a:spcAft>
                <a:spcPts val="600"/>
              </a:spcAft>
            </a:pPr>
            <a:r>
              <a:rPr lang="en-GB" sz="1800" b="1" dirty="0">
                <a:effectLst/>
                <a:ea typeface="Times New Roman" panose="02020603050405020304" pitchFamily="18" charset="0"/>
              </a:rPr>
              <a:t>Task 1A: Read some common resolutions. Tick ones you’d like to make. </a:t>
            </a:r>
            <a:endParaRPr lang="en-GB" sz="1800" dirty="0">
              <a:effectLst/>
              <a:ea typeface="Times New Roman" panose="02020603050405020304" pitchFamily="18" charset="0"/>
            </a:endParaRPr>
          </a:p>
          <a:p>
            <a:pPr marL="342900" lvl="0" indent="-342900">
              <a:spcAft>
                <a:spcPts val="600"/>
              </a:spcAft>
              <a:buFont typeface="Symbol" panose="05050102010706020507" pitchFamily="18" charset="2"/>
              <a:buChar char=""/>
            </a:pPr>
            <a:r>
              <a:rPr lang="en-GB" sz="1800" dirty="0">
                <a:effectLst/>
                <a:ea typeface="Times New Roman" panose="02020603050405020304" pitchFamily="18" charset="0"/>
              </a:rPr>
              <a:t>Exercise: take up a new sport / start an exercise routine</a:t>
            </a:r>
          </a:p>
          <a:p>
            <a:pPr marL="342900" lvl="0" indent="-342900">
              <a:spcAft>
                <a:spcPts val="600"/>
              </a:spcAft>
              <a:buFont typeface="Symbol" panose="05050102010706020507" pitchFamily="18" charset="2"/>
              <a:buChar char=""/>
            </a:pPr>
            <a:r>
              <a:rPr lang="en-GB" sz="1800" dirty="0">
                <a:effectLst/>
                <a:ea typeface="Times New Roman" panose="02020603050405020304" pitchFamily="18" charset="0"/>
              </a:rPr>
              <a:t>Health: eat more fruit and vegetables / drink more water / give up one junk food / spend less time on social media / go to bed earlier</a:t>
            </a:r>
          </a:p>
          <a:p>
            <a:pPr marL="342900" lvl="0" indent="-342900">
              <a:spcAft>
                <a:spcPts val="600"/>
              </a:spcAft>
              <a:buFont typeface="Symbol" panose="05050102010706020507" pitchFamily="18" charset="2"/>
              <a:buChar char=""/>
            </a:pPr>
            <a:r>
              <a:rPr lang="en-GB" sz="1800" dirty="0">
                <a:effectLst/>
                <a:ea typeface="Times New Roman" panose="02020603050405020304" pitchFamily="18" charset="0"/>
              </a:rPr>
              <a:t>Hobbies: start a new hobby / join a club / learn a new skill </a:t>
            </a:r>
          </a:p>
          <a:p>
            <a:pPr marL="342900" lvl="0" indent="-342900">
              <a:spcAft>
                <a:spcPts val="600"/>
              </a:spcAft>
              <a:buFont typeface="Symbol" panose="05050102010706020507" pitchFamily="18" charset="2"/>
              <a:buChar char=""/>
            </a:pPr>
            <a:r>
              <a:rPr lang="en-GB" sz="1800" dirty="0">
                <a:effectLst/>
                <a:ea typeface="Times New Roman" panose="02020603050405020304" pitchFamily="18" charset="0"/>
              </a:rPr>
              <a:t>Friends: make new friends / contact old friends more / be kinder to friends / spend more or less time with friends</a:t>
            </a:r>
          </a:p>
          <a:p>
            <a:pPr marL="342900" lvl="0" indent="-342900">
              <a:spcAft>
                <a:spcPts val="600"/>
              </a:spcAft>
              <a:buFont typeface="Symbol" panose="05050102010706020507" pitchFamily="18" charset="2"/>
              <a:buChar char=""/>
            </a:pPr>
            <a:r>
              <a:rPr lang="en-GB" sz="1800" dirty="0">
                <a:effectLst/>
                <a:ea typeface="Times New Roman" panose="02020603050405020304" pitchFamily="18" charset="0"/>
              </a:rPr>
              <a:t>Studies: make a study timetable / listen more in class / get books from the library / read more books</a:t>
            </a:r>
          </a:p>
          <a:p>
            <a:pPr marL="342900" lvl="0" indent="-342900">
              <a:spcAft>
                <a:spcPts val="600"/>
              </a:spcAft>
              <a:buFont typeface="Symbol" panose="05050102010706020507" pitchFamily="18" charset="2"/>
              <a:buChar char=""/>
            </a:pPr>
            <a:r>
              <a:rPr lang="en-GB" sz="1800" dirty="0">
                <a:effectLst/>
                <a:ea typeface="Times New Roman" panose="02020603050405020304" pitchFamily="18" charset="0"/>
              </a:rPr>
              <a:t>Money: get a Saturday or holiday job / save more money / spend less / be careful with pocket money </a:t>
            </a:r>
          </a:p>
          <a:p>
            <a:pPr marL="342900" lvl="0" indent="-342900">
              <a:spcAft>
                <a:spcPts val="600"/>
              </a:spcAft>
              <a:buFont typeface="Symbol" panose="05050102010706020507" pitchFamily="18" charset="2"/>
              <a:buChar char=""/>
            </a:pPr>
            <a:r>
              <a:rPr lang="en-GB" sz="1800" dirty="0">
                <a:effectLst/>
                <a:ea typeface="Times New Roman" panose="02020603050405020304" pitchFamily="18" charset="0"/>
              </a:rPr>
              <a:t>Helping others: perform one act of kindness each day or week / volunteer / clean bedroom more often</a:t>
            </a:r>
          </a:p>
          <a:p>
            <a:pPr marL="342900" lvl="0" indent="-342900">
              <a:spcAft>
                <a:spcPts val="600"/>
              </a:spcAft>
              <a:buFont typeface="Symbol" panose="05050102010706020507" pitchFamily="18" charset="2"/>
              <a:buChar char=""/>
            </a:pPr>
            <a:r>
              <a:rPr lang="en-GB" sz="1800" dirty="0">
                <a:effectLst/>
                <a:ea typeface="Times New Roman" panose="02020603050405020304" pitchFamily="18" charset="0"/>
              </a:rPr>
              <a:t>Environment: use a re-usable water bottle and lunch box / carry a bag to avoid plastic bags / recycle more rubbish / take shorter showers</a:t>
            </a:r>
          </a:p>
        </p:txBody>
      </p:sp>
    </p:spTree>
    <p:extLst>
      <p:ext uri="{BB962C8B-B14F-4D97-AF65-F5344CB8AC3E}">
        <p14:creationId xmlns:p14="http://schemas.microsoft.com/office/powerpoint/2010/main" val="241775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a:t>New Year’s resolutions</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a:t>www.teachingenglish.org.uk</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2665153"/>
          </a:xfrm>
          <a:prstGeom prst="rect">
            <a:avLst/>
          </a:prstGeom>
          <a:noFill/>
        </p:spPr>
        <p:txBody>
          <a:bodyPr wrap="square" rtlCol="0">
            <a:spAutoFit/>
          </a:bodyPr>
          <a:lstStyle/>
          <a:p>
            <a:pPr>
              <a:spcAft>
                <a:spcPts val="600"/>
              </a:spcAft>
            </a:pPr>
            <a:r>
              <a:rPr lang="en-GB" sz="1800" b="1" dirty="0">
                <a:effectLst/>
                <a:ea typeface="Times New Roman" panose="02020603050405020304" pitchFamily="18" charset="0"/>
              </a:rPr>
              <a:t>Task 1B: Write three resolutions.</a:t>
            </a:r>
            <a:endParaRPr lang="en-GB" sz="1800" dirty="0">
              <a:effectLst/>
              <a:ea typeface="Times New Roman" panose="02020603050405020304" pitchFamily="18" charset="0"/>
            </a:endParaRPr>
          </a:p>
          <a:p>
            <a:pPr>
              <a:lnSpc>
                <a:spcPct val="150000"/>
              </a:lnSpc>
              <a:spcAft>
                <a:spcPts val="600"/>
              </a:spcAft>
            </a:pPr>
            <a:r>
              <a:rPr lang="en-GB" sz="1800" dirty="0">
                <a:effectLst/>
                <a:ea typeface="Times New Roman" panose="02020603050405020304" pitchFamily="18" charset="0"/>
              </a:rPr>
              <a:t>Example: I’m going to learn how to cook one new dish each month. </a:t>
            </a:r>
          </a:p>
          <a:p>
            <a:pPr>
              <a:lnSpc>
                <a:spcPct val="200000"/>
              </a:lnSpc>
              <a:spcAft>
                <a:spcPts val="600"/>
              </a:spcAft>
            </a:pPr>
            <a:r>
              <a:rPr lang="en-GB" sz="1800" dirty="0">
                <a:effectLst/>
                <a:ea typeface="Times New Roman" panose="02020603050405020304" pitchFamily="18" charset="0"/>
              </a:rPr>
              <a:t>1.</a:t>
            </a:r>
          </a:p>
          <a:p>
            <a:pPr>
              <a:lnSpc>
                <a:spcPct val="200000"/>
              </a:lnSpc>
              <a:spcAft>
                <a:spcPts val="600"/>
              </a:spcAft>
            </a:pPr>
            <a:r>
              <a:rPr lang="en-GB" sz="1800" dirty="0">
                <a:effectLst/>
                <a:ea typeface="Times New Roman" panose="02020603050405020304" pitchFamily="18" charset="0"/>
              </a:rPr>
              <a:t>2.</a:t>
            </a:r>
          </a:p>
          <a:p>
            <a:pPr>
              <a:lnSpc>
                <a:spcPct val="200000"/>
              </a:lnSpc>
              <a:spcAft>
                <a:spcPts val="600"/>
              </a:spcAft>
            </a:pPr>
            <a:r>
              <a:rPr lang="en-GB" sz="1800" dirty="0">
                <a:effectLst/>
                <a:ea typeface="Times New Roman" panose="02020603050405020304" pitchFamily="18" charset="0"/>
              </a:rPr>
              <a:t>3.</a:t>
            </a:r>
          </a:p>
        </p:txBody>
      </p:sp>
    </p:spTree>
    <p:extLst>
      <p:ext uri="{BB962C8B-B14F-4D97-AF65-F5344CB8AC3E}">
        <p14:creationId xmlns:p14="http://schemas.microsoft.com/office/powerpoint/2010/main" val="420337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a:t>New Year’s resolutions</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a:t>www.teachingenglish.org.uk</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702372"/>
          </a:xfrm>
          <a:prstGeom prst="rect">
            <a:avLst/>
          </a:prstGeom>
          <a:noFill/>
        </p:spPr>
        <p:txBody>
          <a:bodyPr wrap="square" rtlCol="0">
            <a:spAutoFit/>
          </a:bodyPr>
          <a:lstStyle/>
          <a:p>
            <a:pPr>
              <a:lnSpc>
                <a:spcPct val="115000"/>
              </a:lnSpc>
              <a:spcAft>
                <a:spcPts val="600"/>
              </a:spcAft>
            </a:pPr>
            <a:r>
              <a:rPr lang="en-GB" sz="1800" b="1" dirty="0">
                <a:effectLst/>
                <a:ea typeface="Times New Roman" panose="02020603050405020304" pitchFamily="18" charset="0"/>
              </a:rPr>
              <a:t>Task 2: You are going to read a text about New Year traditions and celebrations in the UK. How do you think these words relate to New Year traditions and celebrations?</a:t>
            </a:r>
            <a:endParaRPr lang="en-GB" sz="1800" dirty="0">
              <a:effectLst/>
              <a:ea typeface="Times New Roman" panose="02020603050405020304" pitchFamily="18" charset="0"/>
            </a:endParaRPr>
          </a:p>
        </p:txBody>
      </p:sp>
      <p:sp>
        <p:nvSpPr>
          <p:cNvPr id="3" name="Rectangle: Rounded Corners 2">
            <a:extLst>
              <a:ext uri="{FF2B5EF4-FFF2-40B4-BE49-F238E27FC236}">
                <a16:creationId xmlns:a16="http://schemas.microsoft.com/office/drawing/2014/main" id="{E0D78FCC-22E5-5FDC-B650-D44011A63EC2}"/>
              </a:ext>
            </a:extLst>
          </p:cNvPr>
          <p:cNvSpPr/>
          <p:nvPr/>
        </p:nvSpPr>
        <p:spPr>
          <a:xfrm>
            <a:off x="1693889" y="2233534"/>
            <a:ext cx="8574373" cy="265325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sz="3200" b="1" dirty="0">
                <a:effectLst/>
                <a:ea typeface="Times New Roman" panose="02020603050405020304" pitchFamily="18" charset="0"/>
              </a:rPr>
              <a:t>party        midnight        a Scottish song        a tall man with dark hair        Big Ben       fireworks     beach        fancy dress        laser light show </a:t>
            </a:r>
            <a:endParaRPr lang="en-GB" sz="3200" b="1" dirty="0"/>
          </a:p>
        </p:txBody>
      </p:sp>
    </p:spTree>
    <p:extLst>
      <p:ext uri="{BB962C8B-B14F-4D97-AF65-F5344CB8AC3E}">
        <p14:creationId xmlns:p14="http://schemas.microsoft.com/office/powerpoint/2010/main" val="103256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New Year’s resolutions</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a:t>www.teachingenglish.org.uk</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4905125"/>
          </a:xfrm>
          <a:prstGeom prst="rect">
            <a:avLst/>
          </a:prstGeom>
          <a:noFill/>
        </p:spPr>
        <p:txBody>
          <a:bodyPr wrap="square" rtlCol="0">
            <a:spAutoFit/>
          </a:bodyPr>
          <a:lstStyle/>
          <a:p>
            <a:pPr>
              <a:lnSpc>
                <a:spcPct val="115000"/>
              </a:lnSpc>
              <a:spcAft>
                <a:spcPts val="600"/>
              </a:spcAft>
            </a:pPr>
            <a:r>
              <a:rPr lang="en-GB" b="1" dirty="0">
                <a:ea typeface="Times New Roman" panose="02020603050405020304" pitchFamily="18" charset="0"/>
              </a:rPr>
              <a:t>Task 3A: Read the text. Were your ideas correct?</a:t>
            </a:r>
          </a:p>
          <a:p>
            <a:pPr>
              <a:spcAft>
                <a:spcPts val="600"/>
              </a:spcAft>
            </a:pPr>
            <a:r>
              <a:rPr lang="en-GB" sz="1400" b="1" dirty="0">
                <a:effectLst/>
                <a:ea typeface="Times New Roman" panose="02020603050405020304" pitchFamily="18" charset="0"/>
                <a:cs typeface="Times New Roman" panose="02020603050405020304" pitchFamily="18" charset="0"/>
              </a:rPr>
              <a:t>Celebrating New Year</a:t>
            </a:r>
            <a:endParaRPr lang="en-GB" sz="1400" dirty="0">
              <a:effectLst/>
              <a:ea typeface="Times New Roman" panose="02020603050405020304" pitchFamily="18" charset="0"/>
              <a:cs typeface="Times New Roman" panose="02020603050405020304" pitchFamily="18" charset="0"/>
            </a:endParaRPr>
          </a:p>
          <a:p>
            <a:pPr>
              <a:spcAft>
                <a:spcPts val="1600"/>
              </a:spcAft>
            </a:pPr>
            <a:r>
              <a:rPr lang="en-GB" sz="1400" dirty="0">
                <a:effectLst/>
                <a:ea typeface="Times New Roman" panose="02020603050405020304" pitchFamily="18" charset="0"/>
                <a:cs typeface="Times New Roman" panose="02020603050405020304" pitchFamily="18" charset="0"/>
              </a:rPr>
              <a:t>New Year is a popular time for celebrating all across the UK. Celebrations start early on New Year’s Eve, December 31st, as people meet up with friends and family members. Many people go to a restaurant or to a special party in someone’s home. Everyone hopes to start off the New Year with good intentions, so they make some resolutions to help them have a successful year.</a:t>
            </a:r>
          </a:p>
          <a:p>
            <a:pPr>
              <a:spcAft>
                <a:spcPts val="1600"/>
              </a:spcAft>
            </a:pPr>
            <a:r>
              <a:rPr lang="en-GB" sz="1400" dirty="0">
                <a:effectLst/>
                <a:ea typeface="Times New Roman" panose="02020603050405020304" pitchFamily="18" charset="0"/>
                <a:cs typeface="Times New Roman" panose="02020603050405020304" pitchFamily="18" charset="0"/>
              </a:rPr>
              <a:t>We asked young people around the UK about their plans for New Year and about their New Year’s resolutions.</a:t>
            </a:r>
          </a:p>
          <a:p>
            <a:pPr>
              <a:spcAft>
                <a:spcPts val="1600"/>
              </a:spcAft>
            </a:pPr>
            <a:r>
              <a:rPr lang="en-GB" sz="1400" b="1" dirty="0">
                <a:effectLst/>
                <a:ea typeface="Times New Roman" panose="02020603050405020304" pitchFamily="18" charset="0"/>
                <a:cs typeface="Times New Roman" panose="02020603050405020304" pitchFamily="18" charset="0"/>
              </a:rPr>
              <a:t>Alice, 15, Glasgow</a:t>
            </a:r>
            <a:br>
              <a:rPr lang="en-GB" sz="1400" dirty="0">
                <a:effectLst/>
                <a:ea typeface="Times New Roman" panose="02020603050405020304" pitchFamily="18" charset="0"/>
                <a:cs typeface="Times New Roman" panose="02020603050405020304" pitchFamily="18" charset="0"/>
              </a:rPr>
            </a:br>
            <a:r>
              <a:rPr lang="en-GB" sz="1400" i="1" dirty="0">
                <a:effectLst/>
                <a:ea typeface="Times New Roman" panose="02020603050405020304" pitchFamily="18" charset="0"/>
                <a:cs typeface="Times New Roman" panose="02020603050405020304" pitchFamily="18" charset="0"/>
              </a:rPr>
              <a:t>My Plans</a:t>
            </a:r>
            <a:br>
              <a:rPr lang="en-GB" sz="1400" dirty="0">
                <a:effectLst/>
                <a:ea typeface="Times New Roman" panose="02020603050405020304" pitchFamily="18" charset="0"/>
                <a:cs typeface="Times New Roman" panose="02020603050405020304" pitchFamily="18" charset="0"/>
              </a:rPr>
            </a:br>
            <a:r>
              <a:rPr lang="en-GB" sz="1400" dirty="0">
                <a:effectLst/>
                <a:ea typeface="Times New Roman" panose="02020603050405020304" pitchFamily="18" charset="0"/>
                <a:cs typeface="Times New Roman" panose="02020603050405020304" pitchFamily="18" charset="0"/>
              </a:rPr>
              <a:t>In Scotland, New Year is called ‘Hogmanay’. As usual, we’re having a Hogmanay party at home, and we’re inviting neighbours and friends. </a:t>
            </a:r>
            <a:r>
              <a:rPr lang="es-ES_tradnl" sz="1400" dirty="0">
                <a:effectLst/>
                <a:ea typeface="Times New Roman" panose="02020603050405020304" pitchFamily="18" charset="0"/>
                <a:cs typeface="Times New Roman" panose="02020603050405020304" pitchFamily="18" charset="0"/>
              </a:rPr>
              <a:t>At </a:t>
            </a:r>
            <a:r>
              <a:rPr lang="es-ES_tradnl" sz="1400" dirty="0" err="1">
                <a:effectLst/>
                <a:ea typeface="Times New Roman" panose="02020603050405020304" pitchFamily="18" charset="0"/>
                <a:cs typeface="Times New Roman" panose="02020603050405020304" pitchFamily="18" charset="0"/>
              </a:rPr>
              <a:t>midnight</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we’ll</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sing</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Auld</a:t>
            </a:r>
            <a:r>
              <a:rPr lang="es-ES_tradnl" sz="1400" dirty="0">
                <a:effectLst/>
                <a:ea typeface="Times New Roman" panose="02020603050405020304" pitchFamily="18" charset="0"/>
                <a:cs typeface="Times New Roman" panose="02020603050405020304" pitchFamily="18" charset="0"/>
              </a:rPr>
              <a:t> Lang </a:t>
            </a:r>
            <a:r>
              <a:rPr lang="es-ES_tradnl" sz="1400" dirty="0" err="1">
                <a:effectLst/>
                <a:ea typeface="Times New Roman" panose="02020603050405020304" pitchFamily="18" charset="0"/>
                <a:cs typeface="Times New Roman" panose="02020603050405020304" pitchFamily="18" charset="0"/>
              </a:rPr>
              <a:t>Syne</a:t>
            </a:r>
            <a:r>
              <a:rPr lang="es-ES_tradnl" sz="1400" dirty="0">
                <a:effectLst/>
                <a:ea typeface="Times New Roman" panose="02020603050405020304" pitchFamily="18" charset="0"/>
                <a:cs typeface="Times New Roman" panose="02020603050405020304" pitchFamily="18" charset="0"/>
              </a:rPr>
              <a:t>’ as usual – </a:t>
            </a:r>
            <a:r>
              <a:rPr lang="es-ES_tradnl" sz="1400" dirty="0" err="1">
                <a:effectLst/>
                <a:ea typeface="Times New Roman" panose="02020603050405020304" pitchFamily="18" charset="0"/>
                <a:cs typeface="Times New Roman" panose="02020603050405020304" pitchFamily="18" charset="0"/>
              </a:rPr>
              <a:t>it’s</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an</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old</a:t>
            </a:r>
            <a:r>
              <a:rPr lang="es-ES_tradnl" sz="1400" dirty="0">
                <a:effectLst/>
                <a:ea typeface="Times New Roman" panose="02020603050405020304" pitchFamily="18" charset="0"/>
                <a:cs typeface="Times New Roman" panose="02020603050405020304" pitchFamily="18" charset="0"/>
              </a:rPr>
              <a:t> Scottish </a:t>
            </a:r>
            <a:r>
              <a:rPr lang="es-ES_tradnl" sz="1400" dirty="0" err="1">
                <a:effectLst/>
                <a:ea typeface="Times New Roman" panose="02020603050405020304" pitchFamily="18" charset="0"/>
                <a:cs typeface="Times New Roman" panose="02020603050405020304" pitchFamily="18" charset="0"/>
              </a:rPr>
              <a:t>song</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about</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remembering</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days</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gone</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by</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Then</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my</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uncle</a:t>
            </a:r>
            <a:r>
              <a:rPr lang="es-ES_tradnl" sz="1400" dirty="0">
                <a:effectLst/>
                <a:ea typeface="Times New Roman" panose="02020603050405020304" pitchFamily="18" charset="0"/>
                <a:cs typeface="Times New Roman" panose="02020603050405020304" pitchFamily="18" charset="0"/>
              </a:rPr>
              <a:t> John </a:t>
            </a:r>
            <a:r>
              <a:rPr lang="es-ES_tradnl" sz="1400" dirty="0" err="1">
                <a:effectLst/>
                <a:ea typeface="Times New Roman" panose="02020603050405020304" pitchFamily="18" charset="0"/>
                <a:cs typeface="Times New Roman" panose="02020603050405020304" pitchFamily="18" charset="0"/>
              </a:rPr>
              <a:t>will</a:t>
            </a:r>
            <a:r>
              <a:rPr lang="es-ES_tradnl" sz="1400" dirty="0">
                <a:effectLst/>
                <a:ea typeface="Times New Roman" panose="02020603050405020304" pitchFamily="18" charset="0"/>
                <a:cs typeface="Times New Roman" panose="02020603050405020304" pitchFamily="18" charset="0"/>
              </a:rPr>
              <a:t> come </a:t>
            </a:r>
            <a:r>
              <a:rPr lang="es-ES_tradnl" sz="1400" dirty="0" err="1">
                <a:effectLst/>
                <a:ea typeface="Times New Roman" panose="02020603050405020304" pitchFamily="18" charset="0"/>
                <a:cs typeface="Times New Roman" panose="02020603050405020304" pitchFamily="18" charset="0"/>
              </a:rPr>
              <a:t>into</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the</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house</a:t>
            </a:r>
            <a:r>
              <a:rPr lang="es-ES_tradnl" sz="1400" dirty="0">
                <a:effectLst/>
                <a:ea typeface="Times New Roman" panose="02020603050405020304" pitchFamily="18" charset="0"/>
                <a:cs typeface="Times New Roman" panose="02020603050405020304" pitchFamily="18" charset="0"/>
              </a:rPr>
              <a:t> – </a:t>
            </a:r>
            <a:r>
              <a:rPr lang="es-ES_tradnl" sz="1400" dirty="0" err="1">
                <a:effectLst/>
                <a:ea typeface="Times New Roman" panose="02020603050405020304" pitchFamily="18" charset="0"/>
                <a:cs typeface="Times New Roman" panose="02020603050405020304" pitchFamily="18" charset="0"/>
              </a:rPr>
              <a:t>he’s</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usually</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our</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first</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footer</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That</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means</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the</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first</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person</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to</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enter</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the</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house</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on</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January</a:t>
            </a:r>
            <a:r>
              <a:rPr lang="es-ES_tradnl" sz="1400" dirty="0">
                <a:effectLst/>
                <a:ea typeface="Times New Roman" panose="02020603050405020304" pitchFamily="18" charset="0"/>
                <a:cs typeface="Times New Roman" panose="02020603050405020304" pitchFamily="18" charset="0"/>
              </a:rPr>
              <a:t> 1</a:t>
            </a:r>
            <a:r>
              <a:rPr lang="es-ES_tradnl" sz="1400" baseline="30000" dirty="0">
                <a:effectLst/>
                <a:ea typeface="Times New Roman" panose="02020603050405020304" pitchFamily="18" charset="0"/>
                <a:cs typeface="Times New Roman" panose="02020603050405020304" pitchFamily="18" charset="0"/>
              </a:rPr>
              <a:t>st</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It’s</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good</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luck</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if</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the</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first</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footer</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is</a:t>
            </a:r>
            <a:r>
              <a:rPr lang="es-ES_tradnl" sz="1400" dirty="0">
                <a:effectLst/>
                <a:ea typeface="Times New Roman" panose="02020603050405020304" pitchFamily="18" charset="0"/>
                <a:cs typeface="Times New Roman" panose="02020603050405020304" pitchFamily="18" charset="0"/>
              </a:rPr>
              <a:t> a </a:t>
            </a:r>
            <a:r>
              <a:rPr lang="es-ES_tradnl" sz="1400" dirty="0" err="1">
                <a:effectLst/>
                <a:ea typeface="Times New Roman" panose="02020603050405020304" pitchFamily="18" charset="0"/>
                <a:cs typeface="Times New Roman" panose="02020603050405020304" pitchFamily="18" charset="0"/>
              </a:rPr>
              <a:t>tall</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man</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with</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dark</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hair</a:t>
            </a:r>
            <a:r>
              <a:rPr lang="es-ES_tradnl" sz="1400" dirty="0">
                <a:effectLst/>
                <a:ea typeface="Times New Roman" panose="02020603050405020304" pitchFamily="18" charset="0"/>
                <a:cs typeface="Times New Roman" panose="02020603050405020304" pitchFamily="18" charset="0"/>
              </a:rPr>
              <a:t> – </a:t>
            </a:r>
            <a:r>
              <a:rPr lang="es-ES_tradnl" sz="1400" dirty="0" err="1">
                <a:effectLst/>
                <a:ea typeface="Times New Roman" panose="02020603050405020304" pitchFamily="18" charset="0"/>
                <a:cs typeface="Times New Roman" panose="02020603050405020304" pitchFamily="18" charset="0"/>
              </a:rPr>
              <a:t>just</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like</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my</a:t>
            </a:r>
            <a:r>
              <a:rPr lang="es-ES_tradnl" sz="1400" dirty="0">
                <a:effectLst/>
                <a:ea typeface="Times New Roman" panose="02020603050405020304" pitchFamily="18" charset="0"/>
                <a:cs typeface="Times New Roman" panose="02020603050405020304" pitchFamily="18" charset="0"/>
              </a:rPr>
              <a:t> </a:t>
            </a:r>
            <a:r>
              <a:rPr lang="es-ES_tradnl" sz="1400" dirty="0" err="1">
                <a:effectLst/>
                <a:ea typeface="Times New Roman" panose="02020603050405020304" pitchFamily="18" charset="0"/>
                <a:cs typeface="Times New Roman" panose="02020603050405020304" pitchFamily="18" charset="0"/>
              </a:rPr>
              <a:t>uncle</a:t>
            </a:r>
            <a:r>
              <a:rPr lang="es-ES_tradnl" sz="1400" dirty="0">
                <a:effectLst/>
                <a:ea typeface="Times New Roman" panose="02020603050405020304" pitchFamily="18" charset="0"/>
                <a:cs typeface="Times New Roman" panose="02020603050405020304" pitchFamily="18" charset="0"/>
              </a:rPr>
              <a:t>! </a:t>
            </a:r>
            <a:r>
              <a:rPr lang="en-GB" sz="1400" dirty="0">
                <a:effectLst/>
                <a:ea typeface="Times New Roman" panose="02020603050405020304" pitchFamily="18" charset="0"/>
                <a:cs typeface="Times New Roman" panose="02020603050405020304" pitchFamily="18" charset="0"/>
              </a:rPr>
              <a:t>Hogmanay is a big celebration in Scotland, and both January 1</a:t>
            </a:r>
            <a:r>
              <a:rPr lang="en-GB" sz="1400" baseline="30000" dirty="0">
                <a:effectLst/>
                <a:ea typeface="Times New Roman" panose="02020603050405020304" pitchFamily="18" charset="0"/>
                <a:cs typeface="Times New Roman" panose="02020603050405020304" pitchFamily="18" charset="0"/>
              </a:rPr>
              <a:t>st</a:t>
            </a:r>
            <a:r>
              <a:rPr lang="en-GB" sz="1400" dirty="0">
                <a:effectLst/>
                <a:ea typeface="Times New Roman" panose="02020603050405020304" pitchFamily="18" charset="0"/>
                <a:cs typeface="Times New Roman" panose="02020603050405020304" pitchFamily="18" charset="0"/>
              </a:rPr>
              <a:t> and January 2</a:t>
            </a:r>
            <a:r>
              <a:rPr lang="en-GB" sz="1400" baseline="30000" dirty="0">
                <a:effectLst/>
                <a:ea typeface="Times New Roman" panose="02020603050405020304" pitchFamily="18" charset="0"/>
                <a:cs typeface="Times New Roman" panose="02020603050405020304" pitchFamily="18" charset="0"/>
              </a:rPr>
              <a:t>nd</a:t>
            </a:r>
            <a:r>
              <a:rPr lang="en-GB" sz="1400" dirty="0">
                <a:effectLst/>
                <a:ea typeface="Times New Roman" panose="02020603050405020304" pitchFamily="18" charset="0"/>
                <a:cs typeface="Times New Roman" panose="02020603050405020304" pitchFamily="18" charset="0"/>
              </a:rPr>
              <a:t> are holidays. </a:t>
            </a:r>
          </a:p>
          <a:p>
            <a:pPr>
              <a:spcAft>
                <a:spcPts val="1600"/>
              </a:spcAft>
            </a:pPr>
            <a:r>
              <a:rPr lang="en-GB" sz="1400" i="1" dirty="0">
                <a:effectLst/>
                <a:ea typeface="Times New Roman" panose="02020603050405020304" pitchFamily="18" charset="0"/>
                <a:cs typeface="Times New Roman" panose="02020603050405020304" pitchFamily="18" charset="0"/>
              </a:rPr>
              <a:t>My resolutions</a:t>
            </a:r>
            <a:br>
              <a:rPr lang="en-GB" sz="1400" dirty="0">
                <a:effectLst/>
                <a:ea typeface="Times New Roman" panose="02020603050405020304" pitchFamily="18" charset="0"/>
                <a:cs typeface="Times New Roman" panose="02020603050405020304" pitchFamily="18" charset="0"/>
              </a:rPr>
            </a:br>
            <a:r>
              <a:rPr lang="en-GB" sz="1400" dirty="0">
                <a:effectLst/>
                <a:ea typeface="Times New Roman" panose="02020603050405020304" pitchFamily="18" charset="0"/>
                <a:cs typeface="Times New Roman" panose="02020603050405020304" pitchFamily="18" charset="0"/>
              </a:rPr>
              <a:t>Eat fewer sweets, be nicer to my little brother and improve my tennis skills. </a:t>
            </a:r>
          </a:p>
          <a:p>
            <a:pPr>
              <a:lnSpc>
                <a:spcPct val="115000"/>
              </a:lnSpc>
              <a:spcAft>
                <a:spcPts val="600"/>
              </a:spcAft>
            </a:pPr>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3941226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New Year’s resolutions</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a:t>www.teachingenglish.org.uk</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5536067"/>
          </a:xfrm>
          <a:prstGeom prst="rect">
            <a:avLst/>
          </a:prstGeom>
          <a:noFill/>
        </p:spPr>
        <p:txBody>
          <a:bodyPr wrap="square" rtlCol="0">
            <a:spAutoFit/>
          </a:bodyPr>
          <a:lstStyle/>
          <a:p>
            <a:pPr>
              <a:lnSpc>
                <a:spcPct val="115000"/>
              </a:lnSpc>
              <a:spcAft>
                <a:spcPts val="600"/>
              </a:spcAft>
            </a:pPr>
            <a:r>
              <a:rPr lang="en-GB" b="1" dirty="0">
                <a:ea typeface="Times New Roman" panose="02020603050405020304" pitchFamily="18" charset="0"/>
              </a:rPr>
              <a:t>Task 3A: Read the text. Were your ideas correct?</a:t>
            </a:r>
          </a:p>
          <a:p>
            <a:pPr>
              <a:spcAft>
                <a:spcPts val="1600"/>
              </a:spcAft>
            </a:pPr>
            <a:r>
              <a:rPr lang="en-GB" sz="1400" b="1" dirty="0">
                <a:effectLst/>
                <a:ea typeface="Times New Roman" panose="02020603050405020304" pitchFamily="18" charset="0"/>
                <a:cs typeface="Times New Roman" panose="02020603050405020304" pitchFamily="18" charset="0"/>
              </a:rPr>
              <a:t>Ben, 14, Brighton</a:t>
            </a:r>
            <a:br>
              <a:rPr lang="en-GB" sz="1400" dirty="0">
                <a:effectLst/>
                <a:ea typeface="Times New Roman" panose="02020603050405020304" pitchFamily="18" charset="0"/>
                <a:cs typeface="Times New Roman" panose="02020603050405020304" pitchFamily="18" charset="0"/>
              </a:rPr>
            </a:br>
            <a:r>
              <a:rPr lang="en-GB" sz="1400" i="1" dirty="0">
                <a:effectLst/>
                <a:ea typeface="Times New Roman" panose="02020603050405020304" pitchFamily="18" charset="0"/>
                <a:cs typeface="Times New Roman" panose="02020603050405020304" pitchFamily="18" charset="0"/>
              </a:rPr>
              <a:t>My plans</a:t>
            </a:r>
            <a:br>
              <a:rPr lang="en-GB" sz="1400" dirty="0">
                <a:effectLst/>
                <a:ea typeface="Times New Roman" panose="02020603050405020304" pitchFamily="18" charset="0"/>
                <a:cs typeface="Times New Roman" panose="02020603050405020304" pitchFamily="18" charset="0"/>
              </a:rPr>
            </a:br>
            <a:r>
              <a:rPr lang="en-GB" sz="1400" dirty="0">
                <a:effectLst/>
                <a:ea typeface="Times New Roman" panose="02020603050405020304" pitchFamily="18" charset="0"/>
                <a:cs typeface="Times New Roman" panose="02020603050405020304" pitchFamily="18" charset="0"/>
              </a:rPr>
              <a:t>Like last year, I’ll be at home for New Year’s Eve with my mum and dad. We’ll watch the celebrations in London on TV – we’ll hear the chimes of Big Ben at midnight, and then we’ll watch the fireworks. They’re always amazing. Then on New Year’s Day I’m going to join my parents at the beach for a swim! The sea’s always freezing cold but it’s a fun way to start the year. Hundreds of people run into the sea, and some even wear fancy dress. It all raises money for charity, so it’s a great thing to do. I just hope it doesn’t snow!</a:t>
            </a:r>
          </a:p>
          <a:p>
            <a:pPr>
              <a:spcAft>
                <a:spcPts val="1600"/>
              </a:spcAft>
            </a:pPr>
            <a:r>
              <a:rPr lang="en-GB" sz="1400" i="1" dirty="0">
                <a:effectLst/>
                <a:ea typeface="Times New Roman" panose="02020603050405020304" pitchFamily="18" charset="0"/>
                <a:cs typeface="Times New Roman" panose="02020603050405020304" pitchFamily="18" charset="0"/>
              </a:rPr>
              <a:t>My resolutions</a:t>
            </a:r>
            <a:br>
              <a:rPr lang="en-GB" sz="1400" dirty="0">
                <a:effectLst/>
                <a:ea typeface="Times New Roman" panose="02020603050405020304" pitchFamily="18" charset="0"/>
                <a:cs typeface="Times New Roman" panose="02020603050405020304" pitchFamily="18" charset="0"/>
              </a:rPr>
            </a:br>
            <a:r>
              <a:rPr lang="en-GB" sz="1400" dirty="0">
                <a:effectLst/>
                <a:ea typeface="Times New Roman" panose="02020603050405020304" pitchFamily="18" charset="0"/>
                <a:cs typeface="Times New Roman" panose="02020603050405020304" pitchFamily="18" charset="0"/>
              </a:rPr>
              <a:t>Do some voluntary work in my area. Maybe be nicer to my girlfriend!</a:t>
            </a:r>
          </a:p>
          <a:p>
            <a:pPr>
              <a:spcAft>
                <a:spcPts val="1600"/>
              </a:spcAft>
            </a:pPr>
            <a:r>
              <a:rPr lang="en-GB" sz="1400" b="1" dirty="0">
                <a:effectLst/>
                <a:ea typeface="Times New Roman" panose="02020603050405020304" pitchFamily="18" charset="0"/>
                <a:cs typeface="Times New Roman" panose="02020603050405020304" pitchFamily="18" charset="0"/>
              </a:rPr>
              <a:t>Sophie, 17, Newcastle-Upon-Tyne</a:t>
            </a:r>
            <a:br>
              <a:rPr lang="en-GB" sz="1400" b="1" dirty="0">
                <a:effectLst/>
                <a:ea typeface="Times New Roman" panose="02020603050405020304" pitchFamily="18" charset="0"/>
                <a:cs typeface="Times New Roman" panose="02020603050405020304" pitchFamily="18" charset="0"/>
              </a:rPr>
            </a:br>
            <a:r>
              <a:rPr lang="en-GB" sz="1400" i="1" dirty="0">
                <a:effectLst/>
                <a:ea typeface="Times New Roman" panose="02020603050405020304" pitchFamily="18" charset="0"/>
                <a:cs typeface="Times New Roman" panose="02020603050405020304" pitchFamily="18" charset="0"/>
              </a:rPr>
              <a:t>My plans</a:t>
            </a:r>
            <a:br>
              <a:rPr lang="en-GB" sz="1400" dirty="0">
                <a:effectLst/>
                <a:ea typeface="Times New Roman" panose="02020603050405020304" pitchFamily="18" charset="0"/>
                <a:cs typeface="Times New Roman" panose="02020603050405020304" pitchFamily="18" charset="0"/>
              </a:rPr>
            </a:br>
            <a:r>
              <a:rPr lang="en-GB" sz="1400" dirty="0">
                <a:effectLst/>
                <a:ea typeface="Times New Roman" panose="02020603050405020304" pitchFamily="18" charset="0"/>
                <a:cs typeface="Times New Roman" panose="02020603050405020304" pitchFamily="18" charset="0"/>
              </a:rPr>
              <a:t>I’m going into the centre of Newcastle with my cousins on New Year’s Eve. This will be the first time I’ve gone into the city centre to celebrate. I’ve always wanted to, but my parents said I was too young before. Anyway, I’m really excited because there’ll be a laser light show with music. My cousins say there’s always lots going on in the streets, like performers, and there are food and drinks stalls too. Last year New Year’s Eve was so quiet. This year, I’ll be with thousands of people in the streets. It’s going to be so much fun this year!</a:t>
            </a:r>
          </a:p>
          <a:p>
            <a:pPr>
              <a:spcAft>
                <a:spcPts val="1600"/>
              </a:spcAft>
            </a:pPr>
            <a:r>
              <a:rPr lang="en-GB" sz="1400" i="1" dirty="0">
                <a:effectLst/>
                <a:ea typeface="Times New Roman" panose="02020603050405020304" pitchFamily="18" charset="0"/>
                <a:cs typeface="Times New Roman" panose="02020603050405020304" pitchFamily="18" charset="0"/>
              </a:rPr>
              <a:t>My resolutions </a:t>
            </a:r>
            <a:br>
              <a:rPr lang="en-GB" sz="1400" dirty="0">
                <a:effectLst/>
                <a:ea typeface="Times New Roman" panose="02020603050405020304" pitchFamily="18" charset="0"/>
                <a:cs typeface="Times New Roman" panose="02020603050405020304" pitchFamily="18" charset="0"/>
              </a:rPr>
            </a:br>
            <a:r>
              <a:rPr lang="en-GB" sz="1400" dirty="0">
                <a:effectLst/>
                <a:ea typeface="Times New Roman" panose="02020603050405020304" pitchFamily="18" charset="0"/>
                <a:cs typeface="Times New Roman" panose="02020603050405020304" pitchFamily="18" charset="0"/>
              </a:rPr>
              <a:t>Learn how to play the guitar and talk less in class! Study hard to get good grades for university</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800" dirty="0">
              <a:effectLst/>
              <a:latin typeface="Times"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600"/>
              </a:spcAft>
            </a:pPr>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163018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New Year’s resolutions</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a:t>www.teachingenglish.org.uk</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4125938"/>
          </a:xfrm>
          <a:prstGeom prst="rect">
            <a:avLst/>
          </a:prstGeom>
          <a:noFill/>
        </p:spPr>
        <p:txBody>
          <a:bodyPr wrap="square" rtlCol="0">
            <a:spAutoFit/>
          </a:bodyPr>
          <a:lstStyle/>
          <a:p>
            <a:pPr>
              <a:lnSpc>
                <a:spcPct val="115000"/>
              </a:lnSpc>
              <a:spcAft>
                <a:spcPts val="600"/>
              </a:spcAft>
            </a:pPr>
            <a:r>
              <a:rPr lang="en-GB" sz="1800" b="1" dirty="0">
                <a:effectLst/>
                <a:ea typeface="Times New Roman" panose="02020603050405020304" pitchFamily="18" charset="0"/>
              </a:rPr>
              <a:t>Task 3B: What can you remember about Alice, Ben and Sophie?</a:t>
            </a:r>
            <a:endParaRPr lang="en-GB" sz="1800" dirty="0">
              <a:effectLst/>
              <a:ea typeface="Times New Roman" panose="02020603050405020304" pitchFamily="18" charset="0"/>
            </a:endParaRPr>
          </a:p>
          <a:p>
            <a:pPr>
              <a:lnSpc>
                <a:spcPct val="115000"/>
              </a:lnSpc>
              <a:spcAft>
                <a:spcPts val="600"/>
              </a:spcAft>
            </a:pPr>
            <a:r>
              <a:rPr lang="en-GB" sz="1800" b="1" dirty="0">
                <a:effectLst/>
                <a:ea typeface="Times New Roman" panose="02020603050405020304" pitchFamily="18" charset="0"/>
              </a:rPr>
              <a:t> </a:t>
            </a:r>
            <a:endParaRPr lang="en-GB" sz="1800" dirty="0">
              <a:effectLst/>
              <a:ea typeface="Times New Roman" panose="02020603050405020304" pitchFamily="18" charset="0"/>
            </a:endParaRPr>
          </a:p>
          <a:p>
            <a:pPr marL="342900" lvl="0" indent="-342900">
              <a:lnSpc>
                <a:spcPct val="150000"/>
              </a:lnSpc>
              <a:spcAft>
                <a:spcPts val="600"/>
              </a:spcAft>
              <a:buFont typeface="+mj-lt"/>
              <a:buAutoNum type="arabicPeriod"/>
            </a:pPr>
            <a:r>
              <a:rPr lang="en-GB" sz="1800" dirty="0">
                <a:effectLst/>
                <a:ea typeface="Times New Roman" panose="02020603050405020304" pitchFamily="18" charset="0"/>
              </a:rPr>
              <a:t>Who’s going to have the quietest time on New Year’s Eve? </a:t>
            </a:r>
          </a:p>
          <a:p>
            <a:pPr marL="342900" lvl="0" indent="-342900">
              <a:lnSpc>
                <a:spcPct val="150000"/>
              </a:lnSpc>
              <a:spcAft>
                <a:spcPts val="600"/>
              </a:spcAft>
              <a:buFont typeface="+mj-lt"/>
              <a:buAutoNum type="arabicPeriod"/>
            </a:pPr>
            <a:r>
              <a:rPr lang="en-GB" sz="1800" dirty="0">
                <a:effectLst/>
                <a:ea typeface="Times New Roman" panose="02020603050405020304" pitchFamily="18" charset="0"/>
              </a:rPr>
              <a:t>Who’s going to be celebrating outside with lots of people? </a:t>
            </a:r>
          </a:p>
          <a:p>
            <a:pPr marL="342900" lvl="0" indent="-342900">
              <a:lnSpc>
                <a:spcPct val="150000"/>
              </a:lnSpc>
              <a:spcAft>
                <a:spcPts val="600"/>
              </a:spcAft>
              <a:buFont typeface="+mj-lt"/>
              <a:buAutoNum type="arabicPeriod"/>
            </a:pPr>
            <a:r>
              <a:rPr lang="en-GB" sz="1800" dirty="0">
                <a:effectLst/>
                <a:ea typeface="Times New Roman" panose="02020603050405020304" pitchFamily="18" charset="0"/>
              </a:rPr>
              <a:t>Who celebrates Hogmanay? </a:t>
            </a:r>
          </a:p>
          <a:p>
            <a:pPr marL="342900" lvl="0" indent="-342900">
              <a:lnSpc>
                <a:spcPct val="150000"/>
              </a:lnSpc>
              <a:spcAft>
                <a:spcPts val="600"/>
              </a:spcAft>
              <a:buFont typeface="+mj-lt"/>
              <a:buAutoNum type="arabicPeriod"/>
            </a:pPr>
            <a:r>
              <a:rPr lang="en-GB" sz="1800" dirty="0">
                <a:effectLst/>
                <a:ea typeface="Times New Roman" panose="02020603050405020304" pitchFamily="18" charset="0"/>
              </a:rPr>
              <a:t>Who’s going to start the new year with a splash? </a:t>
            </a:r>
          </a:p>
          <a:p>
            <a:pPr marL="342900" lvl="0" indent="-342900">
              <a:lnSpc>
                <a:spcPct val="150000"/>
              </a:lnSpc>
              <a:spcAft>
                <a:spcPts val="600"/>
              </a:spcAft>
              <a:buFont typeface="+mj-lt"/>
              <a:buAutoNum type="arabicPeriod"/>
            </a:pPr>
            <a:r>
              <a:rPr lang="en-GB" sz="1800" dirty="0">
                <a:effectLst/>
                <a:ea typeface="Times New Roman" panose="02020603050405020304" pitchFamily="18" charset="0"/>
              </a:rPr>
              <a:t>Whose celebrations will be very different to last year?</a:t>
            </a:r>
          </a:p>
          <a:p>
            <a:pPr marL="342900" lvl="0" indent="-342900">
              <a:lnSpc>
                <a:spcPct val="150000"/>
              </a:lnSpc>
              <a:spcAft>
                <a:spcPts val="600"/>
              </a:spcAft>
              <a:buFont typeface="+mj-lt"/>
              <a:buAutoNum type="arabicPeriod"/>
            </a:pPr>
            <a:r>
              <a:rPr lang="en-GB" sz="1800" dirty="0">
                <a:effectLst/>
                <a:ea typeface="Times New Roman" panose="02020603050405020304" pitchFamily="18" charset="0"/>
              </a:rPr>
              <a:t>Whose uncle is everyone happy to see at New Year?</a:t>
            </a:r>
          </a:p>
          <a:p>
            <a:pPr>
              <a:lnSpc>
                <a:spcPct val="115000"/>
              </a:lnSpc>
              <a:spcAft>
                <a:spcPts val="600"/>
              </a:spcAft>
            </a:pPr>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427849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New Year’s resolutions</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a:t>www.teachingenglish.org.uk</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3556551"/>
          </a:xfrm>
          <a:prstGeom prst="rect">
            <a:avLst/>
          </a:prstGeom>
          <a:noFill/>
        </p:spPr>
        <p:txBody>
          <a:bodyPr wrap="square" rtlCol="0">
            <a:spAutoFit/>
          </a:bodyPr>
          <a:lstStyle/>
          <a:p>
            <a:pPr>
              <a:lnSpc>
                <a:spcPct val="115000"/>
              </a:lnSpc>
              <a:spcAft>
                <a:spcPts val="600"/>
              </a:spcAft>
            </a:pPr>
            <a:r>
              <a:rPr lang="en-GB" sz="1800" b="1" dirty="0">
                <a:effectLst/>
                <a:ea typeface="Times New Roman" panose="02020603050405020304" pitchFamily="18" charset="0"/>
              </a:rPr>
              <a:t>Task 4: Discuss the questions. </a:t>
            </a:r>
            <a:endParaRPr lang="en-GB" sz="1800" dirty="0">
              <a:effectLst/>
              <a:ea typeface="Times New Roman" panose="02020603050405020304" pitchFamily="18" charset="0"/>
            </a:endParaRPr>
          </a:p>
          <a:p>
            <a:pPr>
              <a:lnSpc>
                <a:spcPct val="115000"/>
              </a:lnSpc>
              <a:spcAft>
                <a:spcPts val="600"/>
              </a:spcAft>
            </a:pPr>
            <a:r>
              <a:rPr lang="en-GB" sz="1800" dirty="0">
                <a:effectLst/>
                <a:ea typeface="Times New Roman" panose="02020603050405020304" pitchFamily="18" charset="0"/>
              </a:rPr>
              <a:t> </a:t>
            </a:r>
          </a:p>
          <a:p>
            <a:pPr marL="342900" lvl="0" indent="-342900">
              <a:lnSpc>
                <a:spcPct val="150000"/>
              </a:lnSpc>
              <a:spcAft>
                <a:spcPts val="600"/>
              </a:spcAft>
              <a:buFont typeface="+mj-lt"/>
              <a:buAutoNum type="arabicPeriod"/>
            </a:pPr>
            <a:r>
              <a:rPr lang="en-GB" sz="1800" dirty="0">
                <a:effectLst/>
                <a:ea typeface="Times New Roman" panose="02020603050405020304" pitchFamily="18" charset="0"/>
              </a:rPr>
              <a:t>Are any of the traditions or celebrations in the text similar to New Year celebrations in your country?</a:t>
            </a:r>
          </a:p>
          <a:p>
            <a:pPr marL="342900" lvl="0" indent="-342900">
              <a:lnSpc>
                <a:spcPct val="150000"/>
              </a:lnSpc>
              <a:spcAft>
                <a:spcPts val="600"/>
              </a:spcAft>
              <a:buFont typeface="+mj-lt"/>
              <a:buAutoNum type="arabicPeriod"/>
            </a:pPr>
            <a:r>
              <a:rPr lang="en-GB" sz="1800" dirty="0">
                <a:effectLst/>
                <a:ea typeface="Times New Roman" panose="02020603050405020304" pitchFamily="18" charset="0"/>
              </a:rPr>
              <a:t>Which are your favourite New Year traditions?</a:t>
            </a:r>
          </a:p>
          <a:p>
            <a:pPr marL="342900" lvl="0" indent="-342900">
              <a:lnSpc>
                <a:spcPct val="150000"/>
              </a:lnSpc>
              <a:spcAft>
                <a:spcPts val="600"/>
              </a:spcAft>
              <a:buFont typeface="+mj-lt"/>
              <a:buAutoNum type="arabicPeriod"/>
            </a:pPr>
            <a:r>
              <a:rPr lang="en-GB" sz="1800" dirty="0">
                <a:effectLst/>
                <a:ea typeface="Times New Roman" panose="02020603050405020304" pitchFamily="18" charset="0"/>
              </a:rPr>
              <a:t>How old are your New Year traditions? Did your grandparents celebrate in the same way?</a:t>
            </a:r>
          </a:p>
          <a:p>
            <a:pPr marL="342900" lvl="0" indent="-342900">
              <a:lnSpc>
                <a:spcPct val="150000"/>
              </a:lnSpc>
              <a:spcAft>
                <a:spcPts val="600"/>
              </a:spcAft>
              <a:buFont typeface="+mj-lt"/>
              <a:buAutoNum type="arabicPeriod"/>
            </a:pPr>
            <a:r>
              <a:rPr lang="en-GB" sz="1800" dirty="0">
                <a:effectLst/>
                <a:ea typeface="Times New Roman" panose="02020603050405020304" pitchFamily="18" charset="0"/>
              </a:rPr>
              <a:t>Do you or other people you know make New Year’s resolutions?</a:t>
            </a:r>
          </a:p>
          <a:p>
            <a:pPr>
              <a:lnSpc>
                <a:spcPct val="115000"/>
              </a:lnSpc>
              <a:spcAft>
                <a:spcPts val="600"/>
              </a:spcAft>
            </a:pPr>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35913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New Year’s resolutions</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a:t>www.teachingenglish.org.uk</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4673780"/>
          </a:xfrm>
          <a:prstGeom prst="rect">
            <a:avLst/>
          </a:prstGeom>
          <a:noFill/>
        </p:spPr>
        <p:txBody>
          <a:bodyPr wrap="square" rtlCol="0">
            <a:spAutoFit/>
          </a:bodyPr>
          <a:lstStyle/>
          <a:p>
            <a:pPr>
              <a:spcAft>
                <a:spcPts val="600"/>
              </a:spcAft>
            </a:pPr>
            <a:r>
              <a:rPr lang="en-GB" sz="1800" b="1" dirty="0">
                <a:effectLst/>
                <a:ea typeface="Times New Roman" panose="02020603050405020304" pitchFamily="18" charset="0"/>
              </a:rPr>
              <a:t>Task 5: Write some resolutions for the following people. </a:t>
            </a:r>
            <a:r>
              <a:rPr lang="en-GB" sz="1800" b="1" i="1" dirty="0">
                <a:effectLst/>
                <a:ea typeface="Times New Roman" panose="02020603050405020304" pitchFamily="18" charset="0"/>
              </a:rPr>
              <a:t>He / she’s going to….</a:t>
            </a:r>
            <a:endParaRPr lang="en-GB" sz="1800" dirty="0">
              <a:effectLst/>
              <a:ea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en-GB" sz="1800" dirty="0">
                <a:effectLst/>
                <a:ea typeface="Times New Roman" panose="02020603050405020304" pitchFamily="18" charset="0"/>
              </a:rPr>
              <a:t>Your mother / father</a:t>
            </a:r>
          </a:p>
          <a:p>
            <a:pPr marL="342900" lvl="0" indent="-342900">
              <a:lnSpc>
                <a:spcPct val="150000"/>
              </a:lnSpc>
              <a:spcAft>
                <a:spcPts val="600"/>
              </a:spcAft>
              <a:buFont typeface="Symbol" panose="05050102010706020507" pitchFamily="18" charset="2"/>
              <a:buChar char=""/>
            </a:pPr>
            <a:r>
              <a:rPr lang="en-GB" sz="1800" dirty="0">
                <a:effectLst/>
                <a:ea typeface="Times New Roman" panose="02020603050405020304" pitchFamily="18" charset="0"/>
              </a:rPr>
              <a:t>Your brother / sister</a:t>
            </a:r>
          </a:p>
          <a:p>
            <a:pPr marL="342900" lvl="0" indent="-342900">
              <a:lnSpc>
                <a:spcPct val="150000"/>
              </a:lnSpc>
              <a:spcAft>
                <a:spcPts val="600"/>
              </a:spcAft>
              <a:buFont typeface="Symbol" panose="05050102010706020507" pitchFamily="18" charset="2"/>
              <a:buChar char=""/>
            </a:pPr>
            <a:r>
              <a:rPr lang="en-GB" sz="1800" dirty="0">
                <a:effectLst/>
                <a:ea typeface="Times New Roman" panose="02020603050405020304" pitchFamily="18" charset="0"/>
              </a:rPr>
              <a:t>Your best friend</a:t>
            </a:r>
          </a:p>
          <a:p>
            <a:pPr marL="342900" lvl="0" indent="-342900">
              <a:lnSpc>
                <a:spcPct val="150000"/>
              </a:lnSpc>
              <a:spcAft>
                <a:spcPts val="600"/>
              </a:spcAft>
              <a:buFont typeface="Symbol" panose="05050102010706020507" pitchFamily="18" charset="2"/>
              <a:buChar char=""/>
            </a:pPr>
            <a:r>
              <a:rPr lang="en-GB" sz="1800" dirty="0">
                <a:effectLst/>
                <a:ea typeface="Times New Roman" panose="02020603050405020304" pitchFamily="18" charset="0"/>
              </a:rPr>
              <a:t>Your teacher</a:t>
            </a:r>
          </a:p>
          <a:p>
            <a:pPr>
              <a:lnSpc>
                <a:spcPct val="150000"/>
              </a:lnSpc>
              <a:spcAft>
                <a:spcPts val="600"/>
              </a:spcAft>
            </a:pPr>
            <a:r>
              <a:rPr lang="en-GB" sz="1800" dirty="0">
                <a:effectLst/>
                <a:ea typeface="Times New Roman" panose="02020603050405020304" pitchFamily="18" charset="0"/>
              </a:rPr>
              <a:t> </a:t>
            </a:r>
            <a:r>
              <a:rPr lang="en-GB" sz="1800" b="1" dirty="0">
                <a:effectLst/>
                <a:ea typeface="Times New Roman" panose="02020603050405020304" pitchFamily="18" charset="0"/>
              </a:rPr>
              <a:t>Write some funny or serious resolutions for these people:</a:t>
            </a:r>
            <a:endParaRPr lang="en-GB" sz="1800" dirty="0">
              <a:effectLst/>
              <a:ea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en-GB" sz="1800" dirty="0">
                <a:effectLst/>
                <a:ea typeface="Times New Roman" panose="02020603050405020304" pitchFamily="18" charset="0"/>
              </a:rPr>
              <a:t>The leader of your country</a:t>
            </a:r>
          </a:p>
          <a:p>
            <a:pPr marL="342900" lvl="0" indent="-342900">
              <a:lnSpc>
                <a:spcPct val="150000"/>
              </a:lnSpc>
              <a:spcAft>
                <a:spcPts val="600"/>
              </a:spcAft>
              <a:buFont typeface="Symbol" panose="05050102010706020507" pitchFamily="18" charset="2"/>
              <a:buChar char=""/>
            </a:pPr>
            <a:r>
              <a:rPr lang="en-GB" sz="1800" dirty="0">
                <a:effectLst/>
                <a:ea typeface="Times New Roman" panose="02020603050405020304" pitchFamily="18" charset="0"/>
              </a:rPr>
              <a:t>A famous musician / singer</a:t>
            </a:r>
          </a:p>
          <a:p>
            <a:pPr marL="342900" lvl="0" indent="-342900">
              <a:lnSpc>
                <a:spcPct val="150000"/>
              </a:lnSpc>
              <a:spcAft>
                <a:spcPts val="600"/>
              </a:spcAft>
              <a:buFont typeface="Symbol" panose="05050102010706020507" pitchFamily="18" charset="2"/>
              <a:buChar char=""/>
            </a:pPr>
            <a:r>
              <a:rPr lang="en-GB" sz="1800" dirty="0">
                <a:effectLst/>
                <a:ea typeface="Times New Roman" panose="02020603050405020304" pitchFamily="18" charset="0"/>
              </a:rPr>
              <a:t>A famous sports star</a:t>
            </a:r>
          </a:p>
          <a:p>
            <a:pPr>
              <a:lnSpc>
                <a:spcPct val="115000"/>
              </a:lnSpc>
              <a:spcAft>
                <a:spcPts val="600"/>
              </a:spcAft>
            </a:pPr>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3340538022"/>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5E81798-6535-42DE-9E82-DC88799A933E}"/>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C0B9431-BB5E-4669-9CC7-BFFD8B5EAB8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2649</TotalTime>
  <Words>1138</Words>
  <Application>Microsoft Office PowerPoint</Application>
  <PresentationFormat>Widescreen</PresentationFormat>
  <Paragraphs>83</Paragraphs>
  <Slides>10</Slides>
  <Notes>10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10</vt:i4>
      </vt:variant>
    </vt:vector>
  </HeadingPairs>
  <TitlesOfParts>
    <vt:vector size="25" baseType="lpstr">
      <vt:lpstr>Times New Roman</vt:lpstr>
      <vt:lpstr>Times</vt:lpstr>
      <vt:lpstr>Symbol</vt:lpstr>
      <vt:lpstr>Arial</vt:lpstr>
      <vt:lpstr>Calibri</vt:lpstr>
      <vt:lpstr>British Council Sans Headline</vt:lpstr>
      <vt:lpstr>British Council Sans</vt:lpstr>
      <vt:lpstr>Calibri Light</vt:lpstr>
      <vt:lpstr>Cover - indigo</vt:lpstr>
      <vt:lpstr>Section - indigo</vt:lpstr>
      <vt:lpstr>Cover - white</vt:lpstr>
      <vt:lpstr>Section - white</vt:lpstr>
      <vt:lpstr>British Council</vt:lpstr>
      <vt:lpstr>Custom Design</vt:lpstr>
      <vt:lpstr>British Council blank</vt:lpstr>
      <vt:lpstr>New Year’s resolutions</vt:lpstr>
      <vt:lpstr>New Year’s resolutions</vt:lpstr>
      <vt:lpstr>New Year’s resolutions</vt:lpstr>
      <vt:lpstr>New Year’s resolutions</vt:lpstr>
      <vt:lpstr>New Year’s resolutions</vt:lpstr>
      <vt:lpstr>New Year’s resolutions</vt:lpstr>
      <vt:lpstr>New Year’s resolutions</vt:lpstr>
      <vt:lpstr>New Year’s resolutions</vt:lpstr>
      <vt:lpstr>New Year’s resolutions</vt:lpstr>
      <vt:lpstr>New Year’s resolutions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time (lower level)</dc:title>
  <dc:creator>McLellan, Catherine (Spain)</dc:creator>
  <cp:lastModifiedBy>Kim Ashmore</cp:lastModifiedBy>
  <cp:revision>139</cp:revision>
  <dcterms:created xsi:type="dcterms:W3CDTF">2020-03-31T10:47:13Z</dcterms:created>
  <dcterms:modified xsi:type="dcterms:W3CDTF">2024-07-31T10:54:47Z</dcterms:modified>
</cp:coreProperties>
</file>