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3"/>
  </p:notesMasterIdLst>
  <p:handoutMasterIdLst>
    <p:handoutMasterId r:id="rId14"/>
  </p:handoutMasterIdLst>
  <p:sldIdLst>
    <p:sldId id="281" r:id="rId8"/>
    <p:sldId id="294" r:id="rId9"/>
    <p:sldId id="295" r:id="rId10"/>
    <p:sldId id="296" r:id="rId11"/>
    <p:sldId id="291" r:id="rId12"/>
  </p:sldIdLst>
  <p:sldSz cx="12192000" cy="6858000"/>
  <p:notesSz cx="6858000" cy="9144000"/>
  <p:embeddedFontLst>
    <p:embeddedFont>
      <p:font typeface="British Council Sans" panose="020B0604020202020204" charset="0"/>
      <p:regular r:id="rId15"/>
      <p:bold r:id="rId16"/>
      <p:italic r:id="rId17"/>
      <p:boldItalic r:id="rId18"/>
    </p:embeddedFont>
    <p:embeddedFont>
      <p:font typeface="British Council Sans Headline"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0" d="100"/>
          <a:sy n="80" d="100"/>
        </p:scale>
        <p:origin x="9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30/07/2024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30/07/2024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35341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201730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54291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07/30/2024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71203"/>
            <a:ext cx="6876000" cy="729000"/>
          </a:xfrm>
        </p:spPr>
        <p:txBody>
          <a:bodyPr>
            <a:normAutofit fontScale="90000"/>
          </a:bodyPr>
          <a:lstStyle/>
          <a:p>
            <a:r>
              <a:rPr lang="en-GB" dirty="0"/>
              <a:t>Nature photography</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Nature photography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1020921"/>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1: Check the meaning of the words below. Decide if they relate to how something looks (A), sounds (B), feels (C) or smells (D). Some words may go under more than one heading.</a:t>
            </a:r>
            <a:endParaRPr lang="en-GB" sz="1800" dirty="0">
              <a:effectLst/>
              <a:ea typeface="Times New Roman" panose="02020603050405020304" pitchFamily="18" charset="0"/>
            </a:endParaRPr>
          </a:p>
        </p:txBody>
      </p:sp>
      <p:graphicFrame>
        <p:nvGraphicFramePr>
          <p:cNvPr id="2" name="Table 1">
            <a:extLst>
              <a:ext uri="{FF2B5EF4-FFF2-40B4-BE49-F238E27FC236}">
                <a16:creationId xmlns:a16="http://schemas.microsoft.com/office/drawing/2014/main" id="{47D002F8-376F-7B9F-8AA2-189F70D6FC0D}"/>
              </a:ext>
            </a:extLst>
          </p:cNvPr>
          <p:cNvGraphicFramePr>
            <a:graphicFrameLocks noGrp="1"/>
          </p:cNvGraphicFramePr>
          <p:nvPr>
            <p:extLst>
              <p:ext uri="{D42A27DB-BD31-4B8C-83A1-F6EECF244321}">
                <p14:modId xmlns:p14="http://schemas.microsoft.com/office/powerpoint/2010/main" val="3521694343"/>
              </p:ext>
            </p:extLst>
          </p:nvPr>
        </p:nvGraphicFramePr>
        <p:xfrm>
          <a:off x="1258041" y="2207228"/>
          <a:ext cx="9675918" cy="3838848"/>
        </p:xfrm>
        <a:graphic>
          <a:graphicData uri="http://schemas.openxmlformats.org/drawingml/2006/table">
            <a:tbl>
              <a:tblPr firstRow="1" firstCol="1" bandRow="1">
                <a:tableStyleId>{2D5ABB26-0587-4C30-8999-92F81FD0307C}</a:tableStyleId>
              </a:tblPr>
              <a:tblGrid>
                <a:gridCol w="2418747">
                  <a:extLst>
                    <a:ext uri="{9D8B030D-6E8A-4147-A177-3AD203B41FA5}">
                      <a16:colId xmlns:a16="http://schemas.microsoft.com/office/drawing/2014/main" val="1983306816"/>
                    </a:ext>
                  </a:extLst>
                </a:gridCol>
                <a:gridCol w="2418747">
                  <a:extLst>
                    <a:ext uri="{9D8B030D-6E8A-4147-A177-3AD203B41FA5}">
                      <a16:colId xmlns:a16="http://schemas.microsoft.com/office/drawing/2014/main" val="2451109515"/>
                    </a:ext>
                  </a:extLst>
                </a:gridCol>
                <a:gridCol w="2276468">
                  <a:extLst>
                    <a:ext uri="{9D8B030D-6E8A-4147-A177-3AD203B41FA5}">
                      <a16:colId xmlns:a16="http://schemas.microsoft.com/office/drawing/2014/main" val="4023782917"/>
                    </a:ext>
                  </a:extLst>
                </a:gridCol>
                <a:gridCol w="2561956">
                  <a:extLst>
                    <a:ext uri="{9D8B030D-6E8A-4147-A177-3AD203B41FA5}">
                      <a16:colId xmlns:a16="http://schemas.microsoft.com/office/drawing/2014/main" val="2626929700"/>
                    </a:ext>
                  </a:extLst>
                </a:gridCol>
              </a:tblGrid>
              <a:tr h="982030">
                <a:tc>
                  <a:txBody>
                    <a:bodyPr/>
                    <a:lstStyle/>
                    <a:p>
                      <a:pPr>
                        <a:lnSpc>
                          <a:spcPct val="115000"/>
                        </a:lnSpc>
                        <a:spcBef>
                          <a:spcPts val="1200"/>
                        </a:spcBef>
                        <a:spcAft>
                          <a:spcPts val="600"/>
                        </a:spcAft>
                      </a:pPr>
                      <a:r>
                        <a:rPr lang="en-GB" sz="1800" dirty="0">
                          <a:effectLst/>
                        </a:rPr>
                        <a:t>sweet (flower)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calm (breeze)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dull (sky)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earthy (wood/wet grass)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4687048"/>
                  </a:ext>
                </a:extLst>
              </a:tr>
              <a:tr h="982030">
                <a:tc>
                  <a:txBody>
                    <a:bodyPr/>
                    <a:lstStyle/>
                    <a:p>
                      <a:pPr>
                        <a:lnSpc>
                          <a:spcPct val="115000"/>
                        </a:lnSpc>
                        <a:spcBef>
                          <a:spcPts val="1200"/>
                        </a:spcBef>
                        <a:spcAft>
                          <a:spcPts val="600"/>
                        </a:spcAft>
                      </a:pPr>
                      <a:r>
                        <a:rPr lang="en-GB" sz="1800" dirty="0">
                          <a:effectLst/>
                        </a:rPr>
                        <a:t>smooth (stone)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bright (morning/cloud)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rough (edges)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gentle (sound/breeze)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9895335"/>
                  </a:ext>
                </a:extLst>
              </a:tr>
              <a:tr h="468697">
                <a:tc>
                  <a:txBody>
                    <a:bodyPr/>
                    <a:lstStyle/>
                    <a:p>
                      <a:pPr>
                        <a:lnSpc>
                          <a:spcPct val="115000"/>
                        </a:lnSpc>
                        <a:spcBef>
                          <a:spcPts val="1200"/>
                        </a:spcBef>
                        <a:spcAft>
                          <a:spcPts val="600"/>
                        </a:spcAft>
                      </a:pPr>
                      <a:r>
                        <a:rPr lang="en-GB" sz="1800">
                          <a:effectLst/>
                        </a:rPr>
                        <a:t>fresh (aroma)</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fragrant (flower)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humming (traffic)</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lively (birdsong)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8926351"/>
                  </a:ext>
                </a:extLst>
              </a:tr>
              <a:tr h="468697">
                <a:tc>
                  <a:txBody>
                    <a:bodyPr/>
                    <a:lstStyle/>
                    <a:p>
                      <a:pPr>
                        <a:lnSpc>
                          <a:spcPct val="115000"/>
                        </a:lnSpc>
                        <a:spcBef>
                          <a:spcPts val="1200"/>
                        </a:spcBef>
                        <a:spcAft>
                          <a:spcPts val="600"/>
                        </a:spcAft>
                      </a:pPr>
                      <a:r>
                        <a:rPr lang="en-GB" sz="1800">
                          <a:effectLst/>
                        </a:rPr>
                        <a:t>salty (water/air)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sharp (cactus)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raucous (bird)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crisp (air/morning)</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9289908"/>
                  </a:ext>
                </a:extLst>
              </a:tr>
              <a:tr h="468697">
                <a:tc>
                  <a:txBody>
                    <a:bodyPr/>
                    <a:lstStyle/>
                    <a:p>
                      <a:pPr>
                        <a:lnSpc>
                          <a:spcPct val="115000"/>
                        </a:lnSpc>
                        <a:spcBef>
                          <a:spcPts val="1200"/>
                        </a:spcBef>
                        <a:spcAft>
                          <a:spcPts val="600"/>
                        </a:spcAft>
                      </a:pPr>
                      <a:r>
                        <a:rPr lang="en-GB" sz="1800">
                          <a:effectLst/>
                        </a:rPr>
                        <a:t>uneven (rock)</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monotonous (hum)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misty (sky)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vivid (colours)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1104756"/>
                  </a:ext>
                </a:extLst>
              </a:tr>
              <a:tr h="468697">
                <a:tc>
                  <a:txBody>
                    <a:bodyPr/>
                    <a:lstStyle/>
                    <a:p>
                      <a:pPr>
                        <a:lnSpc>
                          <a:spcPct val="115000"/>
                        </a:lnSpc>
                        <a:spcBef>
                          <a:spcPts val="1200"/>
                        </a:spcBef>
                        <a:spcAft>
                          <a:spcPts val="600"/>
                        </a:spcAft>
                      </a:pPr>
                      <a:r>
                        <a:rPr lang="en-GB" sz="1800">
                          <a:effectLst/>
                        </a:rPr>
                        <a:t>shallow (pond)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a:effectLst/>
                        </a:rPr>
                        <a:t>faint (colour/scent)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dripping (water)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600"/>
                        </a:spcAft>
                      </a:pPr>
                      <a:r>
                        <a:rPr lang="en-GB" sz="1800" dirty="0">
                          <a:effectLst/>
                        </a:rPr>
                        <a:t>strong (scent)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9262429"/>
                  </a:ext>
                </a:extLst>
              </a:tr>
            </a:tbl>
          </a:graphicData>
        </a:graphic>
      </p:graphicFrame>
    </p:spTree>
    <p:extLst>
      <p:ext uri="{BB962C8B-B14F-4D97-AF65-F5344CB8AC3E}">
        <p14:creationId xmlns:p14="http://schemas.microsoft.com/office/powerpoint/2010/main" val="241775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a:t>Nature photography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5459059"/>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2: </a:t>
            </a:r>
            <a:r>
              <a:rPr lang="en-US" sz="1800" b="1" dirty="0">
                <a:effectLst/>
                <a:ea typeface="Times New Roman" panose="02020603050405020304" pitchFamily="18" charset="0"/>
              </a:rPr>
              <a:t>Follow the instructions for your outing.</a:t>
            </a: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Take your camera/phone, a pen and a notebook. Go for a short walk.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Look at five natural things (e.g. the sky, clouds, flowers, leaves). You can look up, in and under things too. Describe them briefly in your notebook.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Listen to four sounds around you with your eyes closed. What’s the loudest sound you can hear? The softest sound? Which sounds were created by the elements? Open your eyes and describe the sounds in your notebook.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Touch and describe the texture of three natural things around you (e.g. a rough stone, a soft petal). Your eyes can be open or closed while you feel the objects, but choose safe objects!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Smell and describe two natural things around you.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Take at least six photos of any nature that you experienced. Experiment as much as you like! </a:t>
            </a:r>
            <a:endParaRPr lang="en-GB" sz="1600" dirty="0">
              <a:effectLst/>
              <a:ea typeface="Times New Roman" panose="02020603050405020304" pitchFamily="18" charset="0"/>
            </a:endParaRPr>
          </a:p>
          <a:p>
            <a:pPr marL="742950" lvl="1" indent="-285750">
              <a:lnSpc>
                <a:spcPct val="115000"/>
              </a:lnSpc>
              <a:spcAft>
                <a:spcPts val="600"/>
              </a:spcAft>
              <a:buFont typeface="+mj-lt"/>
              <a:buAutoNum type="arabicPeriod"/>
              <a:tabLst>
                <a:tab pos="228600" algn="l"/>
              </a:tabLst>
            </a:pPr>
            <a:r>
              <a:rPr lang="en-US" sz="1800" dirty="0">
                <a:effectLst/>
                <a:ea typeface="Times New Roman" panose="02020603050405020304" pitchFamily="18" charset="0"/>
              </a:rPr>
              <a:t>Bring the photos and your notebook to class. </a:t>
            </a:r>
            <a:endParaRPr lang="en-GB" sz="1600" dirty="0">
              <a:effectLst/>
              <a:ea typeface="Times New Roman" panose="02020603050405020304" pitchFamily="18" charset="0"/>
            </a:endParaRPr>
          </a:p>
          <a:p>
            <a:pPr>
              <a:lnSpc>
                <a:spcPct val="115000"/>
              </a:lnSpc>
              <a:spcAft>
                <a:spcPts val="600"/>
              </a:spcAft>
            </a:pPr>
            <a:r>
              <a:rPr lang="en-US" sz="1800" b="1"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778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Nature photography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83182"/>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3: </a:t>
            </a:r>
            <a:r>
              <a:rPr lang="en-US" sz="1800" b="1" dirty="0">
                <a:effectLst/>
                <a:ea typeface="Times New Roman" panose="02020603050405020304" pitchFamily="18" charset="0"/>
              </a:rPr>
              <a:t>Talk about your photos. </a:t>
            </a:r>
            <a:r>
              <a:rPr lang="en-US" sz="1800" b="1"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p:txBody>
      </p:sp>
      <p:pic>
        <p:nvPicPr>
          <p:cNvPr id="3" name="Picture 2" descr="A close up of flowers&#10;&#10;Description automatically generated">
            <a:extLst>
              <a:ext uri="{FF2B5EF4-FFF2-40B4-BE49-F238E27FC236}">
                <a16:creationId xmlns:a16="http://schemas.microsoft.com/office/drawing/2014/main" id="{C96EA601-E006-9AF5-47E3-23BAA62861A3}"/>
              </a:ext>
            </a:extLst>
          </p:cNvPr>
          <p:cNvPicPr>
            <a:picLocks noChangeAspect="1"/>
          </p:cNvPicPr>
          <p:nvPr/>
        </p:nvPicPr>
        <p:blipFill>
          <a:blip r:embed="rId3"/>
          <a:stretch>
            <a:fillRect/>
          </a:stretch>
        </p:blipFill>
        <p:spPr>
          <a:xfrm rot="5400000">
            <a:off x="3941939" y="2120197"/>
            <a:ext cx="4270459" cy="3202844"/>
          </a:xfrm>
          <a:prstGeom prst="rect">
            <a:avLst/>
          </a:prstGeom>
        </p:spPr>
      </p:pic>
      <p:sp>
        <p:nvSpPr>
          <p:cNvPr id="4" name="Speech Bubble: Rectangle with Corners Rounded 3">
            <a:extLst>
              <a:ext uri="{FF2B5EF4-FFF2-40B4-BE49-F238E27FC236}">
                <a16:creationId xmlns:a16="http://schemas.microsoft.com/office/drawing/2014/main" id="{DA6E5695-946F-218A-8FB4-52F363D6179E}"/>
              </a:ext>
            </a:extLst>
          </p:cNvPr>
          <p:cNvSpPr/>
          <p:nvPr/>
        </p:nvSpPr>
        <p:spPr>
          <a:xfrm>
            <a:off x="1549169" y="1540841"/>
            <a:ext cx="2249905" cy="904148"/>
          </a:xfrm>
          <a:prstGeom prst="wedgeRoundRectCallout">
            <a:avLst>
              <a:gd name="adj1" fmla="val 57292"/>
              <a:gd name="adj2" fmla="val -502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Where was it?</a:t>
            </a:r>
          </a:p>
        </p:txBody>
      </p:sp>
      <p:sp>
        <p:nvSpPr>
          <p:cNvPr id="6" name="Speech Bubble: Rectangle with Corners Rounded 5">
            <a:extLst>
              <a:ext uri="{FF2B5EF4-FFF2-40B4-BE49-F238E27FC236}">
                <a16:creationId xmlns:a16="http://schemas.microsoft.com/office/drawing/2014/main" id="{0F777DB8-0A6F-B6D3-1F4F-FE7229540172}"/>
              </a:ext>
            </a:extLst>
          </p:cNvPr>
          <p:cNvSpPr/>
          <p:nvPr/>
        </p:nvSpPr>
        <p:spPr>
          <a:xfrm>
            <a:off x="794083" y="2619598"/>
            <a:ext cx="2695073" cy="904148"/>
          </a:xfrm>
          <a:prstGeom prst="wedgeRoundRectCallout">
            <a:avLst>
              <a:gd name="adj1" fmla="val 62649"/>
              <a:gd name="adj2" fmla="val -3831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did it smell like?</a:t>
            </a:r>
          </a:p>
        </p:txBody>
      </p:sp>
      <p:sp>
        <p:nvSpPr>
          <p:cNvPr id="9" name="Speech Bubble: Rectangle with Corners Rounded 8">
            <a:extLst>
              <a:ext uri="{FF2B5EF4-FFF2-40B4-BE49-F238E27FC236}">
                <a16:creationId xmlns:a16="http://schemas.microsoft.com/office/drawing/2014/main" id="{789FFBED-4677-A887-AF5B-1E36932EF7FC}"/>
              </a:ext>
            </a:extLst>
          </p:cNvPr>
          <p:cNvSpPr/>
          <p:nvPr/>
        </p:nvSpPr>
        <p:spPr>
          <a:xfrm>
            <a:off x="794083" y="3721619"/>
            <a:ext cx="2695073" cy="904148"/>
          </a:xfrm>
          <a:prstGeom prst="wedgeRoundRectCallout">
            <a:avLst>
              <a:gd name="adj1" fmla="val 62649"/>
              <a:gd name="adj2" fmla="val -3831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did it feel like?</a:t>
            </a:r>
          </a:p>
        </p:txBody>
      </p:sp>
      <p:sp>
        <p:nvSpPr>
          <p:cNvPr id="10" name="Speech Bubble: Rectangle with Corners Rounded 9">
            <a:extLst>
              <a:ext uri="{FF2B5EF4-FFF2-40B4-BE49-F238E27FC236}">
                <a16:creationId xmlns:a16="http://schemas.microsoft.com/office/drawing/2014/main" id="{0AA40BA4-6576-9FC3-DB84-FE8FC4E92A15}"/>
              </a:ext>
            </a:extLst>
          </p:cNvPr>
          <p:cNvSpPr/>
          <p:nvPr/>
        </p:nvSpPr>
        <p:spPr>
          <a:xfrm>
            <a:off x="1256401" y="4749920"/>
            <a:ext cx="2695073" cy="904148"/>
          </a:xfrm>
          <a:prstGeom prst="wedgeRoundRectCallout">
            <a:avLst>
              <a:gd name="adj1" fmla="val 62649"/>
              <a:gd name="adj2" fmla="val -3831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could you hear?</a:t>
            </a:r>
          </a:p>
        </p:txBody>
      </p:sp>
      <p:sp>
        <p:nvSpPr>
          <p:cNvPr id="11" name="Speech Bubble: Rectangle with Corners Rounded 10">
            <a:extLst>
              <a:ext uri="{FF2B5EF4-FFF2-40B4-BE49-F238E27FC236}">
                <a16:creationId xmlns:a16="http://schemas.microsoft.com/office/drawing/2014/main" id="{F627DA6D-CCA2-5A5E-55EE-F706442CF239}"/>
              </a:ext>
            </a:extLst>
          </p:cNvPr>
          <p:cNvSpPr/>
          <p:nvPr/>
        </p:nvSpPr>
        <p:spPr>
          <a:xfrm>
            <a:off x="8202863" y="799562"/>
            <a:ext cx="3056621" cy="1140169"/>
          </a:xfrm>
          <a:prstGeom prst="wedgeRoundRectCallout">
            <a:avLst>
              <a:gd name="adj1" fmla="val -60341"/>
              <a:gd name="adj2" fmla="val -103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It was at the side of the sports field. </a:t>
            </a:r>
          </a:p>
        </p:txBody>
      </p:sp>
      <p:sp>
        <p:nvSpPr>
          <p:cNvPr id="12" name="Speech Bubble: Rectangle with Corners Rounded 11">
            <a:extLst>
              <a:ext uri="{FF2B5EF4-FFF2-40B4-BE49-F238E27FC236}">
                <a16:creationId xmlns:a16="http://schemas.microsoft.com/office/drawing/2014/main" id="{94292702-D6CA-A9DB-3968-5FC1AD090682}"/>
              </a:ext>
            </a:extLst>
          </p:cNvPr>
          <p:cNvSpPr/>
          <p:nvPr/>
        </p:nvSpPr>
        <p:spPr>
          <a:xfrm>
            <a:off x="8341294" y="2061566"/>
            <a:ext cx="3056621" cy="1140169"/>
          </a:xfrm>
          <a:prstGeom prst="wedgeRoundRectCallout">
            <a:avLst>
              <a:gd name="adj1" fmla="val -55617"/>
              <a:gd name="adj2" fmla="val -3374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It had a strong smell. It was quite sweet – a bit like peaches!</a:t>
            </a:r>
          </a:p>
        </p:txBody>
      </p:sp>
      <p:sp>
        <p:nvSpPr>
          <p:cNvPr id="14" name="Speech Bubble: Rectangle with Corners Rounded 13">
            <a:extLst>
              <a:ext uri="{FF2B5EF4-FFF2-40B4-BE49-F238E27FC236}">
                <a16:creationId xmlns:a16="http://schemas.microsoft.com/office/drawing/2014/main" id="{5DAC162C-8E89-3ADC-F848-89A678DC731F}"/>
              </a:ext>
            </a:extLst>
          </p:cNvPr>
          <p:cNvSpPr/>
          <p:nvPr/>
        </p:nvSpPr>
        <p:spPr>
          <a:xfrm>
            <a:off x="8202862" y="3344447"/>
            <a:ext cx="3056621" cy="1140169"/>
          </a:xfrm>
          <a:prstGeom prst="wedgeRoundRectCallout">
            <a:avLst>
              <a:gd name="adj1" fmla="val -61502"/>
              <a:gd name="adj2" fmla="val -876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The petals were soft. The leaves were rougher. </a:t>
            </a:r>
          </a:p>
        </p:txBody>
      </p:sp>
      <p:sp>
        <p:nvSpPr>
          <p:cNvPr id="15" name="Speech Bubble: Rectangle with Corners Rounded 14">
            <a:extLst>
              <a:ext uri="{FF2B5EF4-FFF2-40B4-BE49-F238E27FC236}">
                <a16:creationId xmlns:a16="http://schemas.microsoft.com/office/drawing/2014/main" id="{A8A3ED62-92AB-D68C-2D4D-DC5A492D1713}"/>
              </a:ext>
            </a:extLst>
          </p:cNvPr>
          <p:cNvSpPr/>
          <p:nvPr/>
        </p:nvSpPr>
        <p:spPr>
          <a:xfrm>
            <a:off x="8435771" y="4638350"/>
            <a:ext cx="3056621" cy="1250982"/>
          </a:xfrm>
          <a:prstGeom prst="wedgeRoundRectCallout">
            <a:avLst>
              <a:gd name="adj1" fmla="val -65045"/>
              <a:gd name="adj2" fmla="val -4464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I could hear a bee buzzing. Can you see it inside the flower?</a:t>
            </a:r>
          </a:p>
        </p:txBody>
      </p:sp>
    </p:spTree>
    <p:extLst>
      <p:ext uri="{BB962C8B-B14F-4D97-AF65-F5344CB8AC3E}">
        <p14:creationId xmlns:p14="http://schemas.microsoft.com/office/powerpoint/2010/main" val="76878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Nature photography</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480</Words>
  <Application>Microsoft Office PowerPoint</Application>
  <PresentationFormat>Widescreen</PresentationFormat>
  <Paragraphs>61</Paragraphs>
  <Slides>5</Slides>
  <Notes>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vt:i4>
      </vt:variant>
    </vt:vector>
  </HeadingPairs>
  <TitlesOfParts>
    <vt:vector size="18" baseType="lpstr">
      <vt:lpstr>Calibri Light</vt:lpstr>
      <vt:lpstr>Times New Roman</vt:lpstr>
      <vt:lpstr>British Council Sans Headline</vt:lpstr>
      <vt:lpstr>Arial</vt:lpstr>
      <vt:lpstr>British Council Sans</vt:lpstr>
      <vt:lpstr>Calibri</vt:lpstr>
      <vt:lpstr>Cover - indigo</vt:lpstr>
      <vt:lpstr>Section - indigo</vt:lpstr>
      <vt:lpstr>Cover - white</vt:lpstr>
      <vt:lpstr>Section - white</vt:lpstr>
      <vt:lpstr>British Council</vt:lpstr>
      <vt:lpstr>Custom Design</vt:lpstr>
      <vt:lpstr>British Council blank</vt:lpstr>
      <vt:lpstr>Nature photography</vt:lpstr>
      <vt:lpstr>Nature photography</vt:lpstr>
      <vt:lpstr>Nature photography</vt:lpstr>
      <vt:lpstr>Nature photography</vt:lpstr>
      <vt:lpstr>Nature photography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130</cp:revision>
  <dcterms:created xsi:type="dcterms:W3CDTF">2020-03-31T10:47:13Z</dcterms:created>
  <dcterms:modified xsi:type="dcterms:W3CDTF">2024-07-30T09:43:02Z</dcterms:modified>
</cp:coreProperties>
</file>