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6"/>
  </p:notesMasterIdLst>
  <p:handoutMasterIdLst>
    <p:handoutMasterId r:id="rId17"/>
  </p:handoutMasterIdLst>
  <p:sldIdLst>
    <p:sldId id="281" r:id="rId8"/>
    <p:sldId id="294" r:id="rId9"/>
    <p:sldId id="295" r:id="rId10"/>
    <p:sldId id="296" r:id="rId11"/>
    <p:sldId id="297" r:id="rId12"/>
    <p:sldId id="298" r:id="rId13"/>
    <p:sldId id="299" r:id="rId14"/>
    <p:sldId id="291" r:id="rId15"/>
  </p:sldIdLst>
  <p:sldSz cx="12192000" cy="6858000"/>
  <p:notesSz cx="6858000" cy="9144000"/>
  <p:embeddedFontLst>
    <p:embeddedFont>
      <p:font typeface="British Council Sans" panose="020B0604020202020204" charset="0"/>
      <p:regular r:id="rId18"/>
      <p:bold r:id="rId19"/>
      <p:italic r:id="rId20"/>
      <p:boldItalic r:id="rId21"/>
    </p:embeddedFont>
    <p:embeddedFont>
      <p:font typeface="British Council Sans Headline" panose="020B0604020202020204" charset="0"/>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font" Target="fonts/font4.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handoutMaster" Target="handoutMasters/handoutMaster1.xml"/><Relationship Id="rId25" Type="http://schemas.openxmlformats.org/officeDocument/2006/relationships/font" Target="fonts/font8.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7.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font" Target="fonts/font2.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5.fntdata"/><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29/07/2024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29/07/2024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1586400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218332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214693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1970349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3991759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07/29/2024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07/29/2024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71203"/>
            <a:ext cx="6876000" cy="729000"/>
          </a:xfrm>
        </p:spPr>
        <p:txBody>
          <a:bodyPr>
            <a:normAutofit fontScale="90000"/>
          </a:bodyPr>
          <a:lstStyle/>
          <a:p>
            <a:r>
              <a:rPr lang="en-GB" dirty="0"/>
              <a:t>National identity cards</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National identity cards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646331"/>
          </a:xfrm>
          <a:prstGeom prst="rect">
            <a:avLst/>
          </a:prstGeom>
          <a:noFill/>
        </p:spPr>
        <p:txBody>
          <a:bodyPr wrap="square" rtlCol="0">
            <a:spAutoFit/>
          </a:bodyPr>
          <a:lstStyle/>
          <a:p>
            <a:pPr>
              <a:spcAft>
                <a:spcPts val="600"/>
              </a:spcAft>
            </a:pPr>
            <a:r>
              <a:rPr lang="en-GB" sz="1800" b="1" dirty="0">
                <a:effectLst/>
                <a:ea typeface="Times New Roman" panose="02020603050405020304" pitchFamily="18" charset="0"/>
              </a:rPr>
              <a:t>Task 1: Tick the information that appears on your national identity card, or the information that you would expect to find on a national identity card. </a:t>
            </a:r>
            <a:endParaRPr lang="en-GB" sz="1800" dirty="0">
              <a:effectLst/>
              <a:ea typeface="Times New Roman" panose="02020603050405020304" pitchFamily="18" charset="0"/>
            </a:endParaRPr>
          </a:p>
        </p:txBody>
      </p:sp>
      <p:graphicFrame>
        <p:nvGraphicFramePr>
          <p:cNvPr id="2" name="Table 1">
            <a:extLst>
              <a:ext uri="{FF2B5EF4-FFF2-40B4-BE49-F238E27FC236}">
                <a16:creationId xmlns:a16="http://schemas.microsoft.com/office/drawing/2014/main" id="{1F8AA8C7-99C1-6EE9-4165-0F1B0BE137F7}"/>
              </a:ext>
            </a:extLst>
          </p:cNvPr>
          <p:cNvGraphicFramePr>
            <a:graphicFrameLocks noGrp="1"/>
          </p:cNvGraphicFramePr>
          <p:nvPr>
            <p:extLst>
              <p:ext uri="{D42A27DB-BD31-4B8C-83A1-F6EECF244321}">
                <p14:modId xmlns:p14="http://schemas.microsoft.com/office/powerpoint/2010/main" val="393788483"/>
              </p:ext>
            </p:extLst>
          </p:nvPr>
        </p:nvGraphicFramePr>
        <p:xfrm>
          <a:off x="1104001" y="2008681"/>
          <a:ext cx="9808838" cy="3597640"/>
        </p:xfrm>
        <a:graphic>
          <a:graphicData uri="http://schemas.openxmlformats.org/drawingml/2006/table">
            <a:tbl>
              <a:tblPr firstRow="1" firstCol="1" bandRow="1">
                <a:tableStyleId>{5940675A-B579-460E-94D1-54222C63F5DA}</a:tableStyleId>
              </a:tblPr>
              <a:tblGrid>
                <a:gridCol w="2451714">
                  <a:extLst>
                    <a:ext uri="{9D8B030D-6E8A-4147-A177-3AD203B41FA5}">
                      <a16:colId xmlns:a16="http://schemas.microsoft.com/office/drawing/2014/main" val="1759025793"/>
                    </a:ext>
                  </a:extLst>
                </a:gridCol>
                <a:gridCol w="2452705">
                  <a:extLst>
                    <a:ext uri="{9D8B030D-6E8A-4147-A177-3AD203B41FA5}">
                      <a16:colId xmlns:a16="http://schemas.microsoft.com/office/drawing/2014/main" val="3016722623"/>
                    </a:ext>
                  </a:extLst>
                </a:gridCol>
                <a:gridCol w="2451714">
                  <a:extLst>
                    <a:ext uri="{9D8B030D-6E8A-4147-A177-3AD203B41FA5}">
                      <a16:colId xmlns:a16="http://schemas.microsoft.com/office/drawing/2014/main" val="3123339318"/>
                    </a:ext>
                  </a:extLst>
                </a:gridCol>
                <a:gridCol w="2452705">
                  <a:extLst>
                    <a:ext uri="{9D8B030D-6E8A-4147-A177-3AD203B41FA5}">
                      <a16:colId xmlns:a16="http://schemas.microsoft.com/office/drawing/2014/main" val="4250206986"/>
                    </a:ext>
                  </a:extLst>
                </a:gridCol>
              </a:tblGrid>
              <a:tr h="572352">
                <a:tc>
                  <a:txBody>
                    <a:bodyPr/>
                    <a:lstStyle/>
                    <a:p>
                      <a:pPr algn="ctr">
                        <a:lnSpc>
                          <a:spcPct val="150000"/>
                        </a:lnSpc>
                        <a:spcAft>
                          <a:spcPts val="600"/>
                        </a:spcAft>
                      </a:pPr>
                      <a:r>
                        <a:rPr lang="en-GB" sz="1800" dirty="0">
                          <a:effectLst/>
                        </a:rPr>
                        <a:t>first name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a:effectLst/>
                        </a:rPr>
                        <a:t>surname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a:effectLst/>
                        </a:rPr>
                        <a:t>your photo</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a:effectLst/>
                        </a:rPr>
                        <a:t>your signature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09132979"/>
                  </a:ext>
                </a:extLst>
              </a:tr>
              <a:tr h="572352">
                <a:tc>
                  <a:txBody>
                    <a:bodyPr/>
                    <a:lstStyle/>
                    <a:p>
                      <a:pPr algn="ctr">
                        <a:lnSpc>
                          <a:spcPct val="150000"/>
                        </a:lnSpc>
                        <a:spcAft>
                          <a:spcPts val="600"/>
                        </a:spcAft>
                      </a:pPr>
                      <a:r>
                        <a:rPr lang="en-GB" sz="1800">
                          <a:effectLst/>
                        </a:rPr>
                        <a:t>place of birth</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dirty="0">
                          <a:effectLst/>
                        </a:rPr>
                        <a:t>date of birth</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a:effectLst/>
                        </a:rPr>
                        <a:t>occupation</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a:effectLst/>
                        </a:rPr>
                        <a:t>phone number</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1105417"/>
                  </a:ext>
                </a:extLst>
              </a:tr>
              <a:tr h="1226468">
                <a:tc>
                  <a:txBody>
                    <a:bodyPr/>
                    <a:lstStyle/>
                    <a:p>
                      <a:pPr algn="ctr">
                        <a:lnSpc>
                          <a:spcPct val="150000"/>
                        </a:lnSpc>
                        <a:spcAft>
                          <a:spcPts val="600"/>
                        </a:spcAft>
                      </a:pPr>
                      <a:r>
                        <a:rPr lang="en-GB" sz="1800" dirty="0">
                          <a:effectLst/>
                        </a:rPr>
                        <a:t>personal identity number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dirty="0">
                          <a:effectLst/>
                        </a:rPr>
                        <a:t>issue date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dirty="0">
                          <a:effectLst/>
                        </a:rPr>
                        <a:t>marital status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a:effectLst/>
                        </a:rPr>
                        <a:t>a fingerprint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2229612"/>
                  </a:ext>
                </a:extLst>
              </a:tr>
              <a:tr h="1226468">
                <a:tc>
                  <a:txBody>
                    <a:bodyPr/>
                    <a:lstStyle/>
                    <a:p>
                      <a:pPr algn="ctr">
                        <a:lnSpc>
                          <a:spcPct val="150000"/>
                        </a:lnSpc>
                        <a:spcAft>
                          <a:spcPts val="600"/>
                        </a:spcAft>
                      </a:pPr>
                      <a:r>
                        <a:rPr lang="en-GB" sz="1800">
                          <a:effectLst/>
                        </a:rPr>
                        <a:t>gender</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a:effectLst/>
                        </a:rPr>
                        <a:t>parents’ names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dirty="0">
                          <a:effectLst/>
                        </a:rPr>
                        <a:t>parents’ occupations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600"/>
                        </a:spcAft>
                      </a:pPr>
                      <a:r>
                        <a:rPr lang="en-GB" sz="1800" dirty="0">
                          <a:effectLst/>
                        </a:rPr>
                        <a:t>address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948206"/>
                  </a:ext>
                </a:extLst>
              </a:tr>
            </a:tbl>
          </a:graphicData>
        </a:graphic>
      </p:graphicFrame>
    </p:spTree>
    <p:extLst>
      <p:ext uri="{BB962C8B-B14F-4D97-AF65-F5344CB8AC3E}">
        <p14:creationId xmlns:p14="http://schemas.microsoft.com/office/powerpoint/2010/main" val="241775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National identity cards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646331"/>
          </a:xfrm>
          <a:prstGeom prst="rect">
            <a:avLst/>
          </a:prstGeom>
          <a:noFill/>
        </p:spPr>
        <p:txBody>
          <a:bodyPr wrap="square" rtlCol="0">
            <a:spAutoFit/>
          </a:bodyPr>
          <a:lstStyle/>
          <a:p>
            <a:pPr>
              <a:spcAft>
                <a:spcPts val="600"/>
              </a:spcAft>
            </a:pPr>
            <a:r>
              <a:rPr lang="en-GB" sz="1800" b="1" dirty="0">
                <a:effectLst/>
                <a:ea typeface="Times New Roman" panose="02020603050405020304" pitchFamily="18" charset="0"/>
                <a:cs typeface="Arial" panose="020B0604020202020204" pitchFamily="34" charset="0"/>
              </a:rPr>
              <a:t>Task 2: What is the sound of the </a:t>
            </a:r>
            <a:r>
              <a:rPr lang="en-GB" sz="1800" b="1" u="sng" dirty="0">
                <a:effectLst/>
                <a:ea typeface="Times New Roman" panose="02020603050405020304" pitchFamily="18" charset="0"/>
                <a:cs typeface="Arial" panose="020B0604020202020204" pitchFamily="34" charset="0"/>
              </a:rPr>
              <a:t>underlined</a:t>
            </a:r>
            <a:r>
              <a:rPr lang="en-GB" sz="1800" b="1" dirty="0">
                <a:effectLst/>
                <a:ea typeface="Times New Roman" panose="02020603050405020304" pitchFamily="18" charset="0"/>
                <a:cs typeface="Arial" panose="020B0604020202020204" pitchFamily="34" charset="0"/>
              </a:rPr>
              <a:t> letters? Put the words in the correct group.   </a:t>
            </a:r>
            <a:endParaRPr lang="en-GB" sz="1800" dirty="0">
              <a:effectLst/>
              <a:ea typeface="Times New Roman" panose="02020603050405020304" pitchFamily="18" charset="0"/>
              <a:cs typeface="Arial" panose="020B0604020202020204" pitchFamily="34" charset="0"/>
            </a:endParaRPr>
          </a:p>
        </p:txBody>
      </p:sp>
      <p:graphicFrame>
        <p:nvGraphicFramePr>
          <p:cNvPr id="3" name="Table 2">
            <a:extLst>
              <a:ext uri="{FF2B5EF4-FFF2-40B4-BE49-F238E27FC236}">
                <a16:creationId xmlns:a16="http://schemas.microsoft.com/office/drawing/2014/main" id="{3287737A-6316-2B1C-631E-DF27BDFB0704}"/>
              </a:ext>
            </a:extLst>
          </p:cNvPr>
          <p:cNvGraphicFramePr>
            <a:graphicFrameLocks noGrp="1"/>
          </p:cNvGraphicFramePr>
          <p:nvPr>
            <p:extLst>
              <p:ext uri="{D42A27DB-BD31-4B8C-83A1-F6EECF244321}">
                <p14:modId xmlns:p14="http://schemas.microsoft.com/office/powerpoint/2010/main" val="1826869140"/>
              </p:ext>
            </p:extLst>
          </p:nvPr>
        </p:nvGraphicFramePr>
        <p:xfrm>
          <a:off x="1104001" y="1799463"/>
          <a:ext cx="9179251" cy="1129999"/>
        </p:xfrm>
        <a:graphic>
          <a:graphicData uri="http://schemas.openxmlformats.org/drawingml/2006/table">
            <a:tbl>
              <a:tblPr firstRow="1" firstCol="1" bandRow="1">
                <a:tableStyleId>{5C22544A-7EE6-4342-B048-85BDC9FD1C3A}</a:tableStyleId>
              </a:tblPr>
              <a:tblGrid>
                <a:gridCol w="9179251">
                  <a:extLst>
                    <a:ext uri="{9D8B030D-6E8A-4147-A177-3AD203B41FA5}">
                      <a16:colId xmlns:a16="http://schemas.microsoft.com/office/drawing/2014/main" val="2402015493"/>
                    </a:ext>
                  </a:extLst>
                </a:gridCol>
              </a:tblGrid>
              <a:tr h="1129999">
                <a:tc>
                  <a:txBody>
                    <a:bodyPr/>
                    <a:lstStyle/>
                    <a:p>
                      <a:pPr algn="ctr">
                        <a:lnSpc>
                          <a:spcPct val="150000"/>
                        </a:lnSpc>
                        <a:spcBef>
                          <a:spcPts val="1200"/>
                        </a:spcBef>
                        <a:spcAft>
                          <a:spcPts val="600"/>
                        </a:spcAft>
                      </a:pPr>
                      <a:r>
                        <a:rPr lang="en-GB" sz="1800" u="sng" dirty="0">
                          <a:effectLst/>
                        </a:rPr>
                        <a:t>a</a:t>
                      </a:r>
                      <a:r>
                        <a:rPr lang="en-GB" sz="1800" dirty="0">
                          <a:effectLst/>
                        </a:rPr>
                        <a:t>ddress        d</a:t>
                      </a:r>
                      <a:r>
                        <a:rPr lang="en-GB" sz="1800" u="sng" dirty="0">
                          <a:effectLst/>
                        </a:rPr>
                        <a:t>a</a:t>
                      </a:r>
                      <a:r>
                        <a:rPr lang="en-GB" sz="1800" dirty="0">
                          <a:effectLst/>
                        </a:rPr>
                        <a:t>te        fing</a:t>
                      </a:r>
                      <a:r>
                        <a:rPr lang="en-GB" sz="1800" u="sng" dirty="0">
                          <a:effectLst/>
                        </a:rPr>
                        <a:t>er</a:t>
                      </a:r>
                      <a:r>
                        <a:rPr lang="en-GB" sz="1800" dirty="0">
                          <a:effectLst/>
                        </a:rPr>
                        <a:t>print        gend</a:t>
                      </a:r>
                      <a:r>
                        <a:rPr lang="en-GB" sz="1800" u="sng" dirty="0">
                          <a:effectLst/>
                        </a:rPr>
                        <a:t>er</a:t>
                      </a:r>
                      <a:r>
                        <a:rPr lang="en-GB" sz="1800" dirty="0">
                          <a:effectLst/>
                        </a:rPr>
                        <a:t>        marit</a:t>
                      </a:r>
                      <a:r>
                        <a:rPr lang="en-GB" sz="1800" u="sng" dirty="0">
                          <a:effectLst/>
                        </a:rPr>
                        <a:t>a</a:t>
                      </a:r>
                      <a:r>
                        <a:rPr lang="en-GB" sz="1800" dirty="0">
                          <a:effectLst/>
                        </a:rPr>
                        <a:t>l        occup</a:t>
                      </a:r>
                      <a:r>
                        <a:rPr lang="en-GB" sz="1800" u="sng" dirty="0">
                          <a:effectLst/>
                        </a:rPr>
                        <a:t>a</a:t>
                      </a:r>
                      <a:r>
                        <a:rPr lang="en-GB" sz="1800" dirty="0">
                          <a:effectLst/>
                        </a:rPr>
                        <a:t>tion        </a:t>
                      </a:r>
                      <a:r>
                        <a:rPr lang="en-GB" sz="1800" dirty="0" err="1">
                          <a:effectLst/>
                        </a:rPr>
                        <a:t>occupat</a:t>
                      </a:r>
                      <a:r>
                        <a:rPr lang="en-GB" sz="1800" u="sng" dirty="0" err="1">
                          <a:effectLst/>
                        </a:rPr>
                        <a:t>io</a:t>
                      </a:r>
                      <a:r>
                        <a:rPr lang="en-GB" sz="1800" dirty="0" err="1">
                          <a:effectLst/>
                        </a:rPr>
                        <a:t>n</a:t>
                      </a:r>
                      <a:r>
                        <a:rPr lang="en-GB" sz="1800" dirty="0">
                          <a:effectLst/>
                        </a:rPr>
                        <a:t>     pers</a:t>
                      </a:r>
                      <a:r>
                        <a:rPr lang="en-GB" sz="1800" u="sng" dirty="0">
                          <a:effectLst/>
                        </a:rPr>
                        <a:t>o</a:t>
                      </a:r>
                      <a:r>
                        <a:rPr lang="en-GB" sz="1800" dirty="0">
                          <a:effectLst/>
                        </a:rPr>
                        <a:t>nal        pl</a:t>
                      </a:r>
                      <a:r>
                        <a:rPr lang="en-GB" sz="1800" u="sng" dirty="0">
                          <a:effectLst/>
                        </a:rPr>
                        <a:t>a</a:t>
                      </a:r>
                      <a:r>
                        <a:rPr lang="en-GB" sz="1800" dirty="0">
                          <a:effectLst/>
                        </a:rPr>
                        <a:t>ce        sign</a:t>
                      </a:r>
                      <a:r>
                        <a:rPr lang="en-GB" sz="1800" u="sng" dirty="0">
                          <a:effectLst/>
                        </a:rPr>
                        <a:t>a</a:t>
                      </a:r>
                      <a:r>
                        <a:rPr lang="en-GB" sz="1800" dirty="0">
                          <a:effectLst/>
                        </a:rPr>
                        <a:t>ture        st</a:t>
                      </a:r>
                      <a:r>
                        <a:rPr lang="en-GB" sz="1800" u="sng" dirty="0">
                          <a:effectLst/>
                        </a:rPr>
                        <a:t>a</a:t>
                      </a:r>
                      <a:r>
                        <a:rPr lang="en-GB" sz="1800" dirty="0">
                          <a:effectLst/>
                        </a:rPr>
                        <a:t>tus        </a:t>
                      </a:r>
                      <a:r>
                        <a:rPr lang="en-GB" sz="1800" dirty="0" err="1">
                          <a:effectLst/>
                        </a:rPr>
                        <a:t>stat</a:t>
                      </a:r>
                      <a:r>
                        <a:rPr lang="en-GB" sz="1800" u="sng" dirty="0" err="1">
                          <a:effectLst/>
                        </a:rPr>
                        <a:t>u</a:t>
                      </a:r>
                      <a:r>
                        <a:rPr lang="en-GB" sz="1800" dirty="0" err="1">
                          <a:effectLst/>
                        </a:rPr>
                        <a:t>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40298949"/>
                  </a:ext>
                </a:extLst>
              </a:tr>
            </a:tbl>
          </a:graphicData>
        </a:graphic>
      </p:graphicFrame>
      <p:graphicFrame>
        <p:nvGraphicFramePr>
          <p:cNvPr id="4" name="Table 3">
            <a:extLst>
              <a:ext uri="{FF2B5EF4-FFF2-40B4-BE49-F238E27FC236}">
                <a16:creationId xmlns:a16="http://schemas.microsoft.com/office/drawing/2014/main" id="{ADE16710-401A-CA76-D5BD-18C3921C59EE}"/>
              </a:ext>
            </a:extLst>
          </p:cNvPr>
          <p:cNvGraphicFramePr>
            <a:graphicFrameLocks noGrp="1"/>
          </p:cNvGraphicFramePr>
          <p:nvPr>
            <p:extLst>
              <p:ext uri="{D42A27DB-BD31-4B8C-83A1-F6EECF244321}">
                <p14:modId xmlns:p14="http://schemas.microsoft.com/office/powerpoint/2010/main" val="2079312021"/>
              </p:ext>
            </p:extLst>
          </p:nvPr>
        </p:nvGraphicFramePr>
        <p:xfrm>
          <a:off x="1274164" y="3182785"/>
          <a:ext cx="8814216" cy="2677016"/>
        </p:xfrm>
        <a:graphic>
          <a:graphicData uri="http://schemas.openxmlformats.org/drawingml/2006/table">
            <a:tbl>
              <a:tblPr firstRow="1" firstCol="1" bandRow="1">
                <a:tableStyleId>{5940675A-B579-460E-94D1-54222C63F5DA}</a:tableStyleId>
              </a:tblPr>
              <a:tblGrid>
                <a:gridCol w="4245428">
                  <a:extLst>
                    <a:ext uri="{9D8B030D-6E8A-4147-A177-3AD203B41FA5}">
                      <a16:colId xmlns:a16="http://schemas.microsoft.com/office/drawing/2014/main" val="3795289492"/>
                    </a:ext>
                  </a:extLst>
                </a:gridCol>
                <a:gridCol w="4568788">
                  <a:extLst>
                    <a:ext uri="{9D8B030D-6E8A-4147-A177-3AD203B41FA5}">
                      <a16:colId xmlns:a16="http://schemas.microsoft.com/office/drawing/2014/main" val="555672379"/>
                    </a:ext>
                  </a:extLst>
                </a:gridCol>
              </a:tblGrid>
              <a:tr h="480546">
                <a:tc>
                  <a:txBody>
                    <a:bodyPr/>
                    <a:lstStyle/>
                    <a:p>
                      <a:pPr algn="ctr">
                        <a:lnSpc>
                          <a:spcPct val="150000"/>
                        </a:lnSpc>
                        <a:spcAft>
                          <a:spcPts val="600"/>
                        </a:spcAft>
                      </a:pPr>
                      <a:r>
                        <a:rPr lang="en-GB" sz="1800" b="1" dirty="0">
                          <a:effectLst/>
                        </a:rPr>
                        <a:t>/</a:t>
                      </a:r>
                      <a:r>
                        <a:rPr lang="en-GB" sz="1800" b="1" dirty="0" err="1">
                          <a:effectLst/>
                        </a:rPr>
                        <a:t>eɪ</a:t>
                      </a:r>
                      <a:r>
                        <a:rPr lang="en-GB" sz="1800" b="1" dirty="0">
                          <a:effectLst/>
                        </a:rPr>
                        <a:t>/ as in ‘n</a:t>
                      </a:r>
                      <a:r>
                        <a:rPr lang="en-GB" sz="1800" b="1" u="sng" dirty="0">
                          <a:effectLst/>
                        </a:rPr>
                        <a:t>a</a:t>
                      </a:r>
                      <a:r>
                        <a:rPr lang="en-GB" sz="1800" b="1" dirty="0">
                          <a:effectLst/>
                        </a:rPr>
                        <a:t>me’</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600"/>
                        </a:spcAft>
                      </a:pPr>
                      <a:r>
                        <a:rPr lang="en-GB" sz="1800" b="1" dirty="0">
                          <a:effectLst/>
                        </a:rPr>
                        <a:t>/ə/ as in ‘numb</a:t>
                      </a:r>
                      <a:r>
                        <a:rPr lang="en-GB" sz="1800" b="1" u="sng" dirty="0">
                          <a:effectLst/>
                        </a:rPr>
                        <a:t>er</a:t>
                      </a:r>
                      <a:r>
                        <a:rPr lang="en-GB" sz="1800" b="1" dirty="0">
                          <a:effectLst/>
                        </a:rPr>
                        <a:t>’</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37590260"/>
                  </a:ext>
                </a:extLst>
              </a:tr>
              <a:tr h="2196470">
                <a:tc>
                  <a:txBody>
                    <a:bodyPr/>
                    <a:lstStyle/>
                    <a:p>
                      <a:pPr>
                        <a:lnSpc>
                          <a:spcPct val="150000"/>
                        </a:lnSpc>
                        <a:spcAft>
                          <a:spcPts val="600"/>
                        </a:spcAft>
                      </a:pPr>
                      <a:r>
                        <a:rPr lang="en-GB" sz="1200" dirty="0">
                          <a:effectLst/>
                        </a:rPr>
                        <a:t> </a:t>
                      </a:r>
                      <a:endParaRPr lang="en-GB" sz="1100" dirty="0">
                        <a:effectLst/>
                      </a:endParaRPr>
                    </a:p>
                    <a:p>
                      <a:pPr>
                        <a:lnSpc>
                          <a:spcPct val="150000"/>
                        </a:lnSpc>
                        <a:spcAft>
                          <a:spcPts val="600"/>
                        </a:spcAft>
                      </a:pPr>
                      <a:r>
                        <a:rPr lang="en-GB" sz="1200" dirty="0">
                          <a:effectLst/>
                        </a:rPr>
                        <a:t> </a:t>
                      </a:r>
                      <a:endParaRPr lang="en-GB" sz="1100" dirty="0">
                        <a:effectLst/>
                      </a:endParaRPr>
                    </a:p>
                    <a:p>
                      <a:pPr>
                        <a:lnSpc>
                          <a:spcPct val="150000"/>
                        </a:lnSpc>
                        <a:spcAft>
                          <a:spcPts val="600"/>
                        </a:spcAft>
                      </a:pPr>
                      <a:r>
                        <a:rPr lang="en-GB" sz="1200" dirty="0">
                          <a:effectLst/>
                        </a:rPr>
                        <a:t> </a:t>
                      </a:r>
                      <a:endParaRPr lang="en-GB" sz="1100" dirty="0">
                        <a:effectLst/>
                      </a:endParaRPr>
                    </a:p>
                    <a:p>
                      <a:pPr>
                        <a:lnSpc>
                          <a:spcPct val="150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01755951"/>
                  </a:ext>
                </a:extLst>
              </a:tr>
            </a:tbl>
          </a:graphicData>
        </a:graphic>
      </p:graphicFrame>
    </p:spTree>
    <p:extLst>
      <p:ext uri="{BB962C8B-B14F-4D97-AF65-F5344CB8AC3E}">
        <p14:creationId xmlns:p14="http://schemas.microsoft.com/office/powerpoint/2010/main" val="10743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National identity cards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020921"/>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 Speak to the other students in the class and find somebody who confirms the following. When they confirm it, ask an additional question to get more information from them.</a:t>
            </a:r>
            <a:endParaRPr lang="en-GB" sz="1800" dirty="0">
              <a:effectLst/>
              <a:ea typeface="Times New Roman" panose="02020603050405020304" pitchFamily="18" charset="0"/>
            </a:endParaRPr>
          </a:p>
        </p:txBody>
      </p:sp>
      <p:graphicFrame>
        <p:nvGraphicFramePr>
          <p:cNvPr id="2" name="Table 1">
            <a:extLst>
              <a:ext uri="{FF2B5EF4-FFF2-40B4-BE49-F238E27FC236}">
                <a16:creationId xmlns:a16="http://schemas.microsoft.com/office/drawing/2014/main" id="{DE61A938-33DF-2639-BBE9-B93AE7039102}"/>
              </a:ext>
            </a:extLst>
          </p:cNvPr>
          <p:cNvGraphicFramePr>
            <a:graphicFrameLocks noGrp="1"/>
          </p:cNvGraphicFramePr>
          <p:nvPr>
            <p:extLst>
              <p:ext uri="{D42A27DB-BD31-4B8C-83A1-F6EECF244321}">
                <p14:modId xmlns:p14="http://schemas.microsoft.com/office/powerpoint/2010/main" val="3481624959"/>
              </p:ext>
            </p:extLst>
          </p:nvPr>
        </p:nvGraphicFramePr>
        <p:xfrm>
          <a:off x="1564493" y="2310921"/>
          <a:ext cx="9111014" cy="3611392"/>
        </p:xfrm>
        <a:graphic>
          <a:graphicData uri="http://schemas.openxmlformats.org/drawingml/2006/table">
            <a:tbl>
              <a:tblPr firstRow="1" firstCol="1" bandRow="1">
                <a:tableStyleId>{B301B821-A1FF-4177-AEE7-76D212191A09}</a:tableStyleId>
              </a:tblPr>
              <a:tblGrid>
                <a:gridCol w="5738227">
                  <a:extLst>
                    <a:ext uri="{9D8B030D-6E8A-4147-A177-3AD203B41FA5}">
                      <a16:colId xmlns:a16="http://schemas.microsoft.com/office/drawing/2014/main" val="3075449093"/>
                    </a:ext>
                  </a:extLst>
                </a:gridCol>
                <a:gridCol w="959371">
                  <a:extLst>
                    <a:ext uri="{9D8B030D-6E8A-4147-A177-3AD203B41FA5}">
                      <a16:colId xmlns:a16="http://schemas.microsoft.com/office/drawing/2014/main" val="2060463781"/>
                    </a:ext>
                  </a:extLst>
                </a:gridCol>
                <a:gridCol w="2413416">
                  <a:extLst>
                    <a:ext uri="{9D8B030D-6E8A-4147-A177-3AD203B41FA5}">
                      <a16:colId xmlns:a16="http://schemas.microsoft.com/office/drawing/2014/main" val="1522157214"/>
                    </a:ext>
                  </a:extLst>
                </a:gridCol>
              </a:tblGrid>
              <a:tr h="277589">
                <a:tc>
                  <a:txBody>
                    <a:bodyPr/>
                    <a:lstStyle/>
                    <a:p>
                      <a:pPr>
                        <a:lnSpc>
                          <a:spcPct val="150000"/>
                        </a:lnSpc>
                        <a:spcAft>
                          <a:spcPts val="600"/>
                        </a:spcAft>
                      </a:pPr>
                      <a:r>
                        <a:rPr lang="en-GB" sz="1600" dirty="0">
                          <a:effectLst/>
                        </a:rPr>
                        <a:t>Find someone who…</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Name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Extra information</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55659787"/>
                  </a:ext>
                </a:extLst>
              </a:tr>
              <a:tr h="594834">
                <a:tc>
                  <a:txBody>
                    <a:bodyPr/>
                    <a:lstStyle/>
                    <a:p>
                      <a:pPr>
                        <a:lnSpc>
                          <a:spcPct val="150000"/>
                        </a:lnSpc>
                        <a:spcAft>
                          <a:spcPts val="600"/>
                        </a:spcAft>
                      </a:pPr>
                      <a:r>
                        <a:rPr lang="en-GB" sz="1600" dirty="0">
                          <a:effectLst/>
                        </a:rPr>
                        <a:t>…has lost their identity card or passport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84700353"/>
                  </a:ext>
                </a:extLst>
              </a:tr>
              <a:tr h="912079">
                <a:tc>
                  <a:txBody>
                    <a:bodyPr/>
                    <a:lstStyle/>
                    <a:p>
                      <a:pPr>
                        <a:lnSpc>
                          <a:spcPct val="150000"/>
                        </a:lnSpc>
                        <a:spcAft>
                          <a:spcPts val="600"/>
                        </a:spcAft>
                      </a:pPr>
                      <a:r>
                        <a:rPr lang="en-GB" sz="1600" dirty="0">
                          <a:effectLst/>
                        </a:rPr>
                        <a:t>…has had to show their identity card to someone this week</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8381124"/>
                  </a:ext>
                </a:extLst>
              </a:tr>
              <a:tr h="594834">
                <a:tc>
                  <a:txBody>
                    <a:bodyPr/>
                    <a:lstStyle/>
                    <a:p>
                      <a:pPr>
                        <a:lnSpc>
                          <a:spcPct val="150000"/>
                        </a:lnSpc>
                        <a:spcAft>
                          <a:spcPts val="600"/>
                        </a:spcAft>
                      </a:pPr>
                      <a:r>
                        <a:rPr lang="en-GB" sz="1600" dirty="0">
                          <a:effectLst/>
                        </a:rPr>
                        <a:t>…likes their photo on their identity card or passport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0596511"/>
                  </a:ext>
                </a:extLst>
              </a:tr>
              <a:tr h="594834">
                <a:tc>
                  <a:txBody>
                    <a:bodyPr/>
                    <a:lstStyle/>
                    <a:p>
                      <a:pPr>
                        <a:lnSpc>
                          <a:spcPct val="150000"/>
                        </a:lnSpc>
                        <a:spcAft>
                          <a:spcPts val="600"/>
                        </a:spcAft>
                      </a:pPr>
                      <a:r>
                        <a:rPr lang="en-GB" sz="1600" dirty="0">
                          <a:effectLst/>
                        </a:rPr>
                        <a:t>…hates their photo on their identity card or passport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8468358"/>
                  </a:ext>
                </a:extLst>
              </a:tr>
              <a:tr h="594834">
                <a:tc>
                  <a:txBody>
                    <a:bodyPr/>
                    <a:lstStyle/>
                    <a:p>
                      <a:pPr>
                        <a:lnSpc>
                          <a:spcPct val="150000"/>
                        </a:lnSpc>
                        <a:spcAft>
                          <a:spcPts val="600"/>
                        </a:spcAft>
                      </a:pPr>
                      <a:r>
                        <a:rPr lang="en-GB" sz="1600" dirty="0">
                          <a:effectLst/>
                        </a:rPr>
                        <a:t>…thinks national identity cards aren’t necessary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57125435"/>
                  </a:ext>
                </a:extLst>
              </a:tr>
            </a:tbl>
          </a:graphicData>
        </a:graphic>
      </p:graphicFrame>
    </p:spTree>
    <p:extLst>
      <p:ext uri="{BB962C8B-B14F-4D97-AF65-F5344CB8AC3E}">
        <p14:creationId xmlns:p14="http://schemas.microsoft.com/office/powerpoint/2010/main" val="1611886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National identity cards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354217"/>
          </a:xfrm>
          <a:prstGeom prst="rect">
            <a:avLst/>
          </a:prstGeom>
          <a:noFill/>
        </p:spPr>
        <p:txBody>
          <a:bodyPr wrap="square" rtlCol="0">
            <a:spAutoFit/>
          </a:bodyPr>
          <a:lstStyle/>
          <a:p>
            <a:pPr>
              <a:spcAft>
                <a:spcPts val="600"/>
              </a:spcAft>
            </a:pPr>
            <a:r>
              <a:rPr lang="en-GB" sz="1800" b="1" dirty="0">
                <a:effectLst/>
                <a:ea typeface="Times New Roman" panose="02020603050405020304" pitchFamily="18" charset="0"/>
              </a:rPr>
              <a:t>Task 4: National identity cards are not used in the UK. Read two different viewpoints, and note why Rachel and Nik are for or against ID cards.</a:t>
            </a:r>
          </a:p>
          <a:p>
            <a:pPr>
              <a:spcAft>
                <a:spcPts val="600"/>
              </a:spcAft>
            </a:pPr>
            <a:endParaRPr lang="en-GB" b="1" dirty="0">
              <a:ea typeface="Times New Roman" panose="02020603050405020304" pitchFamily="18" charset="0"/>
            </a:endParaRPr>
          </a:p>
          <a:p>
            <a:pPr>
              <a:spcAft>
                <a:spcPts val="600"/>
              </a:spcAft>
            </a:pPr>
            <a:r>
              <a:rPr lang="en-GB" sz="1800" b="1" dirty="0">
                <a:effectLst/>
                <a:ea typeface="Times New Roman" panose="02020603050405020304" pitchFamily="18" charset="0"/>
              </a:rPr>
              <a:t>Rachel’s view </a:t>
            </a:r>
            <a:endParaRPr lang="en-GB" sz="1800" dirty="0">
              <a:effectLst/>
              <a:ea typeface="Times New Roman" panose="02020603050405020304" pitchFamily="18" charset="0"/>
            </a:endParaRPr>
          </a:p>
        </p:txBody>
      </p:sp>
      <p:sp>
        <p:nvSpPr>
          <p:cNvPr id="3" name="Speech Bubble: Rectangle with Corners Rounded 2">
            <a:extLst>
              <a:ext uri="{FF2B5EF4-FFF2-40B4-BE49-F238E27FC236}">
                <a16:creationId xmlns:a16="http://schemas.microsoft.com/office/drawing/2014/main" id="{39A77D8E-F5F7-1B22-7B66-C84EF25AD72A}"/>
              </a:ext>
            </a:extLst>
          </p:cNvPr>
          <p:cNvSpPr/>
          <p:nvPr/>
        </p:nvSpPr>
        <p:spPr>
          <a:xfrm>
            <a:off x="524655" y="2468691"/>
            <a:ext cx="11302583" cy="3557349"/>
          </a:xfrm>
          <a:prstGeom prst="wedgeRoundRectCallout">
            <a:avLst>
              <a:gd name="adj1" fmla="val -28512"/>
              <a:gd name="adj2" fmla="val -53699"/>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en-GB" dirty="0">
                <a:effectLst/>
                <a:ea typeface="Times New Roman" panose="02020603050405020304" pitchFamily="18" charset="0"/>
              </a:rPr>
              <a:t>I think it's crazy that we don't have ID cards in the UK! I've always looked young for my age, and no one ever used to believe I was over eighteen. When I was younger, it was difficult to get into clubs, or even to buy a lottery ticket! I used to have to carry my passport with me to prove my age. But not everyone has a passport – and it was a real pain to carry it around. I even lost it one time. Now I'm a bit older I don't have so many problems, but it would be easier for everyone if we had ID cards. Apart from being useful for proving who you are for everyday things, like opening a bank account, I think they would also help to reduce the crime levels in this country. I’m disappointed that the government hasn’t introduced them. They seemed to talk about it a lot before, especially after all the terrorist attacks, so I hope they change their minds. </a:t>
            </a:r>
          </a:p>
          <a:p>
            <a:pPr algn="ctr">
              <a:lnSpc>
                <a:spcPct val="115000"/>
              </a:lnSpc>
              <a:spcAft>
                <a:spcPts val="1000"/>
              </a:spcAft>
            </a:pPr>
            <a:r>
              <a:rPr lang="en-GB" sz="700" dirty="0">
                <a:effectLst/>
                <a:latin typeface="Arial" panose="020B0604020202020204" pitchFamily="34" charset="0"/>
                <a:ea typeface="Times New Roman" panose="02020603050405020304" pitchFamily="18" charset="0"/>
              </a:rPr>
              <a:t> </a:t>
            </a:r>
          </a:p>
        </p:txBody>
      </p:sp>
    </p:spTree>
    <p:extLst>
      <p:ext uri="{BB962C8B-B14F-4D97-AF65-F5344CB8AC3E}">
        <p14:creationId xmlns:p14="http://schemas.microsoft.com/office/powerpoint/2010/main" val="907086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National identity cards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354217"/>
          </a:xfrm>
          <a:prstGeom prst="rect">
            <a:avLst/>
          </a:prstGeom>
          <a:noFill/>
        </p:spPr>
        <p:txBody>
          <a:bodyPr wrap="square" rtlCol="0">
            <a:spAutoFit/>
          </a:bodyPr>
          <a:lstStyle/>
          <a:p>
            <a:pPr>
              <a:spcAft>
                <a:spcPts val="600"/>
              </a:spcAft>
            </a:pPr>
            <a:r>
              <a:rPr lang="en-GB" sz="1800" b="1" dirty="0">
                <a:effectLst/>
                <a:ea typeface="Times New Roman" panose="02020603050405020304" pitchFamily="18" charset="0"/>
              </a:rPr>
              <a:t>Task 4: National identity cards are not used in the UK. Read two different viewpoints, and note why Rachel and Nick are for or against ID cards.</a:t>
            </a:r>
          </a:p>
          <a:p>
            <a:pPr>
              <a:spcAft>
                <a:spcPts val="600"/>
              </a:spcAft>
            </a:pPr>
            <a:endParaRPr lang="en-GB" b="1" dirty="0">
              <a:ea typeface="Times New Roman" panose="02020603050405020304" pitchFamily="18" charset="0"/>
            </a:endParaRPr>
          </a:p>
          <a:p>
            <a:pPr>
              <a:spcAft>
                <a:spcPts val="600"/>
              </a:spcAft>
            </a:pPr>
            <a:r>
              <a:rPr lang="en-GB" sz="1800" b="1" dirty="0">
                <a:effectLst/>
                <a:ea typeface="Times New Roman" panose="02020603050405020304" pitchFamily="18" charset="0"/>
              </a:rPr>
              <a:t>Nick’s view </a:t>
            </a:r>
            <a:endParaRPr lang="en-GB" sz="1800" dirty="0">
              <a:effectLst/>
              <a:ea typeface="Times New Roman" panose="02020603050405020304" pitchFamily="18" charset="0"/>
            </a:endParaRPr>
          </a:p>
        </p:txBody>
      </p:sp>
      <p:sp>
        <p:nvSpPr>
          <p:cNvPr id="3" name="Speech Bubble: Rectangle with Corners Rounded 2">
            <a:extLst>
              <a:ext uri="{FF2B5EF4-FFF2-40B4-BE49-F238E27FC236}">
                <a16:creationId xmlns:a16="http://schemas.microsoft.com/office/drawing/2014/main" id="{39A77D8E-F5F7-1B22-7B66-C84EF25AD72A}"/>
              </a:ext>
            </a:extLst>
          </p:cNvPr>
          <p:cNvSpPr/>
          <p:nvPr/>
        </p:nvSpPr>
        <p:spPr>
          <a:xfrm>
            <a:off x="524655" y="2468691"/>
            <a:ext cx="11302583" cy="3557349"/>
          </a:xfrm>
          <a:prstGeom prst="wedgeRoundRectCallout">
            <a:avLst>
              <a:gd name="adj1" fmla="val -28512"/>
              <a:gd name="adj2" fmla="val -53699"/>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en-GB" sz="1800" dirty="0">
                <a:effectLst/>
                <a:ea typeface="Times New Roman" panose="02020603050405020304" pitchFamily="18" charset="0"/>
              </a:rPr>
              <a:t>I hate the thought of having to carry an ID card. How can a government force us to carry one at all times? We should be free to go where we want, when we want and do what we want without having to prove who we are. They should trust us to respect the laws and the rules of the country. It's an invasion of our personal privacy forcing us to have an identity card. We’ve got our photos on driving licenses, so why should we need to have another form of ID? The supporters forget to tell you that only some countries have compulsory identity cards. If big countries like the USA and Australia don't need them, why do we? It would cost a lot of money to introduce ID cards – money that we, the taxpayers, would have to pay. It scares me a bit that Big Brother wants to watch us so carefully. A little bit too carefully for my liking!</a:t>
            </a:r>
          </a:p>
          <a:p>
            <a:pPr algn="ctr">
              <a:lnSpc>
                <a:spcPct val="115000"/>
              </a:lnSpc>
              <a:spcAft>
                <a:spcPts val="1000"/>
              </a:spcAft>
            </a:pPr>
            <a:r>
              <a:rPr lang="en-GB" sz="700" dirty="0">
                <a:effectLst/>
                <a:latin typeface="Arial" panose="020B0604020202020204" pitchFamily="34" charset="0"/>
                <a:ea typeface="Times New Roman" panose="02020603050405020304" pitchFamily="18" charset="0"/>
              </a:rPr>
              <a:t> </a:t>
            </a:r>
          </a:p>
        </p:txBody>
      </p:sp>
    </p:spTree>
    <p:extLst>
      <p:ext uri="{BB962C8B-B14F-4D97-AF65-F5344CB8AC3E}">
        <p14:creationId xmlns:p14="http://schemas.microsoft.com/office/powerpoint/2010/main" val="46640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National identity cards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69332"/>
          </a:xfrm>
          <a:prstGeom prst="rect">
            <a:avLst/>
          </a:prstGeom>
          <a:noFill/>
        </p:spPr>
        <p:txBody>
          <a:bodyPr wrap="square" rtlCol="0">
            <a:spAutoFit/>
          </a:bodyPr>
          <a:lstStyle/>
          <a:p>
            <a:pPr>
              <a:spcAft>
                <a:spcPts val="600"/>
              </a:spcAft>
            </a:pPr>
            <a:r>
              <a:rPr lang="en-GB" sz="1800" b="1" dirty="0">
                <a:effectLst/>
                <a:ea typeface="Times New Roman" panose="02020603050405020304" pitchFamily="18" charset="0"/>
              </a:rPr>
              <a:t>Task 5: Use these expressions in the role play. </a:t>
            </a:r>
          </a:p>
        </p:txBody>
      </p:sp>
      <p:graphicFrame>
        <p:nvGraphicFramePr>
          <p:cNvPr id="2" name="Table 1">
            <a:extLst>
              <a:ext uri="{FF2B5EF4-FFF2-40B4-BE49-F238E27FC236}">
                <a16:creationId xmlns:a16="http://schemas.microsoft.com/office/drawing/2014/main" id="{9617C632-25C9-BF24-0F95-37316815782E}"/>
              </a:ext>
            </a:extLst>
          </p:cNvPr>
          <p:cNvGraphicFramePr>
            <a:graphicFrameLocks noGrp="1"/>
          </p:cNvGraphicFramePr>
          <p:nvPr>
            <p:extLst>
              <p:ext uri="{D42A27DB-BD31-4B8C-83A1-F6EECF244321}">
                <p14:modId xmlns:p14="http://schemas.microsoft.com/office/powerpoint/2010/main" val="1287920012"/>
              </p:ext>
            </p:extLst>
          </p:nvPr>
        </p:nvGraphicFramePr>
        <p:xfrm>
          <a:off x="998621" y="1708483"/>
          <a:ext cx="10089378" cy="3525253"/>
        </p:xfrm>
        <a:graphic>
          <a:graphicData uri="http://schemas.openxmlformats.org/drawingml/2006/table">
            <a:tbl>
              <a:tblPr firstRow="1" firstCol="1" bandRow="1">
                <a:tableStyleId>{BC89EF96-8CEA-46FF-86C4-4CE0E7609802}</a:tableStyleId>
              </a:tblPr>
              <a:tblGrid>
                <a:gridCol w="2522053">
                  <a:extLst>
                    <a:ext uri="{9D8B030D-6E8A-4147-A177-3AD203B41FA5}">
                      <a16:colId xmlns:a16="http://schemas.microsoft.com/office/drawing/2014/main" val="835527489"/>
                    </a:ext>
                  </a:extLst>
                </a:gridCol>
                <a:gridCol w="2522053">
                  <a:extLst>
                    <a:ext uri="{9D8B030D-6E8A-4147-A177-3AD203B41FA5}">
                      <a16:colId xmlns:a16="http://schemas.microsoft.com/office/drawing/2014/main" val="3824803127"/>
                    </a:ext>
                  </a:extLst>
                </a:gridCol>
                <a:gridCol w="2522053">
                  <a:extLst>
                    <a:ext uri="{9D8B030D-6E8A-4147-A177-3AD203B41FA5}">
                      <a16:colId xmlns:a16="http://schemas.microsoft.com/office/drawing/2014/main" val="808567220"/>
                    </a:ext>
                  </a:extLst>
                </a:gridCol>
                <a:gridCol w="2523219">
                  <a:extLst>
                    <a:ext uri="{9D8B030D-6E8A-4147-A177-3AD203B41FA5}">
                      <a16:colId xmlns:a16="http://schemas.microsoft.com/office/drawing/2014/main" val="3660044283"/>
                    </a:ext>
                  </a:extLst>
                </a:gridCol>
              </a:tblGrid>
              <a:tr h="366395">
                <a:tc>
                  <a:txBody>
                    <a:bodyPr/>
                    <a:lstStyle/>
                    <a:p>
                      <a:pPr>
                        <a:lnSpc>
                          <a:spcPct val="150000"/>
                        </a:lnSpc>
                        <a:spcAft>
                          <a:spcPts val="1000"/>
                        </a:spcAft>
                      </a:pPr>
                      <a:r>
                        <a:rPr lang="en-GB" sz="1800" dirty="0">
                          <a:effectLst/>
                        </a:rPr>
                        <a:t>Giving opinion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1000"/>
                        </a:spcAft>
                      </a:pPr>
                      <a:r>
                        <a:rPr lang="en-GB" sz="1800" dirty="0">
                          <a:effectLst/>
                        </a:rPr>
                        <a:t>Asking for opinion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1000"/>
                        </a:spcAft>
                      </a:pPr>
                      <a:r>
                        <a:rPr lang="en-GB" sz="1800">
                          <a:effectLst/>
                        </a:rPr>
                        <a:t>Agreeing</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1000"/>
                        </a:spcAft>
                      </a:pPr>
                      <a:r>
                        <a:rPr lang="en-GB" sz="1800">
                          <a:effectLst/>
                        </a:rPr>
                        <a:t>Disagreeing</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14390523"/>
                  </a:ext>
                </a:extLst>
              </a:tr>
              <a:tr h="3158858">
                <a:tc>
                  <a:txBody>
                    <a:bodyPr/>
                    <a:lstStyle/>
                    <a:p>
                      <a:pPr>
                        <a:lnSpc>
                          <a:spcPct val="150000"/>
                        </a:lnSpc>
                        <a:spcAft>
                          <a:spcPts val="1000"/>
                        </a:spcAft>
                      </a:pPr>
                      <a:r>
                        <a:rPr lang="en-GB" sz="1800" b="0" dirty="0">
                          <a:effectLst/>
                        </a:rPr>
                        <a:t>In my opinion...’</a:t>
                      </a:r>
                    </a:p>
                    <a:p>
                      <a:pPr>
                        <a:lnSpc>
                          <a:spcPct val="150000"/>
                        </a:lnSpc>
                        <a:spcAft>
                          <a:spcPts val="1000"/>
                        </a:spcAft>
                      </a:pPr>
                      <a:r>
                        <a:rPr lang="en-GB" sz="1800" b="0" dirty="0">
                          <a:effectLst/>
                        </a:rPr>
                        <a:t>‘Don’t you believe that...’</a:t>
                      </a:r>
                    </a:p>
                    <a:p>
                      <a:pPr>
                        <a:lnSpc>
                          <a:spcPct val="150000"/>
                        </a:lnSpc>
                        <a:spcAft>
                          <a:spcPts val="1000"/>
                        </a:spcAft>
                      </a:pPr>
                      <a:r>
                        <a:rPr lang="en-GB" sz="1800" b="0" dirty="0">
                          <a:effectLst/>
                        </a:rPr>
                        <a:t>‘From my point of view…’</a:t>
                      </a:r>
                    </a:p>
                    <a:p>
                      <a:pPr>
                        <a:lnSpc>
                          <a:spcPct val="150000"/>
                        </a:lnSpc>
                        <a:spcAft>
                          <a:spcPts val="1000"/>
                        </a:spcAft>
                      </a:pPr>
                      <a:r>
                        <a:rPr lang="en-GB" sz="1800" b="0" dirty="0">
                          <a:effectLst/>
                        </a:rPr>
                        <a:t>‘The way I see it…’</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1000"/>
                        </a:spcAft>
                      </a:pPr>
                      <a:r>
                        <a:rPr lang="en-GB" sz="1800" dirty="0">
                          <a:effectLst/>
                        </a:rPr>
                        <a:t>‘Why do you say that?’</a:t>
                      </a:r>
                    </a:p>
                    <a:p>
                      <a:pPr>
                        <a:lnSpc>
                          <a:spcPct val="150000"/>
                        </a:lnSpc>
                        <a:spcAft>
                          <a:spcPts val="1000"/>
                        </a:spcAft>
                      </a:pPr>
                      <a:r>
                        <a:rPr lang="en-GB" sz="1800" dirty="0">
                          <a:effectLst/>
                        </a:rPr>
                        <a:t>‘What do you think?’</a:t>
                      </a:r>
                    </a:p>
                    <a:p>
                      <a:pPr>
                        <a:lnSpc>
                          <a:spcPct val="150000"/>
                        </a:lnSpc>
                        <a:spcAft>
                          <a:spcPts val="1000"/>
                        </a:spcAft>
                      </a:pPr>
                      <a:r>
                        <a:rPr lang="en-GB" sz="1800" dirty="0">
                          <a:effectLst/>
                        </a:rPr>
                        <a:t>‘How do you see it?’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1000"/>
                        </a:spcAft>
                      </a:pPr>
                      <a:r>
                        <a:rPr lang="en-GB" sz="1800" dirty="0">
                          <a:effectLst/>
                        </a:rPr>
                        <a:t>‘I agree with you up to a point...’</a:t>
                      </a:r>
                    </a:p>
                    <a:p>
                      <a:pPr>
                        <a:lnSpc>
                          <a:spcPct val="150000"/>
                        </a:lnSpc>
                        <a:spcAft>
                          <a:spcPts val="1000"/>
                        </a:spcAft>
                      </a:pPr>
                      <a:r>
                        <a:rPr lang="en-GB" sz="1800" dirty="0">
                          <a:effectLst/>
                        </a:rPr>
                        <a:t>‘I see what you’re saying.’</a:t>
                      </a:r>
                    </a:p>
                    <a:p>
                      <a:pPr>
                        <a:lnSpc>
                          <a:spcPct val="150000"/>
                        </a:lnSpc>
                        <a:spcAft>
                          <a:spcPts val="1000"/>
                        </a:spcAft>
                      </a:pPr>
                      <a:r>
                        <a:rPr lang="en-GB" sz="1800" dirty="0">
                          <a:effectLst/>
                        </a:rPr>
                        <a:t>‘Ok, that’s true.’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1000"/>
                        </a:spcAft>
                      </a:pPr>
                      <a:r>
                        <a:rPr lang="en-GB" sz="1800" dirty="0">
                          <a:effectLst/>
                        </a:rPr>
                        <a:t>‘I just don’t agree…’</a:t>
                      </a:r>
                    </a:p>
                    <a:p>
                      <a:pPr>
                        <a:lnSpc>
                          <a:spcPct val="150000"/>
                        </a:lnSpc>
                        <a:spcAft>
                          <a:spcPts val="1000"/>
                        </a:spcAft>
                      </a:pPr>
                      <a:r>
                        <a:rPr lang="en-GB" sz="1800" dirty="0">
                          <a:effectLst/>
                        </a:rPr>
                        <a:t>‘I think you’re confused…’</a:t>
                      </a:r>
                    </a:p>
                    <a:p>
                      <a:pPr>
                        <a:lnSpc>
                          <a:spcPct val="150000"/>
                        </a:lnSpc>
                        <a:spcAft>
                          <a:spcPts val="1000"/>
                        </a:spcAft>
                      </a:pPr>
                      <a:r>
                        <a:rPr lang="en-GB" sz="1800" dirty="0">
                          <a:effectLst/>
                        </a:rPr>
                        <a:t>‘I don’t agree at all!’</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06390563"/>
                  </a:ext>
                </a:extLst>
              </a:tr>
            </a:tbl>
          </a:graphicData>
        </a:graphic>
      </p:graphicFrame>
    </p:spTree>
    <p:extLst>
      <p:ext uri="{BB962C8B-B14F-4D97-AF65-F5344CB8AC3E}">
        <p14:creationId xmlns:p14="http://schemas.microsoft.com/office/powerpoint/2010/main" val="4084407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National identity cards</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2640</TotalTime>
  <Words>851</Words>
  <Application>Microsoft Office PowerPoint</Application>
  <PresentationFormat>Widescreen</PresentationFormat>
  <Paragraphs>100</Paragraphs>
  <Slides>8</Slides>
  <Notes>8</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8</vt:i4>
      </vt:variant>
    </vt:vector>
  </HeadingPairs>
  <TitlesOfParts>
    <vt:vector size="21" baseType="lpstr">
      <vt:lpstr>Times New Roman</vt:lpstr>
      <vt:lpstr>Arial</vt:lpstr>
      <vt:lpstr>Calibri</vt:lpstr>
      <vt:lpstr>British Council Sans Headline</vt:lpstr>
      <vt:lpstr>British Council Sans</vt:lpstr>
      <vt:lpstr>Calibri Light</vt:lpstr>
      <vt:lpstr>Cover - indigo</vt:lpstr>
      <vt:lpstr>Section - indigo</vt:lpstr>
      <vt:lpstr>Cover - white</vt:lpstr>
      <vt:lpstr>Section - white</vt:lpstr>
      <vt:lpstr>British Council</vt:lpstr>
      <vt:lpstr>Custom Design</vt:lpstr>
      <vt:lpstr>British Council blank</vt:lpstr>
      <vt:lpstr>National identity cards</vt:lpstr>
      <vt:lpstr>National identity cards</vt:lpstr>
      <vt:lpstr>National identity cards</vt:lpstr>
      <vt:lpstr>National identity cards</vt:lpstr>
      <vt:lpstr>National identity cards</vt:lpstr>
      <vt:lpstr>National identity cards</vt:lpstr>
      <vt:lpstr>National identity cards</vt:lpstr>
      <vt:lpstr>National identity cards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132</cp:revision>
  <dcterms:created xsi:type="dcterms:W3CDTF">2020-03-31T10:47:13Z</dcterms:created>
  <dcterms:modified xsi:type="dcterms:W3CDTF">2024-07-29T15:32:31Z</dcterms:modified>
</cp:coreProperties>
</file>