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7"/>
  </p:notesMasterIdLst>
  <p:handoutMasterIdLst>
    <p:handoutMasterId r:id="rId18"/>
  </p:handoutMasterIdLst>
  <p:sldIdLst>
    <p:sldId id="281" r:id="rId8"/>
    <p:sldId id="300" r:id="rId9"/>
    <p:sldId id="294" r:id="rId10"/>
    <p:sldId id="297" r:id="rId11"/>
    <p:sldId id="298" r:id="rId12"/>
    <p:sldId id="299" r:id="rId13"/>
    <p:sldId id="295" r:id="rId14"/>
    <p:sldId id="296" r:id="rId15"/>
    <p:sldId id="291" r:id="rId16"/>
  </p:sldIdLst>
  <p:sldSz cx="12192000" cy="6858000"/>
  <p:notesSz cx="6858000" cy="9144000"/>
  <p:embeddedFontLst>
    <p:embeddedFont>
      <p:font typeface="British Council Sans" panose="020B0604020202020204" charset="0"/>
      <p:regular r:id="rId19"/>
      <p:bold r:id="rId20"/>
      <p:italic r:id="rId21"/>
      <p:boldItalic r:id="rId22"/>
    </p:embeddedFont>
    <p:embeddedFont>
      <p:font typeface="British Council Sans Headline" panose="020B060402020202020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26" Type="http://schemas.openxmlformats.org/officeDocument/2006/relationships/font" Target="fonts/font8.fntdata"/><Relationship Id="rId3" Type="http://schemas.openxmlformats.org/officeDocument/2006/relationships/slideMaster" Target="slideMasters/slideMaster3.xml"/><Relationship Id="rId21" Type="http://schemas.openxmlformats.org/officeDocument/2006/relationships/font" Target="fonts/font3.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5" Type="http://schemas.openxmlformats.org/officeDocument/2006/relationships/font" Target="fonts/font7.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6.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font" Target="fonts/font1.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6859D6-3EEA-4AA2-8036-8377DDED2FF8}"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0D3E6ADA-44CF-4BF1-B799-3B9D9C308E5D}">
      <dgm:prSet/>
      <dgm:spPr/>
      <dgm:t>
        <a:bodyPr/>
        <a:lstStyle/>
        <a:p>
          <a:r>
            <a:rPr lang="en-GB" b="1" dirty="0"/>
            <a:t>Have a good look around you. Do you notice that more men have moustaches? It may be because it's </a:t>
          </a:r>
          <a:r>
            <a:rPr lang="en-GB" b="1" dirty="0" err="1"/>
            <a:t>Movember</a:t>
          </a:r>
          <a:r>
            <a:rPr lang="en-GB" b="1" dirty="0"/>
            <a:t>! Read more about this unusual charity event here.</a:t>
          </a:r>
          <a:endParaRPr lang="en-US" dirty="0"/>
        </a:p>
      </dgm:t>
    </dgm:pt>
    <dgm:pt modelId="{247EBC8C-F7B0-4D2B-BF8E-811254102DCA}" type="parTrans" cxnId="{43E0B7C6-EDC5-43AB-8B98-F9FE5BB2B489}">
      <dgm:prSet/>
      <dgm:spPr/>
      <dgm:t>
        <a:bodyPr/>
        <a:lstStyle/>
        <a:p>
          <a:endParaRPr lang="en-US"/>
        </a:p>
      </dgm:t>
    </dgm:pt>
    <dgm:pt modelId="{80E742CD-43E0-432E-B8F9-078EDE5A63CD}" type="sibTrans" cxnId="{43E0B7C6-EDC5-43AB-8B98-F9FE5BB2B489}">
      <dgm:prSet/>
      <dgm:spPr/>
      <dgm:t>
        <a:bodyPr/>
        <a:lstStyle/>
        <a:p>
          <a:endParaRPr lang="en-US"/>
        </a:p>
      </dgm:t>
    </dgm:pt>
    <dgm:pt modelId="{E150E890-EBCB-46B2-86E5-1395179DD7DC}">
      <dgm:prSet/>
      <dgm:spPr/>
      <dgm:t>
        <a:bodyPr/>
        <a:lstStyle/>
        <a:p>
          <a:r>
            <a:rPr lang="en-GB" b="1" dirty="0"/>
            <a:t>It’s </a:t>
          </a:r>
          <a:r>
            <a:rPr lang="en-GB" b="1" dirty="0" err="1"/>
            <a:t>Movember</a:t>
          </a:r>
          <a:r>
            <a:rPr lang="en-GB" b="1" dirty="0"/>
            <a:t>!</a:t>
          </a:r>
          <a:endParaRPr lang="en-US" dirty="0"/>
        </a:p>
      </dgm:t>
    </dgm:pt>
    <dgm:pt modelId="{913A0AA7-5845-4A36-BF8F-6E1037DD2430}" type="parTrans" cxnId="{9112742C-4327-47EF-9ECE-0CD758C3DD62}">
      <dgm:prSet/>
      <dgm:spPr/>
      <dgm:t>
        <a:bodyPr/>
        <a:lstStyle/>
        <a:p>
          <a:endParaRPr lang="en-US"/>
        </a:p>
      </dgm:t>
    </dgm:pt>
    <dgm:pt modelId="{105CC34A-7530-445C-B201-9E03A68BBFE1}" type="sibTrans" cxnId="{9112742C-4327-47EF-9ECE-0CD758C3DD62}">
      <dgm:prSet/>
      <dgm:spPr/>
      <dgm:t>
        <a:bodyPr/>
        <a:lstStyle/>
        <a:p>
          <a:endParaRPr lang="en-US"/>
        </a:p>
      </dgm:t>
    </dgm:pt>
    <dgm:pt modelId="{EEE08EC7-5AA9-47A8-A955-9900C1B6526D}">
      <dgm:prSet/>
      <dgm:spPr/>
      <dgm:t>
        <a:bodyPr/>
        <a:lstStyle/>
        <a:p>
          <a:r>
            <a:rPr lang="en-GB" dirty="0"/>
            <a:t>No, it’s not a spelling mistake. Moustache + November = </a:t>
          </a:r>
          <a:r>
            <a:rPr lang="en-GB" dirty="0" err="1"/>
            <a:t>Movember</a:t>
          </a:r>
          <a:r>
            <a:rPr lang="en-GB" dirty="0"/>
            <a:t>! Every year in November millions of men around the world grow moustaches to raise money for charity and to help people learn about men’s health issues such as certain types of cancer and mental health.</a:t>
          </a:r>
          <a:endParaRPr lang="en-US" dirty="0"/>
        </a:p>
      </dgm:t>
    </dgm:pt>
    <dgm:pt modelId="{CF001B94-FF0C-4F76-948C-2CF4D483F1E9}" type="parTrans" cxnId="{3E4D6AF9-CF70-4212-A6A5-EE7F8F9453CC}">
      <dgm:prSet/>
      <dgm:spPr/>
      <dgm:t>
        <a:bodyPr/>
        <a:lstStyle/>
        <a:p>
          <a:endParaRPr lang="en-US"/>
        </a:p>
      </dgm:t>
    </dgm:pt>
    <dgm:pt modelId="{F2AA8444-1E50-46B4-A714-6B6DA098642E}" type="sibTrans" cxnId="{3E4D6AF9-CF70-4212-A6A5-EE7F8F9453CC}">
      <dgm:prSet/>
      <dgm:spPr/>
      <dgm:t>
        <a:bodyPr/>
        <a:lstStyle/>
        <a:p>
          <a:endParaRPr lang="en-US"/>
        </a:p>
      </dgm:t>
    </dgm:pt>
    <dgm:pt modelId="{968AD7B9-A45E-44DF-A828-408641B68288}" type="pres">
      <dgm:prSet presAssocID="{FE6859D6-3EEA-4AA2-8036-8377DDED2FF8}" presName="root" presStyleCnt="0">
        <dgm:presLayoutVars>
          <dgm:dir/>
          <dgm:resizeHandles val="exact"/>
        </dgm:presLayoutVars>
      </dgm:prSet>
      <dgm:spPr/>
    </dgm:pt>
    <dgm:pt modelId="{E3B3C234-C3F7-4460-B245-E9689205B2AE}" type="pres">
      <dgm:prSet presAssocID="{0D3E6ADA-44CF-4BF1-B799-3B9D9C308E5D}" presName="compNode" presStyleCnt="0"/>
      <dgm:spPr/>
    </dgm:pt>
    <dgm:pt modelId="{E404BBEF-C3DF-4D84-8E7F-DC1CDEF64705}" type="pres">
      <dgm:prSet presAssocID="{0D3E6ADA-44CF-4BF1-B799-3B9D9C308E5D}" presName="bgRect" presStyleLbl="bgShp" presStyleIdx="0" presStyleCnt="3"/>
      <dgm:spPr/>
    </dgm:pt>
    <dgm:pt modelId="{909DB819-6B76-4C54-AB9A-AA9313831A75}" type="pres">
      <dgm:prSet presAssocID="{0D3E6ADA-44CF-4BF1-B799-3B9D9C308E5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ustache"/>
        </a:ext>
      </dgm:extLst>
    </dgm:pt>
    <dgm:pt modelId="{2DB2E859-9066-4C20-A1F3-88DBFFACFDB3}" type="pres">
      <dgm:prSet presAssocID="{0D3E6ADA-44CF-4BF1-B799-3B9D9C308E5D}" presName="spaceRect" presStyleCnt="0"/>
      <dgm:spPr/>
    </dgm:pt>
    <dgm:pt modelId="{150C9C89-3E91-43D1-9FEA-7335D6B1CC22}" type="pres">
      <dgm:prSet presAssocID="{0D3E6ADA-44CF-4BF1-B799-3B9D9C308E5D}" presName="parTx" presStyleLbl="revTx" presStyleIdx="0" presStyleCnt="3">
        <dgm:presLayoutVars>
          <dgm:chMax val="0"/>
          <dgm:chPref val="0"/>
        </dgm:presLayoutVars>
      </dgm:prSet>
      <dgm:spPr/>
    </dgm:pt>
    <dgm:pt modelId="{763690CA-7891-4C9B-B023-DCD45D08D1CE}" type="pres">
      <dgm:prSet presAssocID="{80E742CD-43E0-432E-B8F9-078EDE5A63CD}" presName="sibTrans" presStyleCnt="0"/>
      <dgm:spPr/>
    </dgm:pt>
    <dgm:pt modelId="{0C23A509-F182-44C2-A243-F9E4012083DF}" type="pres">
      <dgm:prSet presAssocID="{E150E890-EBCB-46B2-86E5-1395179DD7DC}" presName="compNode" presStyleCnt="0"/>
      <dgm:spPr/>
    </dgm:pt>
    <dgm:pt modelId="{083BE331-6A1F-4302-9725-74D941B85A24}" type="pres">
      <dgm:prSet presAssocID="{E150E890-EBCB-46B2-86E5-1395179DD7DC}" presName="bgRect" presStyleLbl="bgShp" presStyleIdx="1" presStyleCnt="3"/>
      <dgm:spPr/>
    </dgm:pt>
    <dgm:pt modelId="{D6B35196-CC93-4A71-9093-5ED7874120E1}" type="pres">
      <dgm:prSet presAssocID="{E150E890-EBCB-46B2-86E5-1395179DD7D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t Air Balloon"/>
        </a:ext>
      </dgm:extLst>
    </dgm:pt>
    <dgm:pt modelId="{AC235220-172C-4B9A-8B7A-159C724FE7C2}" type="pres">
      <dgm:prSet presAssocID="{E150E890-EBCB-46B2-86E5-1395179DD7DC}" presName="spaceRect" presStyleCnt="0"/>
      <dgm:spPr/>
    </dgm:pt>
    <dgm:pt modelId="{9858C3AA-D9D2-41BE-9661-CE8596EF584C}" type="pres">
      <dgm:prSet presAssocID="{E150E890-EBCB-46B2-86E5-1395179DD7DC}" presName="parTx" presStyleLbl="revTx" presStyleIdx="1" presStyleCnt="3">
        <dgm:presLayoutVars>
          <dgm:chMax val="0"/>
          <dgm:chPref val="0"/>
        </dgm:presLayoutVars>
      </dgm:prSet>
      <dgm:spPr/>
    </dgm:pt>
    <dgm:pt modelId="{E08298E8-10B2-4C46-96E5-2E42A6882FD6}" type="pres">
      <dgm:prSet presAssocID="{105CC34A-7530-445C-B201-9E03A68BBFE1}" presName="sibTrans" presStyleCnt="0"/>
      <dgm:spPr/>
    </dgm:pt>
    <dgm:pt modelId="{3893B641-9A91-4C57-AC5C-825ABE57E56F}" type="pres">
      <dgm:prSet presAssocID="{EEE08EC7-5AA9-47A8-A955-9900C1B6526D}" presName="compNode" presStyleCnt="0"/>
      <dgm:spPr/>
    </dgm:pt>
    <dgm:pt modelId="{5810AD0A-7CFF-4227-A682-F8E3133D63B2}" type="pres">
      <dgm:prSet presAssocID="{EEE08EC7-5AA9-47A8-A955-9900C1B6526D}" presName="bgRect" presStyleLbl="bgShp" presStyleIdx="2" presStyleCnt="3"/>
      <dgm:spPr/>
    </dgm:pt>
    <dgm:pt modelId="{4EF55C07-09A9-4A81-ADA4-79A957517D41}" type="pres">
      <dgm:prSet presAssocID="{EEE08EC7-5AA9-47A8-A955-9900C1B6526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AA84AA94-6C1F-4810-A79C-B58CC7EB7DE6}" type="pres">
      <dgm:prSet presAssocID="{EEE08EC7-5AA9-47A8-A955-9900C1B6526D}" presName="spaceRect" presStyleCnt="0"/>
      <dgm:spPr/>
    </dgm:pt>
    <dgm:pt modelId="{2C8EE10B-B975-4114-B1FF-31F230BF4CDA}" type="pres">
      <dgm:prSet presAssocID="{EEE08EC7-5AA9-47A8-A955-9900C1B6526D}" presName="parTx" presStyleLbl="revTx" presStyleIdx="2" presStyleCnt="3">
        <dgm:presLayoutVars>
          <dgm:chMax val="0"/>
          <dgm:chPref val="0"/>
        </dgm:presLayoutVars>
      </dgm:prSet>
      <dgm:spPr/>
    </dgm:pt>
  </dgm:ptLst>
  <dgm:cxnLst>
    <dgm:cxn modelId="{9112742C-4327-47EF-9ECE-0CD758C3DD62}" srcId="{FE6859D6-3EEA-4AA2-8036-8377DDED2FF8}" destId="{E150E890-EBCB-46B2-86E5-1395179DD7DC}" srcOrd="1" destOrd="0" parTransId="{913A0AA7-5845-4A36-BF8F-6E1037DD2430}" sibTransId="{105CC34A-7530-445C-B201-9E03A68BBFE1}"/>
    <dgm:cxn modelId="{8A459F4D-4F87-420C-819E-FA90DD7CDCE6}" type="presOf" srcId="{FE6859D6-3EEA-4AA2-8036-8377DDED2FF8}" destId="{968AD7B9-A45E-44DF-A828-408641B68288}" srcOrd="0" destOrd="0" presId="urn:microsoft.com/office/officeart/2018/2/layout/IconVerticalSolidList"/>
    <dgm:cxn modelId="{47F6C2C1-F000-4BAC-B219-9B78055474DD}" type="presOf" srcId="{EEE08EC7-5AA9-47A8-A955-9900C1B6526D}" destId="{2C8EE10B-B975-4114-B1FF-31F230BF4CDA}" srcOrd="0" destOrd="0" presId="urn:microsoft.com/office/officeart/2018/2/layout/IconVerticalSolidList"/>
    <dgm:cxn modelId="{43E0B7C6-EDC5-43AB-8B98-F9FE5BB2B489}" srcId="{FE6859D6-3EEA-4AA2-8036-8377DDED2FF8}" destId="{0D3E6ADA-44CF-4BF1-B799-3B9D9C308E5D}" srcOrd="0" destOrd="0" parTransId="{247EBC8C-F7B0-4D2B-BF8E-811254102DCA}" sibTransId="{80E742CD-43E0-432E-B8F9-078EDE5A63CD}"/>
    <dgm:cxn modelId="{9E6D10C9-6034-4921-B78A-24CC7F578CE1}" type="presOf" srcId="{0D3E6ADA-44CF-4BF1-B799-3B9D9C308E5D}" destId="{150C9C89-3E91-43D1-9FEA-7335D6B1CC22}" srcOrd="0" destOrd="0" presId="urn:microsoft.com/office/officeart/2018/2/layout/IconVerticalSolidList"/>
    <dgm:cxn modelId="{CB4C6BF4-16F5-46BA-B992-E57603F65410}" type="presOf" srcId="{E150E890-EBCB-46B2-86E5-1395179DD7DC}" destId="{9858C3AA-D9D2-41BE-9661-CE8596EF584C}" srcOrd="0" destOrd="0" presId="urn:microsoft.com/office/officeart/2018/2/layout/IconVerticalSolidList"/>
    <dgm:cxn modelId="{3E4D6AF9-CF70-4212-A6A5-EE7F8F9453CC}" srcId="{FE6859D6-3EEA-4AA2-8036-8377DDED2FF8}" destId="{EEE08EC7-5AA9-47A8-A955-9900C1B6526D}" srcOrd="2" destOrd="0" parTransId="{CF001B94-FF0C-4F76-948C-2CF4D483F1E9}" sibTransId="{F2AA8444-1E50-46B4-A714-6B6DA098642E}"/>
    <dgm:cxn modelId="{CCDA1800-26CF-4BE3-BEB7-BFF67F9661A7}" type="presParOf" srcId="{968AD7B9-A45E-44DF-A828-408641B68288}" destId="{E3B3C234-C3F7-4460-B245-E9689205B2AE}" srcOrd="0" destOrd="0" presId="urn:microsoft.com/office/officeart/2018/2/layout/IconVerticalSolidList"/>
    <dgm:cxn modelId="{1006EDA8-EE5F-4133-B389-303B9A127390}" type="presParOf" srcId="{E3B3C234-C3F7-4460-B245-E9689205B2AE}" destId="{E404BBEF-C3DF-4D84-8E7F-DC1CDEF64705}" srcOrd="0" destOrd="0" presId="urn:microsoft.com/office/officeart/2018/2/layout/IconVerticalSolidList"/>
    <dgm:cxn modelId="{1B1D70A6-CF88-48F2-B92D-866876A1AEBB}" type="presParOf" srcId="{E3B3C234-C3F7-4460-B245-E9689205B2AE}" destId="{909DB819-6B76-4C54-AB9A-AA9313831A75}" srcOrd="1" destOrd="0" presId="urn:microsoft.com/office/officeart/2018/2/layout/IconVerticalSolidList"/>
    <dgm:cxn modelId="{CC2C5122-DC9C-400B-AEF9-4972CF794C7C}" type="presParOf" srcId="{E3B3C234-C3F7-4460-B245-E9689205B2AE}" destId="{2DB2E859-9066-4C20-A1F3-88DBFFACFDB3}" srcOrd="2" destOrd="0" presId="urn:microsoft.com/office/officeart/2018/2/layout/IconVerticalSolidList"/>
    <dgm:cxn modelId="{BE851325-FD72-4256-9DB8-747D263C2D97}" type="presParOf" srcId="{E3B3C234-C3F7-4460-B245-E9689205B2AE}" destId="{150C9C89-3E91-43D1-9FEA-7335D6B1CC22}" srcOrd="3" destOrd="0" presId="urn:microsoft.com/office/officeart/2018/2/layout/IconVerticalSolidList"/>
    <dgm:cxn modelId="{AC38B241-CD5F-4C4C-9D03-021638593006}" type="presParOf" srcId="{968AD7B9-A45E-44DF-A828-408641B68288}" destId="{763690CA-7891-4C9B-B023-DCD45D08D1CE}" srcOrd="1" destOrd="0" presId="urn:microsoft.com/office/officeart/2018/2/layout/IconVerticalSolidList"/>
    <dgm:cxn modelId="{92C9ACFE-38EA-428F-A19E-9F142CCEB72D}" type="presParOf" srcId="{968AD7B9-A45E-44DF-A828-408641B68288}" destId="{0C23A509-F182-44C2-A243-F9E4012083DF}" srcOrd="2" destOrd="0" presId="urn:microsoft.com/office/officeart/2018/2/layout/IconVerticalSolidList"/>
    <dgm:cxn modelId="{5D80533A-3B2A-44EA-9279-997BB9911E1F}" type="presParOf" srcId="{0C23A509-F182-44C2-A243-F9E4012083DF}" destId="{083BE331-6A1F-4302-9725-74D941B85A24}" srcOrd="0" destOrd="0" presId="urn:microsoft.com/office/officeart/2018/2/layout/IconVerticalSolidList"/>
    <dgm:cxn modelId="{5D116BAA-BBA5-4218-95BA-39B16CC2F651}" type="presParOf" srcId="{0C23A509-F182-44C2-A243-F9E4012083DF}" destId="{D6B35196-CC93-4A71-9093-5ED7874120E1}" srcOrd="1" destOrd="0" presId="urn:microsoft.com/office/officeart/2018/2/layout/IconVerticalSolidList"/>
    <dgm:cxn modelId="{5E3895DD-F5D1-4903-B7A0-EF73CBED6EF6}" type="presParOf" srcId="{0C23A509-F182-44C2-A243-F9E4012083DF}" destId="{AC235220-172C-4B9A-8B7A-159C724FE7C2}" srcOrd="2" destOrd="0" presId="urn:microsoft.com/office/officeart/2018/2/layout/IconVerticalSolidList"/>
    <dgm:cxn modelId="{31C0182C-ACF6-4751-9CD1-079C9654581F}" type="presParOf" srcId="{0C23A509-F182-44C2-A243-F9E4012083DF}" destId="{9858C3AA-D9D2-41BE-9661-CE8596EF584C}" srcOrd="3" destOrd="0" presId="urn:microsoft.com/office/officeart/2018/2/layout/IconVerticalSolidList"/>
    <dgm:cxn modelId="{D3312358-D1B0-4B9A-BA5A-CD9B33229BB7}" type="presParOf" srcId="{968AD7B9-A45E-44DF-A828-408641B68288}" destId="{E08298E8-10B2-4C46-96E5-2E42A6882FD6}" srcOrd="3" destOrd="0" presId="urn:microsoft.com/office/officeart/2018/2/layout/IconVerticalSolidList"/>
    <dgm:cxn modelId="{C3A7ACC2-31E3-4085-9C3E-3697710FD762}" type="presParOf" srcId="{968AD7B9-A45E-44DF-A828-408641B68288}" destId="{3893B641-9A91-4C57-AC5C-825ABE57E56F}" srcOrd="4" destOrd="0" presId="urn:microsoft.com/office/officeart/2018/2/layout/IconVerticalSolidList"/>
    <dgm:cxn modelId="{9FC2C004-6D68-4E7E-9FAF-2B740729F5D6}" type="presParOf" srcId="{3893B641-9A91-4C57-AC5C-825ABE57E56F}" destId="{5810AD0A-7CFF-4227-A682-F8E3133D63B2}" srcOrd="0" destOrd="0" presId="urn:microsoft.com/office/officeart/2018/2/layout/IconVerticalSolidList"/>
    <dgm:cxn modelId="{ED951134-809F-4380-9DB6-6F375CFA1A9F}" type="presParOf" srcId="{3893B641-9A91-4C57-AC5C-825ABE57E56F}" destId="{4EF55C07-09A9-4A81-ADA4-79A957517D41}" srcOrd="1" destOrd="0" presId="urn:microsoft.com/office/officeart/2018/2/layout/IconVerticalSolidList"/>
    <dgm:cxn modelId="{8C350AAB-B740-4BF1-AE84-2F40D2A5DE7B}" type="presParOf" srcId="{3893B641-9A91-4C57-AC5C-825ABE57E56F}" destId="{AA84AA94-6C1F-4810-A79C-B58CC7EB7DE6}" srcOrd="2" destOrd="0" presId="urn:microsoft.com/office/officeart/2018/2/layout/IconVerticalSolidList"/>
    <dgm:cxn modelId="{F8BD0FC6-5E94-4EEF-AA07-7077704A8462}" type="presParOf" srcId="{3893B641-9A91-4C57-AC5C-825ABE57E56F}" destId="{2C8EE10B-B975-4114-B1FF-31F230BF4CD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04BBEF-C3DF-4D84-8E7F-DC1CDEF64705}">
      <dsp:nvSpPr>
        <dsp:cNvPr id="0" name=""/>
        <dsp:cNvSpPr/>
      </dsp:nvSpPr>
      <dsp:spPr>
        <a:xfrm>
          <a:off x="0" y="549"/>
          <a:ext cx="10132295" cy="12854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9DB819-6B76-4C54-AB9A-AA9313831A75}">
      <dsp:nvSpPr>
        <dsp:cNvPr id="0" name=""/>
        <dsp:cNvSpPr/>
      </dsp:nvSpPr>
      <dsp:spPr>
        <a:xfrm>
          <a:off x="388833" y="289764"/>
          <a:ext cx="706970" cy="706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50C9C89-3E91-43D1-9FEA-7335D6B1CC22}">
      <dsp:nvSpPr>
        <dsp:cNvPr id="0" name=""/>
        <dsp:cNvSpPr/>
      </dsp:nvSpPr>
      <dsp:spPr>
        <a:xfrm>
          <a:off x="1484637" y="549"/>
          <a:ext cx="8647657" cy="128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038" tIns="136038" rIns="136038" bIns="136038" numCol="1" spcCol="1270" anchor="ctr" anchorCtr="0">
          <a:noAutofit/>
        </a:bodyPr>
        <a:lstStyle/>
        <a:p>
          <a:pPr marL="0" lvl="0" indent="0" algn="l" defTabSz="800100">
            <a:lnSpc>
              <a:spcPct val="90000"/>
            </a:lnSpc>
            <a:spcBef>
              <a:spcPct val="0"/>
            </a:spcBef>
            <a:spcAft>
              <a:spcPct val="35000"/>
            </a:spcAft>
            <a:buNone/>
          </a:pPr>
          <a:r>
            <a:rPr lang="en-GB" sz="1800" b="1" kern="1200" dirty="0"/>
            <a:t>Have a good look around you. Do you notice that more men have moustaches? It may be because it's </a:t>
          </a:r>
          <a:r>
            <a:rPr lang="en-GB" sz="1800" b="1" kern="1200" dirty="0" err="1"/>
            <a:t>Movember</a:t>
          </a:r>
          <a:r>
            <a:rPr lang="en-GB" sz="1800" b="1" kern="1200" dirty="0"/>
            <a:t>! Read more about this unusual charity event here.</a:t>
          </a:r>
          <a:endParaRPr lang="en-US" sz="1800" kern="1200" dirty="0"/>
        </a:p>
      </dsp:txBody>
      <dsp:txXfrm>
        <a:off x="1484637" y="549"/>
        <a:ext cx="8647657" cy="1285400"/>
      </dsp:txXfrm>
    </dsp:sp>
    <dsp:sp modelId="{083BE331-6A1F-4302-9725-74D941B85A24}">
      <dsp:nvSpPr>
        <dsp:cNvPr id="0" name=""/>
        <dsp:cNvSpPr/>
      </dsp:nvSpPr>
      <dsp:spPr>
        <a:xfrm>
          <a:off x="0" y="1607299"/>
          <a:ext cx="10132295" cy="12854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B35196-CC93-4A71-9093-5ED7874120E1}">
      <dsp:nvSpPr>
        <dsp:cNvPr id="0" name=""/>
        <dsp:cNvSpPr/>
      </dsp:nvSpPr>
      <dsp:spPr>
        <a:xfrm>
          <a:off x="388833" y="1896514"/>
          <a:ext cx="706970" cy="706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58C3AA-D9D2-41BE-9661-CE8596EF584C}">
      <dsp:nvSpPr>
        <dsp:cNvPr id="0" name=""/>
        <dsp:cNvSpPr/>
      </dsp:nvSpPr>
      <dsp:spPr>
        <a:xfrm>
          <a:off x="1484637" y="1607299"/>
          <a:ext cx="8647657" cy="128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038" tIns="136038" rIns="136038" bIns="136038" numCol="1" spcCol="1270" anchor="ctr" anchorCtr="0">
          <a:noAutofit/>
        </a:bodyPr>
        <a:lstStyle/>
        <a:p>
          <a:pPr marL="0" lvl="0" indent="0" algn="l" defTabSz="800100">
            <a:lnSpc>
              <a:spcPct val="90000"/>
            </a:lnSpc>
            <a:spcBef>
              <a:spcPct val="0"/>
            </a:spcBef>
            <a:spcAft>
              <a:spcPct val="35000"/>
            </a:spcAft>
            <a:buNone/>
          </a:pPr>
          <a:r>
            <a:rPr lang="en-GB" sz="1800" b="1" kern="1200" dirty="0"/>
            <a:t>It’s </a:t>
          </a:r>
          <a:r>
            <a:rPr lang="en-GB" sz="1800" b="1" kern="1200" dirty="0" err="1"/>
            <a:t>Movember</a:t>
          </a:r>
          <a:r>
            <a:rPr lang="en-GB" sz="1800" b="1" kern="1200" dirty="0"/>
            <a:t>!</a:t>
          </a:r>
          <a:endParaRPr lang="en-US" sz="1800" kern="1200" dirty="0"/>
        </a:p>
      </dsp:txBody>
      <dsp:txXfrm>
        <a:off x="1484637" y="1607299"/>
        <a:ext cx="8647657" cy="1285400"/>
      </dsp:txXfrm>
    </dsp:sp>
    <dsp:sp modelId="{5810AD0A-7CFF-4227-A682-F8E3133D63B2}">
      <dsp:nvSpPr>
        <dsp:cNvPr id="0" name=""/>
        <dsp:cNvSpPr/>
      </dsp:nvSpPr>
      <dsp:spPr>
        <a:xfrm>
          <a:off x="0" y="3214050"/>
          <a:ext cx="10132295" cy="12854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F55C07-09A9-4A81-ADA4-79A957517D41}">
      <dsp:nvSpPr>
        <dsp:cNvPr id="0" name=""/>
        <dsp:cNvSpPr/>
      </dsp:nvSpPr>
      <dsp:spPr>
        <a:xfrm>
          <a:off x="388833" y="3503265"/>
          <a:ext cx="706970" cy="7069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8EE10B-B975-4114-B1FF-31F230BF4CDA}">
      <dsp:nvSpPr>
        <dsp:cNvPr id="0" name=""/>
        <dsp:cNvSpPr/>
      </dsp:nvSpPr>
      <dsp:spPr>
        <a:xfrm>
          <a:off x="1484637" y="3214050"/>
          <a:ext cx="8647657" cy="128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038" tIns="136038" rIns="136038" bIns="136038" numCol="1" spcCol="1270" anchor="ctr" anchorCtr="0">
          <a:noAutofit/>
        </a:bodyPr>
        <a:lstStyle/>
        <a:p>
          <a:pPr marL="0" lvl="0" indent="0" algn="l" defTabSz="800100">
            <a:lnSpc>
              <a:spcPct val="90000"/>
            </a:lnSpc>
            <a:spcBef>
              <a:spcPct val="0"/>
            </a:spcBef>
            <a:spcAft>
              <a:spcPct val="35000"/>
            </a:spcAft>
            <a:buNone/>
          </a:pPr>
          <a:r>
            <a:rPr lang="en-GB" sz="1800" kern="1200" dirty="0"/>
            <a:t>No, it’s not a spelling mistake. Moustache + November = </a:t>
          </a:r>
          <a:r>
            <a:rPr lang="en-GB" sz="1800" kern="1200" dirty="0" err="1"/>
            <a:t>Movember</a:t>
          </a:r>
          <a:r>
            <a:rPr lang="en-GB" sz="1800" kern="1200" dirty="0"/>
            <a:t>! Every year in November millions of men around the world grow moustaches to raise money for charity and to help people learn about men’s health issues such as certain types of cancer and mental health.</a:t>
          </a:r>
          <a:endParaRPr lang="en-US" sz="1800" kern="1200" dirty="0"/>
        </a:p>
      </dsp:txBody>
      <dsp:txXfrm>
        <a:off x="1484637" y="3214050"/>
        <a:ext cx="8647657" cy="12854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25/07/2024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25/07/2024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082951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1064882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1511878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142545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3746489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474255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71203"/>
            <a:ext cx="6876000" cy="729000"/>
          </a:xfrm>
        </p:spPr>
        <p:txBody>
          <a:bodyPr>
            <a:normAutofit fontScale="90000"/>
          </a:bodyPr>
          <a:lstStyle/>
          <a:p>
            <a:r>
              <a:rPr lang="en-GB" dirty="0" err="1"/>
              <a:t>Movember</a:t>
            </a:r>
            <a:endParaRPr lang="en-GB" dirty="0"/>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a:xfrm>
            <a:off x="648000" y="504000"/>
            <a:ext cx="10944000" cy="792000"/>
          </a:xfrm>
        </p:spPr>
        <p:txBody>
          <a:bodyPr vert="horz" lIns="0" tIns="0" rIns="0" bIns="0" rtlCol="0" anchor="t" anchorCtr="0">
            <a:normAutofit/>
          </a:bodyPr>
          <a:lstStyle/>
          <a:p>
            <a:r>
              <a:rPr lang="en-US"/>
              <a:t>Movember</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648000" y="1512000"/>
            <a:ext cx="5328000" cy="4500000"/>
          </a:xfrm>
          <a:prstGeom prst="rect">
            <a:avLst/>
          </a:prstGeom>
        </p:spPr>
        <p:txBody>
          <a:bodyPr vert="horz" lIns="0" tIns="0" rIns="0" bIns="0" rtlCol="0">
            <a:normAutofit/>
          </a:bodyPr>
          <a:lstStyle/>
          <a:p>
            <a:pPr lvl="0">
              <a:spcBef>
                <a:spcPts val="600"/>
              </a:spcBef>
              <a:spcAft>
                <a:spcPts val="600"/>
              </a:spcAft>
            </a:pPr>
            <a:r>
              <a:rPr lang="en-US" sz="2200" b="1" dirty="0">
                <a:solidFill>
                  <a:schemeClr val="tx2"/>
                </a:solidFill>
                <a:effectLst/>
              </a:rPr>
              <a:t>What sort of charity might this picture relate to?</a:t>
            </a:r>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a:xfrm>
            <a:off x="648000" y="6192000"/>
            <a:ext cx="10439999" cy="180000"/>
          </a:xfrm>
        </p:spPr>
        <p:txBody>
          <a:bodyPr vert="horz" lIns="0" tIns="0" rIns="0" bIns="0" rtlCol="0" anchor="b" anchorCtr="0">
            <a:normAutofit/>
          </a:bodyPr>
          <a:lstStyle/>
          <a:p>
            <a:pPr>
              <a:lnSpc>
                <a:spcPct val="90000"/>
              </a:lnSpc>
              <a:spcAft>
                <a:spcPts val="600"/>
              </a:spcAft>
            </a:pPr>
            <a:r>
              <a:rPr lang="en-GB" kern="1200">
                <a:latin typeface="+mn-lt"/>
                <a:ea typeface="+mn-ea"/>
                <a:cs typeface="+mn-cs"/>
              </a:rPr>
              <a:t>www.teachingenglish.org.uk</a:t>
            </a:r>
          </a:p>
        </p:txBody>
      </p:sp>
      <p:pic>
        <p:nvPicPr>
          <p:cNvPr id="2050" name="Picture 2" descr="Close-up of a person with a mustache&#10;&#10;Description automatically generated">
            <a:extLst>
              <a:ext uri="{FF2B5EF4-FFF2-40B4-BE49-F238E27FC236}">
                <a16:creationId xmlns:a16="http://schemas.microsoft.com/office/drawing/2014/main" id="{CE130285-E4AF-470D-21C0-92A3161E7E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944" r="11034"/>
          <a:stretch/>
        </p:blipFill>
        <p:spPr bwMode="auto">
          <a:xfrm>
            <a:off x="6264000" y="1512002"/>
            <a:ext cx="5328000" cy="4500563"/>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512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err="1"/>
              <a:t>Movember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lvl="0">
              <a:lnSpc>
                <a:spcPct val="115000"/>
              </a:lnSpc>
              <a:spcAft>
                <a:spcPts val="600"/>
              </a:spcAft>
            </a:pPr>
            <a:r>
              <a:rPr lang="en-GB" sz="1800" b="1" dirty="0">
                <a:effectLst/>
                <a:ea typeface="Times New Roman" panose="02020603050405020304" pitchFamily="18" charset="0"/>
              </a:rPr>
              <a:t>Task 1: Match the words and definitions. </a:t>
            </a:r>
          </a:p>
        </p:txBody>
      </p:sp>
      <p:graphicFrame>
        <p:nvGraphicFramePr>
          <p:cNvPr id="2" name="Table 1">
            <a:extLst>
              <a:ext uri="{FF2B5EF4-FFF2-40B4-BE49-F238E27FC236}">
                <a16:creationId xmlns:a16="http://schemas.microsoft.com/office/drawing/2014/main" id="{4E73EEC2-3FD1-5CF9-7BB0-2109550B1011}"/>
              </a:ext>
            </a:extLst>
          </p:cNvPr>
          <p:cNvGraphicFramePr>
            <a:graphicFrameLocks noGrp="1"/>
          </p:cNvGraphicFramePr>
          <p:nvPr>
            <p:extLst>
              <p:ext uri="{D42A27DB-BD31-4B8C-83A1-F6EECF244321}">
                <p14:modId xmlns:p14="http://schemas.microsoft.com/office/powerpoint/2010/main" val="2095707770"/>
              </p:ext>
            </p:extLst>
          </p:nvPr>
        </p:nvGraphicFramePr>
        <p:xfrm>
          <a:off x="1104001" y="1643851"/>
          <a:ext cx="9983998" cy="3234917"/>
        </p:xfrm>
        <a:graphic>
          <a:graphicData uri="http://schemas.openxmlformats.org/drawingml/2006/table">
            <a:tbl>
              <a:tblPr firstRow="1" firstCol="1" bandRow="1">
                <a:tableStyleId>{5940675A-B579-460E-94D1-54222C63F5DA}</a:tableStyleId>
              </a:tblPr>
              <a:tblGrid>
                <a:gridCol w="3222843">
                  <a:extLst>
                    <a:ext uri="{9D8B030D-6E8A-4147-A177-3AD203B41FA5}">
                      <a16:colId xmlns:a16="http://schemas.microsoft.com/office/drawing/2014/main" val="538069967"/>
                    </a:ext>
                  </a:extLst>
                </a:gridCol>
                <a:gridCol w="6761155">
                  <a:extLst>
                    <a:ext uri="{9D8B030D-6E8A-4147-A177-3AD203B41FA5}">
                      <a16:colId xmlns:a16="http://schemas.microsoft.com/office/drawing/2014/main" val="3164743720"/>
                    </a:ext>
                  </a:extLst>
                </a:gridCol>
              </a:tblGrid>
              <a:tr h="439782">
                <a:tc>
                  <a:txBody>
                    <a:bodyPr/>
                    <a:lstStyle/>
                    <a:p>
                      <a:pPr marL="0" lvl="0" indent="0">
                        <a:lnSpc>
                          <a:spcPct val="150000"/>
                        </a:lnSpc>
                        <a:spcAft>
                          <a:spcPts val="600"/>
                        </a:spcAft>
                        <a:buFont typeface="+mj-lt"/>
                        <a:buNone/>
                      </a:pPr>
                      <a:r>
                        <a:rPr lang="en-GB" sz="1800" dirty="0">
                          <a:effectLst/>
                        </a:rPr>
                        <a:t>1. join in (phrasal verb)</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Aft>
                          <a:spcPts val="600"/>
                        </a:spcAft>
                        <a:buFont typeface="+mj-lt"/>
                        <a:buNone/>
                      </a:pPr>
                      <a:r>
                        <a:rPr lang="en-GB" sz="1800" dirty="0">
                          <a:effectLst/>
                        </a:rPr>
                        <a:t>a. give something (e.g. money) to help achieve something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1964137"/>
                  </a:ext>
                </a:extLst>
              </a:tr>
              <a:tr h="402728">
                <a:tc>
                  <a:txBody>
                    <a:bodyPr/>
                    <a:lstStyle/>
                    <a:p>
                      <a:pPr marL="0" lvl="0" indent="0">
                        <a:lnSpc>
                          <a:spcPct val="150000"/>
                        </a:lnSpc>
                        <a:spcAft>
                          <a:spcPts val="600"/>
                        </a:spcAft>
                        <a:buFont typeface="+mj-lt"/>
                        <a:buNone/>
                      </a:pPr>
                      <a:r>
                        <a:rPr lang="en-GB" sz="1800" dirty="0">
                          <a:effectLst/>
                        </a:rPr>
                        <a:t>2. sponsor (verb)</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Aft>
                          <a:spcPts val="600"/>
                        </a:spcAft>
                        <a:buFont typeface="+mj-lt"/>
                        <a:buNone/>
                      </a:pPr>
                      <a:r>
                        <a:rPr lang="en-GB" sz="1800" dirty="0">
                          <a:effectLst/>
                        </a:rPr>
                        <a:t>b. wear special clothes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14426826"/>
                  </a:ext>
                </a:extLst>
              </a:tr>
              <a:tr h="402728">
                <a:tc>
                  <a:txBody>
                    <a:bodyPr/>
                    <a:lstStyle/>
                    <a:p>
                      <a:pPr marL="0" lvl="0" indent="0">
                        <a:lnSpc>
                          <a:spcPct val="150000"/>
                        </a:lnSpc>
                        <a:spcAft>
                          <a:spcPts val="600"/>
                        </a:spcAft>
                        <a:buFont typeface="+mj-lt"/>
                        <a:buNone/>
                      </a:pPr>
                      <a:r>
                        <a:rPr lang="en-GB" sz="1800" dirty="0">
                          <a:effectLst/>
                        </a:rPr>
                        <a:t>3. contribute (verb)</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Aft>
                          <a:spcPts val="600"/>
                        </a:spcAft>
                        <a:buFont typeface="+mj-lt"/>
                        <a:buNone/>
                      </a:pPr>
                      <a:r>
                        <a:rPr lang="en-GB" sz="1800" dirty="0">
                          <a:effectLst/>
                        </a:rPr>
                        <a:t>c. an organised action to achieve a goal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97365447"/>
                  </a:ext>
                </a:extLst>
              </a:tr>
              <a:tr h="378767">
                <a:tc>
                  <a:txBody>
                    <a:bodyPr/>
                    <a:lstStyle/>
                    <a:p>
                      <a:pPr marL="0" lvl="0" indent="0">
                        <a:lnSpc>
                          <a:spcPct val="150000"/>
                        </a:lnSpc>
                        <a:spcAft>
                          <a:spcPts val="600"/>
                        </a:spcAft>
                        <a:buFont typeface="+mj-lt"/>
                        <a:buNone/>
                      </a:pPr>
                      <a:r>
                        <a:rPr lang="en-GB" sz="1800" dirty="0">
                          <a:effectLst/>
                        </a:rPr>
                        <a:t>4. dress up (phrasal verb)</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Aft>
                          <a:spcPts val="600"/>
                        </a:spcAft>
                        <a:buFont typeface="+mj-lt"/>
                        <a:buNone/>
                      </a:pPr>
                      <a:r>
                        <a:rPr lang="en-GB" sz="1800" dirty="0">
                          <a:effectLst/>
                        </a:rPr>
                        <a:t>d. provide money for an activity, or a person doing an activity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2225122"/>
                  </a:ext>
                </a:extLst>
              </a:tr>
              <a:tr h="402728">
                <a:tc>
                  <a:txBody>
                    <a:bodyPr/>
                    <a:lstStyle/>
                    <a:p>
                      <a:pPr marL="0" lvl="0" indent="0">
                        <a:lnSpc>
                          <a:spcPct val="150000"/>
                        </a:lnSpc>
                        <a:spcAft>
                          <a:spcPts val="600"/>
                        </a:spcAft>
                        <a:buFont typeface="+mj-lt"/>
                        <a:buNone/>
                      </a:pPr>
                      <a:r>
                        <a:rPr lang="en-GB" sz="1800" dirty="0">
                          <a:effectLst/>
                        </a:rPr>
                        <a:t>5. campaign (noun)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Aft>
                          <a:spcPts val="600"/>
                        </a:spcAft>
                        <a:buFont typeface="+mj-lt"/>
                        <a:buNone/>
                      </a:pPr>
                      <a:r>
                        <a:rPr lang="en-GB" sz="1800" dirty="0">
                          <a:effectLst/>
                        </a:rPr>
                        <a:t>e. products that have an official brand (e.g. a logo)</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44219164"/>
                  </a:ext>
                </a:extLst>
              </a:tr>
              <a:tr h="402728">
                <a:tc>
                  <a:txBody>
                    <a:bodyPr/>
                    <a:lstStyle/>
                    <a:p>
                      <a:pPr marL="0" lvl="0" indent="0">
                        <a:lnSpc>
                          <a:spcPct val="150000"/>
                        </a:lnSpc>
                        <a:spcAft>
                          <a:spcPts val="600"/>
                        </a:spcAft>
                        <a:buFont typeface="+mj-lt"/>
                        <a:buNone/>
                      </a:pPr>
                      <a:r>
                        <a:rPr lang="en-GB" sz="1800" dirty="0">
                          <a:effectLst/>
                        </a:rPr>
                        <a:t>6. shave (verb)</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Aft>
                          <a:spcPts val="600"/>
                        </a:spcAft>
                        <a:buFont typeface="+mj-lt"/>
                        <a:buNone/>
                      </a:pPr>
                      <a:r>
                        <a:rPr lang="en-GB" sz="1800" dirty="0">
                          <a:effectLst/>
                        </a:rPr>
                        <a:t>f. happening once every year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4643717"/>
                  </a:ext>
                </a:extLst>
              </a:tr>
              <a:tr h="402728">
                <a:tc>
                  <a:txBody>
                    <a:bodyPr/>
                    <a:lstStyle/>
                    <a:p>
                      <a:pPr marL="0" lvl="0" indent="0">
                        <a:lnSpc>
                          <a:spcPct val="150000"/>
                        </a:lnSpc>
                        <a:spcAft>
                          <a:spcPts val="600"/>
                        </a:spcAft>
                        <a:buFont typeface="+mj-lt"/>
                        <a:buNone/>
                      </a:pPr>
                      <a:r>
                        <a:rPr lang="en-GB" sz="1800" dirty="0">
                          <a:effectLst/>
                        </a:rPr>
                        <a:t>7. annual (adjective)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Aft>
                          <a:spcPts val="600"/>
                        </a:spcAft>
                        <a:buFont typeface="+mj-lt"/>
                        <a:buNone/>
                      </a:pPr>
                      <a:r>
                        <a:rPr lang="en-GB" sz="1800" dirty="0">
                          <a:effectLst/>
                        </a:rPr>
                        <a:t>g. take part in an activity with other people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14925489"/>
                  </a:ext>
                </a:extLst>
              </a:tr>
              <a:tr h="402728">
                <a:tc>
                  <a:txBody>
                    <a:bodyPr/>
                    <a:lstStyle/>
                    <a:p>
                      <a:pPr marL="0" lvl="0" indent="0">
                        <a:lnSpc>
                          <a:spcPct val="150000"/>
                        </a:lnSpc>
                        <a:spcAft>
                          <a:spcPts val="600"/>
                        </a:spcAft>
                        <a:buFont typeface="+mj-lt"/>
                        <a:buNone/>
                      </a:pPr>
                      <a:r>
                        <a:rPr lang="en-GB" sz="1800" dirty="0">
                          <a:effectLst/>
                        </a:rPr>
                        <a:t>8. merchandise (noun)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Aft>
                          <a:spcPts val="600"/>
                        </a:spcAft>
                        <a:buFont typeface="+mj-lt"/>
                        <a:buNone/>
                      </a:pPr>
                      <a:r>
                        <a:rPr lang="en-GB" sz="1800" dirty="0">
                          <a:effectLst/>
                        </a:rPr>
                        <a:t>h. cut the hair off your face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00153742"/>
                  </a:ext>
                </a:extLst>
              </a:tr>
            </a:tbl>
          </a:graphicData>
        </a:graphic>
      </p:graphicFrame>
    </p:spTree>
    <p:extLst>
      <p:ext uri="{BB962C8B-B14F-4D97-AF65-F5344CB8AC3E}">
        <p14:creationId xmlns:p14="http://schemas.microsoft.com/office/powerpoint/2010/main" val="2417755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a:xfrm>
            <a:off x="648000" y="504000"/>
            <a:ext cx="10944000" cy="792000"/>
          </a:xfrm>
        </p:spPr>
        <p:txBody>
          <a:bodyPr vert="horz" lIns="0" tIns="0" rIns="0" bIns="0" rtlCol="0" anchor="t" anchorCtr="0">
            <a:normAutofit/>
          </a:bodyPr>
          <a:lstStyle/>
          <a:p>
            <a:r>
              <a:rPr lang="en-US"/>
              <a:t>Movember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a:xfrm>
            <a:off x="648000" y="6192000"/>
            <a:ext cx="10439999" cy="180000"/>
          </a:xfrm>
        </p:spPr>
        <p:txBody>
          <a:bodyPr vert="horz" lIns="0" tIns="0" rIns="0" bIns="0" rtlCol="0" anchor="b" anchorCtr="0">
            <a:normAutofit/>
          </a:bodyPr>
          <a:lstStyle/>
          <a:p>
            <a:pPr>
              <a:lnSpc>
                <a:spcPct val="90000"/>
              </a:lnSpc>
              <a:spcAft>
                <a:spcPts val="600"/>
              </a:spcAft>
            </a:pPr>
            <a:r>
              <a:rPr lang="en-GB" kern="1200">
                <a:latin typeface="+mn-lt"/>
                <a:ea typeface="+mn-ea"/>
                <a:cs typeface="+mn-cs"/>
              </a:rPr>
              <a:t>www.teachingenglish.org.uk</a:t>
            </a:r>
          </a:p>
        </p:txBody>
      </p:sp>
      <p:graphicFrame>
        <p:nvGraphicFramePr>
          <p:cNvPr id="11" name="CuadroTexto 2">
            <a:extLst>
              <a:ext uri="{FF2B5EF4-FFF2-40B4-BE49-F238E27FC236}">
                <a16:creationId xmlns:a16="http://schemas.microsoft.com/office/drawing/2014/main" id="{33F43634-E067-3CE6-5EF6-6B9273499BE7}"/>
              </a:ext>
            </a:extLst>
          </p:cNvPr>
          <p:cNvGraphicFramePr/>
          <p:nvPr>
            <p:extLst>
              <p:ext uri="{D42A27DB-BD31-4B8C-83A1-F6EECF244321}">
                <p14:modId xmlns:p14="http://schemas.microsoft.com/office/powerpoint/2010/main" val="123940634"/>
              </p:ext>
            </p:extLst>
          </p:nvPr>
        </p:nvGraphicFramePr>
        <p:xfrm>
          <a:off x="648000" y="1296000"/>
          <a:ext cx="10132295" cy="450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2797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a:t>Movember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a:t>www.teachingenglish.org.uk</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648000" y="1071801"/>
            <a:ext cx="11179239" cy="5209760"/>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What</a:t>
            </a:r>
            <a:r>
              <a:rPr lang="en-GB" sz="1800" b="1" spc="-35" dirty="0">
                <a:effectLst/>
                <a:ea typeface="Times New Roman" panose="02020603050405020304" pitchFamily="18" charset="0"/>
              </a:rPr>
              <a:t> </a:t>
            </a:r>
            <a:r>
              <a:rPr lang="en-GB" sz="1800" b="1" dirty="0">
                <a:effectLst/>
                <a:ea typeface="Times New Roman" panose="02020603050405020304" pitchFamily="18" charset="0"/>
              </a:rPr>
              <a:t>happens</a:t>
            </a:r>
            <a:r>
              <a:rPr lang="en-GB" sz="1800" b="1" spc="-25" dirty="0">
                <a:effectLst/>
                <a:ea typeface="Times New Roman" panose="02020603050405020304" pitchFamily="18" charset="0"/>
              </a:rPr>
              <a:t> </a:t>
            </a:r>
            <a:r>
              <a:rPr lang="en-GB" sz="1800" b="1" dirty="0">
                <a:effectLst/>
                <a:ea typeface="Times New Roman" panose="02020603050405020304" pitchFamily="18" charset="0"/>
              </a:rPr>
              <a:t>in</a:t>
            </a:r>
            <a:r>
              <a:rPr lang="en-GB" sz="1800" b="1" spc="-35" dirty="0">
                <a:effectLst/>
                <a:ea typeface="Times New Roman" panose="02020603050405020304" pitchFamily="18" charset="0"/>
              </a:rPr>
              <a:t> </a:t>
            </a:r>
            <a:r>
              <a:rPr lang="en-GB" sz="1800" b="1" spc="-10" dirty="0" err="1">
                <a:effectLst/>
                <a:ea typeface="Times New Roman" panose="02020603050405020304" pitchFamily="18" charset="0"/>
              </a:rPr>
              <a:t>Movember</a:t>
            </a:r>
            <a:r>
              <a:rPr lang="en-GB" sz="1800" b="1" spc="-10" dirty="0">
                <a:effectLst/>
                <a:ea typeface="Times New Roman" panose="02020603050405020304" pitchFamily="18" charset="0"/>
              </a:rPr>
              <a:t>?</a:t>
            </a:r>
            <a:endParaRPr lang="en-GB" sz="1800" dirty="0">
              <a:effectLst/>
              <a:ea typeface="Times New Roman" panose="02020603050405020304" pitchFamily="18" charset="0"/>
            </a:endParaRPr>
          </a:p>
          <a:p>
            <a:pPr>
              <a:lnSpc>
                <a:spcPct val="115000"/>
              </a:lnSpc>
              <a:spcAft>
                <a:spcPts val="600"/>
              </a:spcAft>
            </a:pPr>
            <a:r>
              <a:rPr lang="en-GB" sz="1800" dirty="0">
                <a:effectLst/>
                <a:ea typeface="Times New Roman" panose="02020603050405020304" pitchFamily="18" charset="0"/>
              </a:rPr>
              <a:t>A man who wants to participate in the </a:t>
            </a:r>
            <a:r>
              <a:rPr lang="en-GB" sz="1800" dirty="0" err="1">
                <a:effectLst/>
                <a:ea typeface="Times New Roman" panose="02020603050405020304" pitchFamily="18" charset="0"/>
              </a:rPr>
              <a:t>Movember</a:t>
            </a:r>
            <a:r>
              <a:rPr lang="en-GB" sz="1800" dirty="0">
                <a:effectLst/>
                <a:ea typeface="Times New Roman" panose="02020603050405020304" pitchFamily="18" charset="0"/>
              </a:rPr>
              <a:t> event starts with a clean face on November 1st and then he grows a moustache for the next 30 days. A man who doesn’t shave for </a:t>
            </a:r>
            <a:r>
              <a:rPr lang="en-GB" sz="1800" dirty="0" err="1">
                <a:effectLst/>
                <a:ea typeface="Times New Roman" panose="02020603050405020304" pitchFamily="18" charset="0"/>
              </a:rPr>
              <a:t>Movember</a:t>
            </a:r>
            <a:r>
              <a:rPr lang="en-GB" sz="1800" dirty="0">
                <a:effectLst/>
                <a:ea typeface="Times New Roman" panose="02020603050405020304" pitchFamily="18" charset="0"/>
              </a:rPr>
              <a:t> is called a ‘Mo Bro’ (short for Moustache Brother!). He signs up on the official website, Movember.com, and he asks his family and friends to sponsor him. If you sponsor a Mo Bro you agree to give him money if he keeps his moustache until November 30th. As well as collecting money for cancer and mental health charities, the idea</a:t>
            </a:r>
            <a:r>
              <a:rPr lang="en-GB" sz="1800" spc="-5" dirty="0">
                <a:effectLst/>
                <a:ea typeface="Times New Roman" panose="02020603050405020304" pitchFamily="18" charset="0"/>
              </a:rPr>
              <a:t> </a:t>
            </a:r>
            <a:r>
              <a:rPr lang="en-GB" sz="1800" dirty="0">
                <a:effectLst/>
                <a:ea typeface="Times New Roman" panose="02020603050405020304" pitchFamily="18" charset="0"/>
              </a:rPr>
              <a:t>is</a:t>
            </a:r>
            <a:r>
              <a:rPr lang="en-GB" sz="1800" spc="-5" dirty="0">
                <a:effectLst/>
                <a:ea typeface="Times New Roman" panose="02020603050405020304" pitchFamily="18" charset="0"/>
              </a:rPr>
              <a:t> </a:t>
            </a:r>
            <a:r>
              <a:rPr lang="en-GB" sz="1800" dirty="0">
                <a:effectLst/>
                <a:ea typeface="Times New Roman" panose="02020603050405020304" pitchFamily="18" charset="0"/>
              </a:rPr>
              <a:t>that the</a:t>
            </a:r>
            <a:r>
              <a:rPr lang="en-GB" sz="1800" spc="-5" dirty="0">
                <a:effectLst/>
                <a:ea typeface="Times New Roman" panose="02020603050405020304" pitchFamily="18" charset="0"/>
              </a:rPr>
              <a:t> </a:t>
            </a:r>
            <a:r>
              <a:rPr lang="en-GB" sz="1800" dirty="0">
                <a:effectLst/>
                <a:ea typeface="Times New Roman" panose="02020603050405020304" pitchFamily="18" charset="0"/>
              </a:rPr>
              <a:t>new</a:t>
            </a:r>
            <a:r>
              <a:rPr lang="en-GB" sz="1800" spc="-20" dirty="0">
                <a:effectLst/>
                <a:ea typeface="Times New Roman" panose="02020603050405020304" pitchFamily="18" charset="0"/>
              </a:rPr>
              <a:t> </a:t>
            </a:r>
            <a:r>
              <a:rPr lang="en-GB" sz="1800" dirty="0">
                <a:effectLst/>
                <a:ea typeface="Times New Roman" panose="02020603050405020304" pitchFamily="18" charset="0"/>
              </a:rPr>
              <a:t>moustaches will help</a:t>
            </a:r>
            <a:r>
              <a:rPr lang="en-GB" sz="1800" spc="-5" dirty="0">
                <a:effectLst/>
                <a:ea typeface="Times New Roman" panose="02020603050405020304" pitchFamily="18" charset="0"/>
              </a:rPr>
              <a:t> </a:t>
            </a:r>
            <a:r>
              <a:rPr lang="en-GB" sz="1800" dirty="0">
                <a:effectLst/>
                <a:ea typeface="Times New Roman" panose="02020603050405020304" pitchFamily="18" charset="0"/>
              </a:rPr>
              <a:t>to</a:t>
            </a:r>
            <a:r>
              <a:rPr lang="en-GB" sz="1800" spc="-5" dirty="0">
                <a:effectLst/>
                <a:ea typeface="Times New Roman" panose="02020603050405020304" pitchFamily="18" charset="0"/>
              </a:rPr>
              <a:t> </a:t>
            </a:r>
            <a:r>
              <a:rPr lang="en-GB" sz="1800" dirty="0">
                <a:effectLst/>
                <a:ea typeface="Times New Roman" panose="02020603050405020304" pitchFamily="18" charset="0"/>
              </a:rPr>
              <a:t>start conversations that help</a:t>
            </a:r>
            <a:r>
              <a:rPr lang="en-GB" sz="1800" spc="-5" dirty="0">
                <a:effectLst/>
                <a:ea typeface="Times New Roman" panose="02020603050405020304" pitchFamily="18" charset="0"/>
              </a:rPr>
              <a:t> </a:t>
            </a:r>
            <a:r>
              <a:rPr lang="en-GB" sz="1800" dirty="0">
                <a:effectLst/>
                <a:ea typeface="Times New Roman" panose="02020603050405020304" pitchFamily="18" charset="0"/>
              </a:rPr>
              <a:t>people</a:t>
            </a:r>
            <a:r>
              <a:rPr lang="en-GB" sz="1800" spc="-5" dirty="0">
                <a:effectLst/>
                <a:ea typeface="Times New Roman" panose="02020603050405020304" pitchFamily="18" charset="0"/>
              </a:rPr>
              <a:t> </a:t>
            </a:r>
            <a:r>
              <a:rPr lang="en-GB" sz="1800" dirty="0">
                <a:effectLst/>
                <a:ea typeface="Times New Roman" panose="02020603050405020304" pitchFamily="18" charset="0"/>
              </a:rPr>
              <a:t>to</a:t>
            </a:r>
            <a:r>
              <a:rPr lang="en-GB" sz="1800" spc="-5" dirty="0">
                <a:effectLst/>
                <a:ea typeface="Times New Roman" panose="02020603050405020304" pitchFamily="18" charset="0"/>
              </a:rPr>
              <a:t> </a:t>
            </a:r>
            <a:r>
              <a:rPr lang="en-GB" sz="1800" dirty="0">
                <a:effectLst/>
                <a:ea typeface="Times New Roman" panose="02020603050405020304" pitchFamily="18" charset="0"/>
              </a:rPr>
              <a:t>learn more about men’s health. A typical </a:t>
            </a:r>
            <a:r>
              <a:rPr lang="en-GB" sz="1800" dirty="0" err="1">
                <a:effectLst/>
                <a:ea typeface="Times New Roman" panose="02020603050405020304" pitchFamily="18" charset="0"/>
              </a:rPr>
              <a:t>Movember</a:t>
            </a:r>
            <a:r>
              <a:rPr lang="en-GB" sz="1800" dirty="0">
                <a:effectLst/>
                <a:ea typeface="Times New Roman" panose="02020603050405020304" pitchFamily="18" charset="0"/>
              </a:rPr>
              <a:t> conversation might go like this:</a:t>
            </a:r>
          </a:p>
          <a:p>
            <a:pPr>
              <a:spcAft>
                <a:spcPts val="600"/>
              </a:spcAft>
            </a:pPr>
            <a:r>
              <a:rPr lang="en-GB" sz="1800" dirty="0">
                <a:effectLst/>
                <a:ea typeface="Times New Roman" panose="02020603050405020304" pitchFamily="18" charset="0"/>
              </a:rPr>
              <a:t>- You’re</a:t>
            </a:r>
            <a:r>
              <a:rPr lang="en-GB" sz="1800" spc="-50" dirty="0">
                <a:effectLst/>
                <a:ea typeface="Times New Roman" panose="02020603050405020304" pitchFamily="18" charset="0"/>
              </a:rPr>
              <a:t> </a:t>
            </a:r>
            <a:r>
              <a:rPr lang="en-GB" sz="1800" dirty="0">
                <a:effectLst/>
                <a:ea typeface="Times New Roman" panose="02020603050405020304" pitchFamily="18" charset="0"/>
              </a:rPr>
              <a:t>growing</a:t>
            </a:r>
            <a:r>
              <a:rPr lang="en-GB" sz="1800" spc="-20" dirty="0">
                <a:effectLst/>
                <a:ea typeface="Times New Roman" panose="02020603050405020304" pitchFamily="18" charset="0"/>
              </a:rPr>
              <a:t> </a:t>
            </a:r>
            <a:r>
              <a:rPr lang="en-GB" sz="1800" dirty="0">
                <a:effectLst/>
                <a:ea typeface="Times New Roman" panose="02020603050405020304" pitchFamily="18" charset="0"/>
              </a:rPr>
              <a:t>a</a:t>
            </a:r>
            <a:r>
              <a:rPr lang="en-GB" sz="1800" spc="-40" dirty="0">
                <a:effectLst/>
                <a:ea typeface="Times New Roman" panose="02020603050405020304" pitchFamily="18" charset="0"/>
              </a:rPr>
              <a:t> </a:t>
            </a:r>
            <a:r>
              <a:rPr lang="en-GB" sz="1800" dirty="0">
                <a:effectLst/>
                <a:ea typeface="Times New Roman" panose="02020603050405020304" pitchFamily="18" charset="0"/>
              </a:rPr>
              <a:t>moustache,</a:t>
            </a:r>
            <a:r>
              <a:rPr lang="en-GB" sz="1800" spc="-25" dirty="0">
                <a:effectLst/>
                <a:ea typeface="Times New Roman" panose="02020603050405020304" pitchFamily="18" charset="0"/>
              </a:rPr>
              <a:t> </a:t>
            </a:r>
            <a:r>
              <a:rPr lang="en-GB" sz="1800" dirty="0">
                <a:effectLst/>
                <a:ea typeface="Times New Roman" panose="02020603050405020304" pitchFamily="18" charset="0"/>
              </a:rPr>
              <a:t>aren’t</a:t>
            </a:r>
            <a:r>
              <a:rPr lang="en-GB" sz="1800" spc="-20" dirty="0">
                <a:effectLst/>
                <a:ea typeface="Times New Roman" panose="02020603050405020304" pitchFamily="18" charset="0"/>
              </a:rPr>
              <a:t> you?</a:t>
            </a:r>
            <a:endParaRPr lang="en-GB" sz="1800" dirty="0">
              <a:effectLst/>
              <a:ea typeface="Times New Roman" panose="02020603050405020304" pitchFamily="18" charset="0"/>
            </a:endParaRPr>
          </a:p>
          <a:p>
            <a:pPr>
              <a:spcAft>
                <a:spcPts val="600"/>
              </a:spcAft>
            </a:pPr>
            <a:r>
              <a:rPr lang="en-GB" sz="1800" dirty="0">
                <a:effectLst/>
                <a:ea typeface="Times New Roman" panose="02020603050405020304" pitchFamily="18" charset="0"/>
              </a:rPr>
              <a:t>- Yes,</a:t>
            </a:r>
            <a:r>
              <a:rPr lang="en-GB" sz="1800" spc="-15" dirty="0">
                <a:effectLst/>
                <a:ea typeface="Times New Roman" panose="02020603050405020304" pitchFamily="18" charset="0"/>
              </a:rPr>
              <a:t> </a:t>
            </a:r>
            <a:r>
              <a:rPr lang="en-GB" sz="1800" dirty="0">
                <a:effectLst/>
                <a:ea typeface="Times New Roman" panose="02020603050405020304" pitchFamily="18" charset="0"/>
              </a:rPr>
              <a:t>I am.</a:t>
            </a:r>
            <a:r>
              <a:rPr lang="en-GB" sz="1800" spc="-30" dirty="0">
                <a:effectLst/>
                <a:ea typeface="Times New Roman" panose="02020603050405020304" pitchFamily="18" charset="0"/>
              </a:rPr>
              <a:t> </a:t>
            </a:r>
            <a:r>
              <a:rPr lang="en-GB" sz="1800" dirty="0">
                <a:effectLst/>
                <a:ea typeface="Times New Roman" panose="02020603050405020304" pitchFamily="18" charset="0"/>
              </a:rPr>
              <a:t>Would</a:t>
            </a:r>
            <a:r>
              <a:rPr lang="en-GB" sz="1800" spc="-20" dirty="0">
                <a:effectLst/>
                <a:ea typeface="Times New Roman" panose="02020603050405020304" pitchFamily="18" charset="0"/>
              </a:rPr>
              <a:t> </a:t>
            </a:r>
            <a:r>
              <a:rPr lang="en-GB" sz="1800" dirty="0">
                <a:effectLst/>
                <a:ea typeface="Times New Roman" panose="02020603050405020304" pitchFamily="18" charset="0"/>
              </a:rPr>
              <a:t>you</a:t>
            </a:r>
            <a:r>
              <a:rPr lang="en-GB" sz="1800" spc="-10" dirty="0">
                <a:effectLst/>
                <a:ea typeface="Times New Roman" panose="02020603050405020304" pitchFamily="18" charset="0"/>
              </a:rPr>
              <a:t> </a:t>
            </a:r>
            <a:r>
              <a:rPr lang="en-GB" sz="1800" dirty="0">
                <a:effectLst/>
                <a:ea typeface="Times New Roman" panose="02020603050405020304" pitchFamily="18" charset="0"/>
              </a:rPr>
              <a:t>like</a:t>
            </a:r>
            <a:r>
              <a:rPr lang="en-GB" sz="1800" spc="-15" dirty="0">
                <a:effectLst/>
                <a:ea typeface="Times New Roman" panose="02020603050405020304" pitchFamily="18" charset="0"/>
              </a:rPr>
              <a:t> </a:t>
            </a:r>
            <a:r>
              <a:rPr lang="en-GB" sz="1800" dirty="0">
                <a:effectLst/>
                <a:ea typeface="Times New Roman" panose="02020603050405020304" pitchFamily="18" charset="0"/>
              </a:rPr>
              <a:t>to</a:t>
            </a:r>
            <a:r>
              <a:rPr lang="en-GB" sz="1800" spc="-30" dirty="0">
                <a:effectLst/>
                <a:ea typeface="Times New Roman" panose="02020603050405020304" pitchFamily="18" charset="0"/>
              </a:rPr>
              <a:t> </a:t>
            </a:r>
            <a:r>
              <a:rPr lang="en-GB" sz="1800" dirty="0">
                <a:effectLst/>
                <a:ea typeface="Times New Roman" panose="02020603050405020304" pitchFamily="18" charset="0"/>
              </a:rPr>
              <a:t>know</a:t>
            </a:r>
            <a:r>
              <a:rPr lang="en-GB" sz="1800" spc="-20" dirty="0">
                <a:effectLst/>
                <a:ea typeface="Times New Roman" panose="02020603050405020304" pitchFamily="18" charset="0"/>
              </a:rPr>
              <a:t> why?</a:t>
            </a:r>
            <a:endParaRPr lang="en-GB" sz="1800" dirty="0">
              <a:effectLst/>
              <a:ea typeface="Times New Roman" panose="02020603050405020304" pitchFamily="18" charset="0"/>
            </a:endParaRPr>
          </a:p>
          <a:p>
            <a:pPr>
              <a:spcAft>
                <a:spcPts val="600"/>
              </a:spcAft>
            </a:pPr>
            <a:r>
              <a:rPr lang="en-GB" sz="1800" dirty="0">
                <a:effectLst/>
                <a:ea typeface="Times New Roman" panose="02020603050405020304" pitchFamily="18" charset="0"/>
              </a:rPr>
              <a:t>- Yeah.</a:t>
            </a:r>
            <a:r>
              <a:rPr lang="en-GB" sz="1800" spc="-60" dirty="0">
                <a:effectLst/>
                <a:ea typeface="Times New Roman" panose="02020603050405020304" pitchFamily="18" charset="0"/>
              </a:rPr>
              <a:t> </a:t>
            </a:r>
            <a:r>
              <a:rPr lang="en-GB" sz="1800" spc="-20" dirty="0">
                <a:effectLst/>
                <a:ea typeface="Times New Roman" panose="02020603050405020304" pitchFamily="18" charset="0"/>
              </a:rPr>
              <a:t>Why?</a:t>
            </a:r>
            <a:endParaRPr lang="en-GB" sz="1800" dirty="0">
              <a:effectLst/>
              <a:ea typeface="Times New Roman" panose="02020603050405020304" pitchFamily="18" charset="0"/>
            </a:endParaRPr>
          </a:p>
          <a:p>
            <a:pPr>
              <a:spcAft>
                <a:spcPts val="600"/>
              </a:spcAft>
            </a:pPr>
            <a:r>
              <a:rPr lang="en-GB" sz="1800" dirty="0">
                <a:effectLst/>
                <a:ea typeface="Times New Roman" panose="02020603050405020304" pitchFamily="18" charset="0"/>
              </a:rPr>
              <a:t>- I’m</a:t>
            </a:r>
            <a:r>
              <a:rPr lang="en-GB" sz="1800" spc="-10" dirty="0">
                <a:effectLst/>
                <a:ea typeface="Times New Roman" panose="02020603050405020304" pitchFamily="18" charset="0"/>
              </a:rPr>
              <a:t> </a:t>
            </a:r>
            <a:r>
              <a:rPr lang="en-GB" sz="1800" dirty="0">
                <a:effectLst/>
                <a:ea typeface="Times New Roman" panose="02020603050405020304" pitchFamily="18" charset="0"/>
              </a:rPr>
              <a:t>a</a:t>
            </a:r>
            <a:r>
              <a:rPr lang="en-GB" sz="1800" spc="-15" dirty="0">
                <a:effectLst/>
                <a:ea typeface="Times New Roman" panose="02020603050405020304" pitchFamily="18" charset="0"/>
              </a:rPr>
              <a:t> </a:t>
            </a:r>
            <a:r>
              <a:rPr lang="en-GB" sz="1800" dirty="0">
                <a:effectLst/>
                <a:ea typeface="Times New Roman" panose="02020603050405020304" pitchFamily="18" charset="0"/>
              </a:rPr>
              <a:t>Mo</a:t>
            </a:r>
            <a:r>
              <a:rPr lang="en-GB" sz="1800" spc="-10" dirty="0">
                <a:effectLst/>
                <a:ea typeface="Times New Roman" panose="02020603050405020304" pitchFamily="18" charset="0"/>
              </a:rPr>
              <a:t> </a:t>
            </a:r>
            <a:r>
              <a:rPr lang="en-GB" sz="1800" spc="-20" dirty="0">
                <a:effectLst/>
                <a:ea typeface="Times New Roman" panose="02020603050405020304" pitchFamily="18" charset="0"/>
              </a:rPr>
              <a:t>Bro.</a:t>
            </a:r>
            <a:endParaRPr lang="en-GB" sz="1800" dirty="0">
              <a:effectLst/>
              <a:ea typeface="Times New Roman" panose="02020603050405020304" pitchFamily="18" charset="0"/>
            </a:endParaRPr>
          </a:p>
          <a:p>
            <a:pPr>
              <a:spcAft>
                <a:spcPts val="600"/>
              </a:spcAft>
            </a:pPr>
            <a:r>
              <a:rPr lang="en-GB" sz="1800" dirty="0">
                <a:effectLst/>
                <a:ea typeface="Times New Roman" panose="02020603050405020304" pitchFamily="18" charset="0"/>
              </a:rPr>
              <a:t>- A </a:t>
            </a:r>
            <a:r>
              <a:rPr lang="en-GB" sz="1800" spc="-10" dirty="0">
                <a:effectLst/>
                <a:ea typeface="Times New Roman" panose="02020603050405020304" pitchFamily="18" charset="0"/>
              </a:rPr>
              <a:t>what?</a:t>
            </a:r>
            <a:endParaRPr lang="en-GB" sz="1800" dirty="0">
              <a:effectLst/>
              <a:ea typeface="Times New Roman" panose="02020603050405020304" pitchFamily="18" charset="0"/>
            </a:endParaRPr>
          </a:p>
          <a:p>
            <a:pPr>
              <a:spcAft>
                <a:spcPts val="600"/>
              </a:spcAft>
            </a:pPr>
            <a:r>
              <a:rPr lang="en-GB" sz="1800" dirty="0">
                <a:effectLst/>
                <a:ea typeface="Times New Roman" panose="02020603050405020304" pitchFamily="18" charset="0"/>
              </a:rPr>
              <a:t>- A</a:t>
            </a:r>
            <a:r>
              <a:rPr lang="en-GB" sz="1800" spc="-30" dirty="0">
                <a:effectLst/>
                <a:ea typeface="Times New Roman" panose="02020603050405020304" pitchFamily="18" charset="0"/>
              </a:rPr>
              <a:t> </a:t>
            </a:r>
            <a:r>
              <a:rPr lang="en-GB" sz="1800" dirty="0">
                <a:effectLst/>
                <a:ea typeface="Times New Roman" panose="02020603050405020304" pitchFamily="18" charset="0"/>
              </a:rPr>
              <a:t>Mo</a:t>
            </a:r>
            <a:r>
              <a:rPr lang="en-GB" sz="1800" spc="-20" dirty="0">
                <a:effectLst/>
                <a:ea typeface="Times New Roman" panose="02020603050405020304" pitchFamily="18" charset="0"/>
              </a:rPr>
              <a:t> </a:t>
            </a:r>
            <a:r>
              <a:rPr lang="en-GB" sz="1800" dirty="0">
                <a:effectLst/>
                <a:ea typeface="Times New Roman" panose="02020603050405020304" pitchFamily="18" charset="0"/>
              </a:rPr>
              <a:t>Bro.</a:t>
            </a:r>
            <a:r>
              <a:rPr lang="en-GB" sz="1800" spc="-15" dirty="0">
                <a:effectLst/>
                <a:ea typeface="Times New Roman" panose="02020603050405020304" pitchFamily="18" charset="0"/>
              </a:rPr>
              <a:t> </a:t>
            </a:r>
            <a:r>
              <a:rPr lang="en-GB" sz="1800" dirty="0">
                <a:effectLst/>
                <a:ea typeface="Times New Roman" panose="02020603050405020304" pitchFamily="18" charset="0"/>
              </a:rPr>
              <a:t>I’m</a:t>
            </a:r>
            <a:r>
              <a:rPr lang="en-GB" sz="1800" spc="-25" dirty="0">
                <a:effectLst/>
                <a:ea typeface="Times New Roman" panose="02020603050405020304" pitchFamily="18" charset="0"/>
              </a:rPr>
              <a:t> </a:t>
            </a:r>
            <a:r>
              <a:rPr lang="en-GB" sz="1800" dirty="0">
                <a:effectLst/>
                <a:ea typeface="Times New Roman" panose="02020603050405020304" pitchFamily="18" charset="0"/>
              </a:rPr>
              <a:t>growing</a:t>
            </a:r>
            <a:r>
              <a:rPr lang="en-GB" sz="1800" spc="-20" dirty="0">
                <a:effectLst/>
                <a:ea typeface="Times New Roman" panose="02020603050405020304" pitchFamily="18" charset="0"/>
              </a:rPr>
              <a:t> </a:t>
            </a:r>
            <a:r>
              <a:rPr lang="en-GB" sz="1800" dirty="0">
                <a:effectLst/>
                <a:ea typeface="Times New Roman" panose="02020603050405020304" pitchFamily="18" charset="0"/>
              </a:rPr>
              <a:t>a</a:t>
            </a:r>
            <a:r>
              <a:rPr lang="en-GB" sz="1800" spc="-15" dirty="0">
                <a:effectLst/>
                <a:ea typeface="Times New Roman" panose="02020603050405020304" pitchFamily="18" charset="0"/>
              </a:rPr>
              <a:t> </a:t>
            </a:r>
            <a:r>
              <a:rPr lang="en-GB" sz="1800" dirty="0">
                <a:effectLst/>
                <a:ea typeface="Times New Roman" panose="02020603050405020304" pitchFamily="18" charset="0"/>
              </a:rPr>
              <a:t>moustache</a:t>
            </a:r>
            <a:r>
              <a:rPr lang="en-GB" sz="1800" spc="-30" dirty="0">
                <a:effectLst/>
                <a:ea typeface="Times New Roman" panose="02020603050405020304" pitchFamily="18" charset="0"/>
              </a:rPr>
              <a:t> </a:t>
            </a:r>
            <a:r>
              <a:rPr lang="en-GB" sz="1800" dirty="0">
                <a:effectLst/>
                <a:ea typeface="Times New Roman" panose="02020603050405020304" pitchFamily="18" charset="0"/>
              </a:rPr>
              <a:t>to</a:t>
            </a:r>
            <a:r>
              <a:rPr lang="en-GB" sz="1800" spc="-30" dirty="0">
                <a:effectLst/>
                <a:ea typeface="Times New Roman" panose="02020603050405020304" pitchFamily="18" charset="0"/>
              </a:rPr>
              <a:t> </a:t>
            </a:r>
            <a:r>
              <a:rPr lang="en-GB" sz="1800" dirty="0">
                <a:effectLst/>
                <a:ea typeface="Times New Roman" panose="02020603050405020304" pitchFamily="18" charset="0"/>
              </a:rPr>
              <a:t>raise</a:t>
            </a:r>
            <a:r>
              <a:rPr lang="en-GB" sz="1800" spc="-25" dirty="0">
                <a:effectLst/>
                <a:ea typeface="Times New Roman" panose="02020603050405020304" pitchFamily="18" charset="0"/>
              </a:rPr>
              <a:t> </a:t>
            </a:r>
            <a:r>
              <a:rPr lang="en-GB" sz="1800" dirty="0">
                <a:effectLst/>
                <a:ea typeface="Times New Roman" panose="02020603050405020304" pitchFamily="18" charset="0"/>
              </a:rPr>
              <a:t>money</a:t>
            </a:r>
            <a:r>
              <a:rPr lang="en-GB" sz="1800" spc="-30" dirty="0">
                <a:effectLst/>
                <a:ea typeface="Times New Roman" panose="02020603050405020304" pitchFamily="18" charset="0"/>
              </a:rPr>
              <a:t> </a:t>
            </a:r>
            <a:r>
              <a:rPr lang="en-GB" sz="1800" dirty="0">
                <a:effectLst/>
                <a:ea typeface="Times New Roman" panose="02020603050405020304" pitchFamily="18" charset="0"/>
              </a:rPr>
              <a:t>for</a:t>
            </a:r>
            <a:r>
              <a:rPr lang="en-GB" sz="1800" spc="-10" dirty="0">
                <a:effectLst/>
                <a:ea typeface="Times New Roman" panose="02020603050405020304" pitchFamily="18" charset="0"/>
              </a:rPr>
              <a:t> </a:t>
            </a:r>
            <a:r>
              <a:rPr lang="en-GB" sz="1800" dirty="0">
                <a:effectLst/>
                <a:ea typeface="Times New Roman" panose="02020603050405020304" pitchFamily="18" charset="0"/>
              </a:rPr>
              <a:t>health</a:t>
            </a:r>
            <a:r>
              <a:rPr lang="en-GB" sz="1800" spc="-25" dirty="0">
                <a:effectLst/>
                <a:ea typeface="Times New Roman" panose="02020603050405020304" pitchFamily="18" charset="0"/>
              </a:rPr>
              <a:t> </a:t>
            </a:r>
            <a:r>
              <a:rPr lang="en-GB" sz="1800" dirty="0">
                <a:effectLst/>
                <a:ea typeface="Times New Roman" panose="02020603050405020304" pitchFamily="18" charset="0"/>
              </a:rPr>
              <a:t>charities.</a:t>
            </a:r>
            <a:r>
              <a:rPr lang="en-GB" sz="1800" spc="-25" dirty="0">
                <a:effectLst/>
                <a:ea typeface="Times New Roman" panose="02020603050405020304" pitchFamily="18" charset="0"/>
              </a:rPr>
              <a:t> </a:t>
            </a:r>
            <a:r>
              <a:rPr lang="en-GB" sz="1800" dirty="0">
                <a:effectLst/>
                <a:ea typeface="Times New Roman" panose="02020603050405020304" pitchFamily="18" charset="0"/>
              </a:rPr>
              <a:t>Have</a:t>
            </a:r>
            <a:r>
              <a:rPr lang="en-GB" sz="1800" spc="-15" dirty="0">
                <a:effectLst/>
                <a:ea typeface="Times New Roman" panose="02020603050405020304" pitchFamily="18" charset="0"/>
              </a:rPr>
              <a:t> </a:t>
            </a:r>
            <a:r>
              <a:rPr lang="en-GB" sz="1800" dirty="0">
                <a:effectLst/>
                <a:ea typeface="Times New Roman" panose="02020603050405020304" pitchFamily="18" charset="0"/>
              </a:rPr>
              <a:t>you</a:t>
            </a:r>
            <a:r>
              <a:rPr lang="en-GB" sz="1800" spc="-20" dirty="0">
                <a:effectLst/>
                <a:ea typeface="Times New Roman" panose="02020603050405020304" pitchFamily="18" charset="0"/>
              </a:rPr>
              <a:t> </a:t>
            </a:r>
            <a:r>
              <a:rPr lang="en-GB" sz="1800" dirty="0">
                <a:effectLst/>
                <a:ea typeface="Times New Roman" panose="02020603050405020304" pitchFamily="18" charset="0"/>
              </a:rPr>
              <a:t>heard</a:t>
            </a:r>
            <a:r>
              <a:rPr lang="en-GB" sz="1800" spc="-15" dirty="0">
                <a:effectLst/>
                <a:ea typeface="Times New Roman" panose="02020603050405020304" pitchFamily="18" charset="0"/>
              </a:rPr>
              <a:t> </a:t>
            </a:r>
            <a:r>
              <a:rPr lang="en-GB" sz="1800" dirty="0">
                <a:effectLst/>
                <a:ea typeface="Times New Roman" panose="02020603050405020304" pitchFamily="18" charset="0"/>
              </a:rPr>
              <a:t>of</a:t>
            </a:r>
            <a:r>
              <a:rPr lang="en-GB" sz="1800" spc="5" dirty="0">
                <a:effectLst/>
                <a:ea typeface="Times New Roman" panose="02020603050405020304" pitchFamily="18" charset="0"/>
              </a:rPr>
              <a:t> </a:t>
            </a:r>
            <a:r>
              <a:rPr lang="en-GB" sz="1800" spc="-10" dirty="0" err="1">
                <a:effectLst/>
                <a:ea typeface="Times New Roman" panose="02020603050405020304" pitchFamily="18" charset="0"/>
              </a:rPr>
              <a:t>Movember</a:t>
            </a:r>
            <a:r>
              <a:rPr lang="en-GB" sz="1800" spc="-10" dirty="0">
                <a:effectLst/>
                <a:ea typeface="Times New Roman" panose="02020603050405020304" pitchFamily="18" charset="0"/>
              </a:rPr>
              <a:t>?</a:t>
            </a: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161314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err="1"/>
              <a:t>Movember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648000" y="1071801"/>
            <a:ext cx="11179239" cy="5469831"/>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cs typeface="Arial" panose="020B0604020202020204" pitchFamily="34" charset="0"/>
              </a:rPr>
              <a:t>Is</a:t>
            </a:r>
            <a:r>
              <a:rPr lang="en-GB" sz="1800" b="1" spc="-35" dirty="0">
                <a:effectLst/>
                <a:ea typeface="Times New Roman" panose="02020603050405020304" pitchFamily="18" charset="0"/>
                <a:cs typeface="Arial" panose="020B0604020202020204" pitchFamily="34" charset="0"/>
              </a:rPr>
              <a:t> </a:t>
            </a:r>
            <a:r>
              <a:rPr lang="en-GB" sz="1800" b="1" dirty="0" err="1">
                <a:effectLst/>
                <a:ea typeface="Times New Roman" panose="02020603050405020304" pitchFamily="18" charset="0"/>
                <a:cs typeface="Arial" panose="020B0604020202020204" pitchFamily="34" charset="0"/>
              </a:rPr>
              <a:t>Movember</a:t>
            </a:r>
            <a:r>
              <a:rPr lang="en-GB" sz="1800" b="1" spc="-20" dirty="0">
                <a:effectLst/>
                <a:ea typeface="Times New Roman" panose="02020603050405020304" pitchFamily="18" charset="0"/>
                <a:cs typeface="Arial" panose="020B0604020202020204" pitchFamily="34" charset="0"/>
              </a:rPr>
              <a:t> </a:t>
            </a:r>
            <a:r>
              <a:rPr lang="en-GB" sz="1800" b="1" dirty="0">
                <a:effectLst/>
                <a:ea typeface="Times New Roman" panose="02020603050405020304" pitchFamily="18" charset="0"/>
                <a:cs typeface="Arial" panose="020B0604020202020204" pitchFamily="34" charset="0"/>
              </a:rPr>
              <a:t>just</a:t>
            </a:r>
            <a:r>
              <a:rPr lang="en-GB" sz="1800" b="1" spc="-30" dirty="0">
                <a:effectLst/>
                <a:ea typeface="Times New Roman" panose="02020603050405020304" pitchFamily="18" charset="0"/>
                <a:cs typeface="Arial" panose="020B0604020202020204" pitchFamily="34" charset="0"/>
              </a:rPr>
              <a:t> </a:t>
            </a:r>
            <a:r>
              <a:rPr lang="en-GB" sz="1800" b="1" dirty="0">
                <a:effectLst/>
                <a:ea typeface="Times New Roman" panose="02020603050405020304" pitchFamily="18" charset="0"/>
                <a:cs typeface="Arial" panose="020B0604020202020204" pitchFamily="34" charset="0"/>
              </a:rPr>
              <a:t>for</a:t>
            </a:r>
            <a:r>
              <a:rPr lang="en-GB" sz="1800" b="1" spc="-30" dirty="0">
                <a:effectLst/>
                <a:ea typeface="Times New Roman" panose="02020603050405020304" pitchFamily="18" charset="0"/>
                <a:cs typeface="Arial" panose="020B0604020202020204" pitchFamily="34" charset="0"/>
              </a:rPr>
              <a:t> </a:t>
            </a:r>
            <a:r>
              <a:rPr lang="en-GB" sz="1800" b="1" spc="-20" dirty="0">
                <a:effectLst/>
                <a:ea typeface="Times New Roman" panose="02020603050405020304" pitchFamily="18" charset="0"/>
                <a:cs typeface="Arial" panose="020B0604020202020204" pitchFamily="34" charset="0"/>
              </a:rPr>
              <a:t>men?</a:t>
            </a:r>
            <a:endParaRPr lang="en-GB" sz="1800" dirty="0">
              <a:effectLst/>
              <a:ea typeface="Times New Roman" panose="02020603050405020304" pitchFamily="18" charset="0"/>
              <a:cs typeface="Arial" panose="020B0604020202020204" pitchFamily="34" charset="0"/>
            </a:endParaRPr>
          </a:p>
          <a:p>
            <a:pPr>
              <a:lnSpc>
                <a:spcPct val="115000"/>
              </a:lnSpc>
              <a:spcAft>
                <a:spcPts val="600"/>
              </a:spcAft>
            </a:pPr>
            <a:r>
              <a:rPr lang="en-GB" sz="1800" dirty="0">
                <a:effectLst/>
                <a:ea typeface="Times New Roman" panose="02020603050405020304" pitchFamily="18" charset="0"/>
                <a:cs typeface="Arial" panose="020B0604020202020204" pitchFamily="34" charset="0"/>
              </a:rPr>
              <a:t>What do you call a woman who contributes to the </a:t>
            </a:r>
            <a:r>
              <a:rPr lang="en-GB" sz="1800" dirty="0" err="1">
                <a:effectLst/>
                <a:ea typeface="Times New Roman" panose="02020603050405020304" pitchFamily="18" charset="0"/>
                <a:cs typeface="Arial" panose="020B0604020202020204" pitchFamily="34" charset="0"/>
              </a:rPr>
              <a:t>Movember</a:t>
            </a:r>
            <a:r>
              <a:rPr lang="en-GB" sz="1800" dirty="0">
                <a:effectLst/>
                <a:ea typeface="Times New Roman" panose="02020603050405020304" pitchFamily="18" charset="0"/>
                <a:cs typeface="Arial" panose="020B0604020202020204" pitchFamily="34" charset="0"/>
              </a:rPr>
              <a:t> event? A Mo Sista (‘sister’) of course! Mo </a:t>
            </a:r>
            <a:r>
              <a:rPr lang="en-GB" sz="1800" dirty="0" err="1">
                <a:effectLst/>
                <a:ea typeface="Times New Roman" panose="02020603050405020304" pitchFamily="18" charset="0"/>
                <a:cs typeface="Arial" panose="020B0604020202020204" pitchFamily="34" charset="0"/>
              </a:rPr>
              <a:t>Sistas</a:t>
            </a:r>
            <a:r>
              <a:rPr lang="en-GB" sz="1800" dirty="0">
                <a:effectLst/>
                <a:ea typeface="Times New Roman" panose="02020603050405020304" pitchFamily="18" charset="0"/>
                <a:cs typeface="Arial" panose="020B0604020202020204" pitchFamily="34" charset="0"/>
              </a:rPr>
              <a:t> can also sign up and join in by raising money and awareness. Mo </a:t>
            </a:r>
            <a:r>
              <a:rPr lang="en-GB" sz="1800" dirty="0" err="1">
                <a:effectLst/>
                <a:ea typeface="Times New Roman" panose="02020603050405020304" pitchFamily="18" charset="0"/>
                <a:cs typeface="Arial" panose="020B0604020202020204" pitchFamily="34" charset="0"/>
              </a:rPr>
              <a:t>Sistas</a:t>
            </a:r>
            <a:r>
              <a:rPr lang="en-GB" sz="1800" dirty="0">
                <a:effectLst/>
                <a:ea typeface="Times New Roman" panose="02020603050405020304" pitchFamily="18" charset="0"/>
                <a:cs typeface="Arial" panose="020B0604020202020204" pitchFamily="34" charset="0"/>
              </a:rPr>
              <a:t> can choose to move for mental health by running or walking 60 kilometres during the month, or they can host a </a:t>
            </a:r>
            <a:r>
              <a:rPr lang="en-GB" sz="1800" dirty="0" err="1">
                <a:effectLst/>
                <a:ea typeface="Times New Roman" panose="02020603050405020304" pitchFamily="18" charset="0"/>
                <a:cs typeface="Arial" panose="020B0604020202020204" pitchFamily="34" charset="0"/>
              </a:rPr>
              <a:t>Movember</a:t>
            </a:r>
            <a:r>
              <a:rPr lang="en-GB" sz="1800" dirty="0">
                <a:effectLst/>
                <a:ea typeface="Times New Roman" panose="02020603050405020304" pitchFamily="18" charset="0"/>
                <a:cs typeface="Arial" panose="020B0604020202020204" pitchFamily="34" charset="0"/>
              </a:rPr>
              <a:t> event to raise money. These might be gaming tournaments, quiz nights, talent shows, photo contests – with everyone dressing up and prizes for the best (or worst) moustache of course!  Mo Bros and Mo </a:t>
            </a:r>
            <a:r>
              <a:rPr lang="en-GB" sz="1800" dirty="0" err="1">
                <a:effectLst/>
                <a:ea typeface="Times New Roman" panose="02020603050405020304" pitchFamily="18" charset="0"/>
                <a:cs typeface="Arial" panose="020B0604020202020204" pitchFamily="34" charset="0"/>
              </a:rPr>
              <a:t>Sistas</a:t>
            </a:r>
            <a:r>
              <a:rPr lang="en-GB" sz="1800" dirty="0">
                <a:effectLst/>
                <a:ea typeface="Times New Roman" panose="02020603050405020304" pitchFamily="18" charset="0"/>
                <a:cs typeface="Arial" panose="020B0604020202020204" pitchFamily="34" charset="0"/>
              </a:rPr>
              <a:t> can organise their own challenges, or attend an organised event, such as a sponsored run or bike ride. All they need to do is find one on the website. And anyone can buy charity merchandise, such as T-shirts, tote bags and stickers from the official online </a:t>
            </a:r>
            <a:r>
              <a:rPr lang="en-GB" sz="1800" dirty="0" err="1">
                <a:effectLst/>
                <a:ea typeface="Times New Roman" panose="02020603050405020304" pitchFamily="18" charset="0"/>
                <a:cs typeface="Arial" panose="020B0604020202020204" pitchFamily="34" charset="0"/>
              </a:rPr>
              <a:t>Movember</a:t>
            </a:r>
            <a:r>
              <a:rPr lang="en-GB" sz="1800" dirty="0">
                <a:effectLst/>
                <a:ea typeface="Times New Roman" panose="02020603050405020304" pitchFamily="18" charset="0"/>
                <a:cs typeface="Arial" panose="020B0604020202020204" pitchFamily="34" charset="0"/>
              </a:rPr>
              <a:t> store.</a:t>
            </a:r>
          </a:p>
          <a:p>
            <a:pPr>
              <a:lnSpc>
                <a:spcPct val="115000"/>
              </a:lnSpc>
              <a:spcAft>
                <a:spcPts val="600"/>
              </a:spcAft>
            </a:pPr>
            <a:r>
              <a:rPr lang="en-GB" sz="1800" b="1" dirty="0">
                <a:effectLst/>
                <a:ea typeface="Times New Roman" panose="02020603050405020304" pitchFamily="18" charset="0"/>
                <a:cs typeface="Arial" panose="020B0604020202020204" pitchFamily="34" charset="0"/>
              </a:rPr>
              <a:t>Going</a:t>
            </a:r>
            <a:r>
              <a:rPr lang="en-GB" sz="1800" b="1" spc="-65" dirty="0">
                <a:effectLst/>
                <a:ea typeface="Times New Roman" panose="02020603050405020304" pitchFamily="18" charset="0"/>
                <a:cs typeface="Arial" panose="020B0604020202020204" pitchFamily="34" charset="0"/>
              </a:rPr>
              <a:t> </a:t>
            </a:r>
            <a:r>
              <a:rPr lang="en-GB" sz="1800" b="1" spc="-10" dirty="0">
                <a:effectLst/>
                <a:ea typeface="Times New Roman" panose="02020603050405020304" pitchFamily="18" charset="0"/>
                <a:cs typeface="Arial" panose="020B0604020202020204" pitchFamily="34" charset="0"/>
              </a:rPr>
              <a:t>global</a:t>
            </a:r>
            <a:endParaRPr lang="en-GB" sz="1800" dirty="0">
              <a:effectLst/>
              <a:ea typeface="Times New Roman" panose="02020603050405020304" pitchFamily="18" charset="0"/>
              <a:cs typeface="Arial" panose="020B0604020202020204" pitchFamily="34" charset="0"/>
            </a:endParaRPr>
          </a:p>
          <a:p>
            <a:pPr>
              <a:lnSpc>
                <a:spcPct val="115000"/>
              </a:lnSpc>
              <a:spcAft>
                <a:spcPts val="600"/>
              </a:spcAft>
            </a:pPr>
            <a:r>
              <a:rPr lang="en-GB" sz="1800" dirty="0" err="1">
                <a:effectLst/>
                <a:ea typeface="Times New Roman" panose="02020603050405020304" pitchFamily="18" charset="0"/>
                <a:cs typeface="Arial" panose="020B0604020202020204" pitchFamily="34" charset="0"/>
              </a:rPr>
              <a:t>Movember</a:t>
            </a:r>
            <a:r>
              <a:rPr lang="en-GB" sz="1800" dirty="0">
                <a:effectLst/>
                <a:ea typeface="Times New Roman" panose="02020603050405020304" pitchFamily="18" charset="0"/>
                <a:cs typeface="Arial" panose="020B0604020202020204" pitchFamily="34" charset="0"/>
              </a:rPr>
              <a:t> started with 30 men in Melbourne, Australia in 2003. Just ten years later, more than four million men and women from 21 countries had participated in this annual event. By 2022, the number of people who had joined in rose to nearly 7 million, and money had been provided for more than 1,320 men’s health projects worldwide. These projects include supporting mental fitness in young athletes, finding new therapies for cancer and providing training courses for therapists. </a:t>
            </a: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32127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err="1"/>
              <a:t>Movember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718856"/>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2: Decide if the sentences are true (T) or false (F). </a:t>
            </a: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A man who grows a moustache for </a:t>
            </a:r>
            <a:r>
              <a:rPr lang="en-GB" sz="1800" dirty="0" err="1">
                <a:effectLst/>
                <a:ea typeface="Times New Roman" panose="02020603050405020304" pitchFamily="18" charset="0"/>
              </a:rPr>
              <a:t>Movember</a:t>
            </a:r>
            <a:r>
              <a:rPr lang="en-GB" sz="1800" dirty="0">
                <a:effectLst/>
                <a:ea typeface="Times New Roman" panose="02020603050405020304" pitchFamily="18" charset="0"/>
              </a:rPr>
              <a:t> must keep it until November 30</a:t>
            </a:r>
            <a:r>
              <a:rPr lang="en-GB" sz="1800" baseline="30000" dirty="0">
                <a:effectLst/>
                <a:ea typeface="Times New Roman" panose="02020603050405020304" pitchFamily="18" charset="0"/>
              </a:rPr>
              <a:t>th</a:t>
            </a:r>
            <a:r>
              <a:rPr lang="en-GB" sz="1800" dirty="0">
                <a:effectLst/>
                <a:ea typeface="Times New Roman" panose="02020603050405020304" pitchFamily="18" charset="0"/>
              </a:rPr>
              <a:t>. 	T / F</a:t>
            </a: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A Mo Bro is a man who shaves off his moustache on November 1st. 		T / F</a:t>
            </a:r>
            <a:endParaRPr lang="en-GB" dirty="0">
              <a:ea typeface="Times New Roman" panose="02020603050405020304" pitchFamily="18" charset="0"/>
            </a:endParaRP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During </a:t>
            </a:r>
            <a:r>
              <a:rPr lang="en-GB" sz="1800" dirty="0" err="1">
                <a:effectLst/>
                <a:ea typeface="Times New Roman" panose="02020603050405020304" pitchFamily="18" charset="0"/>
              </a:rPr>
              <a:t>Movember</a:t>
            </a:r>
            <a:r>
              <a:rPr lang="en-GB" sz="1800" dirty="0">
                <a:effectLst/>
                <a:ea typeface="Times New Roman" panose="02020603050405020304" pitchFamily="18" charset="0"/>
              </a:rPr>
              <a:t>, people raise money for cancer charities only. 			T / F</a:t>
            </a:r>
          </a:p>
          <a:p>
            <a:pPr marL="342900" lvl="0" indent="-342900">
              <a:lnSpc>
                <a:spcPct val="150000"/>
              </a:lnSpc>
              <a:spcAft>
                <a:spcPts val="600"/>
              </a:spcAft>
              <a:buFont typeface="+mj-lt"/>
              <a:buAutoNum type="arabicPeriod"/>
            </a:pPr>
            <a:r>
              <a:rPr lang="en-GB" sz="1800" dirty="0" err="1">
                <a:effectLst/>
                <a:ea typeface="Times New Roman" panose="02020603050405020304" pitchFamily="18" charset="0"/>
              </a:rPr>
              <a:t>Movember</a:t>
            </a:r>
            <a:r>
              <a:rPr lang="en-GB" sz="1800" dirty="0">
                <a:effectLst/>
                <a:ea typeface="Times New Roman" panose="02020603050405020304" pitchFamily="18" charset="0"/>
              </a:rPr>
              <a:t> is only for men. 							T / F</a:t>
            </a: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It’s also possible to raise money by running or walking. 				T / F</a:t>
            </a: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Men and women organise parties to raise money.				T / F</a:t>
            </a: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Men first started growing moustaches for </a:t>
            </a:r>
            <a:r>
              <a:rPr lang="en-GB" sz="1800" dirty="0" err="1">
                <a:effectLst/>
                <a:ea typeface="Times New Roman" panose="02020603050405020304" pitchFamily="18" charset="0"/>
              </a:rPr>
              <a:t>Movember</a:t>
            </a:r>
            <a:r>
              <a:rPr lang="en-GB" sz="1800" dirty="0">
                <a:effectLst/>
                <a:ea typeface="Times New Roman" panose="02020603050405020304" pitchFamily="18" charset="0"/>
              </a:rPr>
              <a:t> in London. 			T / F</a:t>
            </a: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More than 1,320 health projects have received money from </a:t>
            </a:r>
            <a:r>
              <a:rPr lang="en-GB" sz="1800" dirty="0" err="1">
                <a:effectLst/>
                <a:ea typeface="Times New Roman" panose="02020603050405020304" pitchFamily="18" charset="0"/>
              </a:rPr>
              <a:t>Movember</a:t>
            </a:r>
            <a:r>
              <a:rPr lang="en-GB" sz="1800" dirty="0">
                <a:effectLst/>
                <a:ea typeface="Times New Roman" panose="02020603050405020304" pitchFamily="18" charset="0"/>
              </a:rPr>
              <a:t>. 		T / F</a:t>
            </a: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172452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err="1"/>
              <a:t>Movember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2929520"/>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 Discuss the following questions. </a:t>
            </a:r>
            <a:endParaRPr lang="en-GB" sz="1800" dirty="0">
              <a:effectLst/>
              <a:ea typeface="Times New Roman" panose="02020603050405020304" pitchFamily="18" charset="0"/>
            </a:endParaRPr>
          </a:p>
          <a:p>
            <a:pPr marL="342900" lvl="0" indent="-342900">
              <a:lnSpc>
                <a:spcPct val="150000"/>
              </a:lnSpc>
              <a:buFont typeface="+mj-lt"/>
              <a:buAutoNum type="arabicPeriod"/>
            </a:pPr>
            <a:r>
              <a:rPr lang="en-US" sz="1800" dirty="0">
                <a:solidFill>
                  <a:srgbClr val="000000"/>
                </a:solidFill>
                <a:effectLst/>
                <a:highlight>
                  <a:srgbClr val="FFFFFF"/>
                </a:highlight>
                <a:ea typeface="Times New Roman" panose="02020603050405020304" pitchFamily="18" charset="0"/>
              </a:rPr>
              <a:t>Is </a:t>
            </a:r>
            <a:r>
              <a:rPr lang="en-US" sz="1800" dirty="0" err="1">
                <a:solidFill>
                  <a:srgbClr val="000000"/>
                </a:solidFill>
                <a:effectLst/>
                <a:highlight>
                  <a:srgbClr val="FFFFFF"/>
                </a:highlight>
                <a:ea typeface="Times New Roman" panose="02020603050405020304" pitchFamily="18" charset="0"/>
              </a:rPr>
              <a:t>Movember</a:t>
            </a:r>
            <a:r>
              <a:rPr lang="en-US" sz="1800" dirty="0">
                <a:solidFill>
                  <a:srgbClr val="000000"/>
                </a:solidFill>
                <a:effectLst/>
                <a:highlight>
                  <a:srgbClr val="FFFFFF"/>
                </a:highlight>
                <a:ea typeface="Times New Roman" panose="02020603050405020304" pitchFamily="18" charset="0"/>
              </a:rPr>
              <a:t> a good way to raise money for charity? Why or why not?</a:t>
            </a:r>
            <a:endParaRPr lang="en-GB" sz="1800" dirty="0">
              <a:effectLst/>
              <a:ea typeface="Times New Roman" panose="02020603050405020304" pitchFamily="18" charset="0"/>
            </a:endParaRPr>
          </a:p>
          <a:p>
            <a:pPr marL="342900" lvl="0" indent="-342900">
              <a:lnSpc>
                <a:spcPct val="150000"/>
              </a:lnSpc>
              <a:buFont typeface="+mj-lt"/>
              <a:buAutoNum type="arabicPeriod"/>
            </a:pPr>
            <a:r>
              <a:rPr lang="en-US" sz="1800" dirty="0">
                <a:solidFill>
                  <a:srgbClr val="000000"/>
                </a:solidFill>
                <a:effectLst/>
                <a:highlight>
                  <a:srgbClr val="FFFFFF"/>
                </a:highlight>
                <a:ea typeface="Times New Roman" panose="02020603050405020304" pitchFamily="18" charset="0"/>
              </a:rPr>
              <a:t>What similar events have you heard about?</a:t>
            </a:r>
            <a:endParaRPr lang="en-GB" sz="1800" dirty="0">
              <a:effectLst/>
              <a:ea typeface="Times New Roman" panose="02020603050405020304" pitchFamily="18" charset="0"/>
            </a:endParaRPr>
          </a:p>
          <a:p>
            <a:pPr marL="342900" lvl="0" indent="-342900">
              <a:lnSpc>
                <a:spcPct val="150000"/>
              </a:lnSpc>
              <a:buFont typeface="+mj-lt"/>
              <a:buAutoNum type="arabicPeriod"/>
            </a:pPr>
            <a:r>
              <a:rPr lang="en-US" sz="1800" dirty="0">
                <a:solidFill>
                  <a:srgbClr val="000000"/>
                </a:solidFill>
                <a:effectLst/>
                <a:highlight>
                  <a:srgbClr val="FFFFFF"/>
                </a:highlight>
                <a:ea typeface="Times New Roman" panose="02020603050405020304" pitchFamily="18" charset="0"/>
              </a:rPr>
              <a:t>Why is it important to inform people about cancer and mental health?</a:t>
            </a:r>
            <a:endParaRPr lang="en-GB" sz="1800" dirty="0">
              <a:effectLst/>
              <a:ea typeface="Times New Roman" panose="02020603050405020304" pitchFamily="18" charset="0"/>
            </a:endParaRPr>
          </a:p>
          <a:p>
            <a:pPr marL="342900" lvl="0" indent="-342900">
              <a:lnSpc>
                <a:spcPct val="150000"/>
              </a:lnSpc>
              <a:buFont typeface="+mj-lt"/>
              <a:buAutoNum type="arabicPeriod"/>
            </a:pPr>
            <a:r>
              <a:rPr lang="en-US" sz="1800" dirty="0">
                <a:solidFill>
                  <a:srgbClr val="000000"/>
                </a:solidFill>
                <a:effectLst/>
                <a:highlight>
                  <a:srgbClr val="FFFFFF"/>
                </a:highlight>
                <a:ea typeface="Times New Roman" panose="02020603050405020304" pitchFamily="18" charset="0"/>
              </a:rPr>
              <a:t>Have you ever done anything for charity? What did you do? </a:t>
            </a:r>
            <a:endParaRPr lang="en-GB" sz="1800" dirty="0">
              <a:effectLst/>
              <a:ea typeface="Times New Roman" panose="02020603050405020304" pitchFamily="18" charset="0"/>
            </a:endParaRPr>
          </a:p>
          <a:p>
            <a:pPr marL="342900" lvl="0" indent="-342900">
              <a:lnSpc>
                <a:spcPct val="150000"/>
              </a:lnSpc>
              <a:buFont typeface="+mj-lt"/>
              <a:buAutoNum type="arabicPeriod"/>
            </a:pPr>
            <a:r>
              <a:rPr lang="en-US" sz="1800" dirty="0">
                <a:solidFill>
                  <a:srgbClr val="000000"/>
                </a:solidFill>
                <a:effectLst/>
                <a:highlight>
                  <a:srgbClr val="FFFFFF"/>
                </a:highlight>
                <a:ea typeface="Times New Roman" panose="02020603050405020304" pitchFamily="18" charset="0"/>
              </a:rPr>
              <a:t>Have you ever sponsored anyone for charity?</a:t>
            </a:r>
            <a:endParaRPr lang="en-GB" sz="1800" dirty="0">
              <a:effectLst/>
              <a:ea typeface="Times New Roman" panose="02020603050405020304" pitchFamily="18" charset="0"/>
            </a:endParaRPr>
          </a:p>
          <a:p>
            <a:pPr marL="342900" lvl="0" indent="-342900">
              <a:lnSpc>
                <a:spcPct val="150000"/>
              </a:lnSpc>
              <a:spcAft>
                <a:spcPts val="1000"/>
              </a:spcAft>
              <a:buFont typeface="+mj-lt"/>
              <a:buAutoNum type="arabicPeriod"/>
            </a:pPr>
            <a:r>
              <a:rPr lang="en-US" sz="1800" dirty="0">
                <a:solidFill>
                  <a:srgbClr val="000000"/>
                </a:solidFill>
                <a:effectLst/>
                <a:highlight>
                  <a:srgbClr val="FFFFFF"/>
                </a:highlight>
                <a:ea typeface="Times New Roman" panose="02020603050405020304" pitchFamily="18" charset="0"/>
              </a:rPr>
              <a:t>If you had a large amount of money to give to charity, which charity would you give it to?</a:t>
            </a:r>
            <a:r>
              <a:rPr lang="en-GB" sz="1800" b="1" dirty="0">
                <a:effectLst/>
                <a:ea typeface="Times New Roman" panose="02020603050405020304" pitchFamily="18" charset="0"/>
              </a:rPr>
              <a:t> </a:t>
            </a: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3940467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err="1"/>
              <a:t>Movember</a:t>
            </a:r>
            <a:endParaRPr lang="en-GB" sz="4400" dirty="0"/>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2308</TotalTime>
  <Words>1029</Words>
  <Application>Microsoft Office PowerPoint</Application>
  <PresentationFormat>Widescreen</PresentationFormat>
  <Paragraphs>82</Paragraphs>
  <Slides>9</Slides>
  <Notes>9</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9</vt:i4>
      </vt:variant>
    </vt:vector>
  </HeadingPairs>
  <TitlesOfParts>
    <vt:vector size="22" baseType="lpstr">
      <vt:lpstr>Calibri Light</vt:lpstr>
      <vt:lpstr>Times New Roman</vt:lpstr>
      <vt:lpstr>British Council Sans Headline</vt:lpstr>
      <vt:lpstr>Arial</vt:lpstr>
      <vt:lpstr>British Council Sans</vt:lpstr>
      <vt:lpstr>Calibri</vt:lpstr>
      <vt:lpstr>Cover - indigo</vt:lpstr>
      <vt:lpstr>Section - indigo</vt:lpstr>
      <vt:lpstr>Cover - white</vt:lpstr>
      <vt:lpstr>Section - white</vt:lpstr>
      <vt:lpstr>British Council</vt:lpstr>
      <vt:lpstr>Custom Design</vt:lpstr>
      <vt:lpstr>British Council blank</vt:lpstr>
      <vt:lpstr>Movember</vt:lpstr>
      <vt:lpstr>Movember</vt:lpstr>
      <vt:lpstr>Movember</vt:lpstr>
      <vt:lpstr>Movember</vt:lpstr>
      <vt:lpstr>Movember</vt:lpstr>
      <vt:lpstr>Movember</vt:lpstr>
      <vt:lpstr>Movember</vt:lpstr>
      <vt:lpstr>Movember</vt:lpstr>
      <vt:lpstr>Movember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135</cp:revision>
  <dcterms:created xsi:type="dcterms:W3CDTF">2020-03-31T10:47:13Z</dcterms:created>
  <dcterms:modified xsi:type="dcterms:W3CDTF">2024-07-25T15:34:07Z</dcterms:modified>
</cp:coreProperties>
</file>