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8"/>
  </p:notesMasterIdLst>
  <p:handoutMasterIdLst>
    <p:handoutMasterId r:id="rId19"/>
  </p:handoutMasterIdLst>
  <p:sldIdLst>
    <p:sldId id="281" r:id="rId8"/>
    <p:sldId id="294" r:id="rId9"/>
    <p:sldId id="295" r:id="rId10"/>
    <p:sldId id="296" r:id="rId11"/>
    <p:sldId id="297" r:id="rId12"/>
    <p:sldId id="298" r:id="rId13"/>
    <p:sldId id="299" r:id="rId14"/>
    <p:sldId id="300" r:id="rId15"/>
    <p:sldId id="301" r:id="rId16"/>
    <p:sldId id="291" r:id="rId17"/>
  </p:sldIdLst>
  <p:sldSz cx="12192000" cy="6858000"/>
  <p:notesSz cx="6858000" cy="9144000"/>
  <p:embeddedFontLst>
    <p:embeddedFont>
      <p:font typeface="British Council Sans" panose="020B0604020202020204" charset="0"/>
      <p:regular r:id="rId20"/>
      <p:bold r:id="rId21"/>
      <p:italic r:id="rId22"/>
      <p:boldItalic r:id="rId23"/>
    </p:embeddedFont>
    <p:embeddedFont>
      <p:font typeface="British Council Sans Headline" panose="020B060402020202020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5.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handoutMaster" Target="handoutMasters/handoutMaster1.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25/07/2024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25/07/2024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4013404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4154808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276266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3404088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81090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057663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388040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07/25/2024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www.azquotes.com/quote/698666"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71203"/>
            <a:ext cx="6876000" cy="729000"/>
          </a:xfrm>
        </p:spPr>
        <p:txBody>
          <a:bodyPr>
            <a:normAutofit fontScale="90000"/>
          </a:bodyPr>
          <a:lstStyle/>
          <a:p>
            <a:r>
              <a:rPr lang="en-GB" dirty="0"/>
              <a:t>Mindfulness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Mindfulness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338414"/>
          </a:xfrm>
          <a:prstGeom prst="rect">
            <a:avLst/>
          </a:prstGeom>
          <a:noFill/>
        </p:spPr>
        <p:txBody>
          <a:bodyPr wrap="square" rtlCol="0">
            <a:spAutoFit/>
          </a:bodyPr>
          <a:lstStyle/>
          <a:p>
            <a:pPr lvl="0">
              <a:lnSpc>
                <a:spcPct val="115000"/>
              </a:lnSpc>
              <a:spcAft>
                <a:spcPts val="600"/>
              </a:spcAft>
            </a:pPr>
            <a:r>
              <a:rPr lang="en-GB" sz="1800" b="1" dirty="0">
                <a:effectLst/>
                <a:ea typeface="Times New Roman" panose="02020603050405020304" pitchFamily="18" charset="0"/>
              </a:rPr>
              <a:t>1. Look at the definition of mindfulness and discuss the questions. </a:t>
            </a:r>
          </a:p>
          <a:p>
            <a:pPr marL="342900" lvl="0" indent="-342900">
              <a:lnSpc>
                <a:spcPct val="115000"/>
              </a:lnSpc>
              <a:spcAft>
                <a:spcPts val="600"/>
              </a:spcAft>
              <a:buFont typeface="+mj-lt"/>
              <a:buAutoNum type="arabicPeriod"/>
            </a:pPr>
            <a:endParaRPr lang="en-GB" sz="1800" dirty="0">
              <a:effectLst/>
              <a:ea typeface="Times New Roman" panose="02020603050405020304" pitchFamily="18" charset="0"/>
            </a:endParaRPr>
          </a:p>
          <a:p>
            <a:pPr>
              <a:lnSpc>
                <a:spcPct val="115000"/>
              </a:lnSpc>
              <a:spcAft>
                <a:spcPts val="600"/>
              </a:spcAft>
            </a:pPr>
            <a:r>
              <a:rPr lang="en-GB" sz="1800" i="1" dirty="0">
                <a:effectLst/>
                <a:ea typeface="Times New Roman" panose="02020603050405020304" pitchFamily="18" charset="0"/>
              </a:rPr>
              <a:t>‘</a:t>
            </a:r>
            <a:r>
              <a:rPr lang="en-GB" sz="1800" strike="noStrike" dirty="0">
                <a:solidFill>
                  <a:srgbClr val="0563C1"/>
                </a:solidFill>
                <a:effectLst/>
                <a:ea typeface="Times New Roman" panose="02020603050405020304" pitchFamily="18" charset="0"/>
                <a:hlinkClick r:id="rId3"/>
              </a:rPr>
              <a:t>Mindfulness means paying attention to your thoughts, feelings, or something outside yourself, in a relaxed but very focused way.</a:t>
            </a:r>
            <a:r>
              <a:rPr lang="en-GB" sz="1800" dirty="0">
                <a:effectLst/>
                <a:ea typeface="Times New Roman" panose="02020603050405020304" pitchFamily="18" charset="0"/>
              </a:rPr>
              <a:t>’ </a:t>
            </a:r>
          </a:p>
          <a:p>
            <a:pPr>
              <a:lnSpc>
                <a:spcPct val="115000"/>
              </a:lnSpc>
              <a:spcAft>
                <a:spcPts val="600"/>
              </a:spcAft>
            </a:pPr>
            <a:endParaRPr lang="en-GB" sz="1800" dirty="0">
              <a:effectLst/>
              <a:ea typeface="Times New Roman" panose="02020603050405020304" pitchFamily="18" charset="0"/>
            </a:endParaRP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rPr>
              <a:t>Have you heard of mindfulness before? What do you know about it, if anything?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rPr>
              <a:t>Why do you think it has become so popular?</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rPr>
              <a:t>What do you think might be the benefits of mindfulness? </a:t>
            </a:r>
          </a:p>
        </p:txBody>
      </p:sp>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487999" cy="4735655"/>
          </a:xfrm>
          <a:prstGeom prst="rect">
            <a:avLst/>
          </a:prstGeom>
          <a:noFill/>
        </p:spPr>
        <p:txBody>
          <a:bodyPr wrap="square" rtlCol="0">
            <a:spAutoFit/>
          </a:bodyPr>
          <a:lstStyle/>
          <a:p>
            <a:pPr lvl="0">
              <a:lnSpc>
                <a:spcPct val="115000"/>
              </a:lnSpc>
              <a:spcAft>
                <a:spcPts val="600"/>
              </a:spcAft>
            </a:pPr>
            <a:r>
              <a:rPr lang="en-GB" sz="1800" b="1" dirty="0">
                <a:effectLst/>
                <a:ea typeface="Times New Roman" panose="02020603050405020304" pitchFamily="18" charset="0"/>
              </a:rPr>
              <a:t>2. Read the article about mindfulness and check your ideas.</a:t>
            </a:r>
          </a:p>
          <a:p>
            <a:pPr>
              <a:lnSpc>
                <a:spcPct val="115000"/>
              </a:lnSpc>
              <a:spcAft>
                <a:spcPts val="600"/>
              </a:spcAft>
            </a:pPr>
            <a:r>
              <a:rPr lang="en-GB" sz="1600" b="1" dirty="0">
                <a:effectLst/>
                <a:ea typeface="Times New Roman" panose="02020603050405020304" pitchFamily="18" charset="0"/>
              </a:rPr>
              <a:t>Mindfulness</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Have you ever driven somewhere and realised when you arrived that you couldn’t really remember anything about the journey? Or have you ever eaten far more biscuits than you meant to, almost without thinking about it? Or have you stayed up much later than you planned, or even all night, binge-watching ‘just one more’ episode of a TV series? All of these are examples of mind</a:t>
            </a:r>
            <a:r>
              <a:rPr lang="en-GB" sz="1600" i="1" dirty="0">
                <a:solidFill>
                  <a:srgbClr val="000000"/>
                </a:solidFill>
                <a:effectLst/>
                <a:ea typeface="Times New Roman" panose="02020603050405020304" pitchFamily="18" charset="0"/>
              </a:rPr>
              <a:t>less</a:t>
            </a:r>
            <a:r>
              <a:rPr lang="en-GB" sz="1600" dirty="0">
                <a:solidFill>
                  <a:srgbClr val="000000"/>
                </a:solidFill>
                <a:effectLst/>
                <a:ea typeface="Times New Roman" panose="02020603050405020304" pitchFamily="18" charset="0"/>
              </a:rPr>
              <a:t>ness. When we live this way, we are not as awake as we could be, and not fully living our lives.</a:t>
            </a:r>
            <a:endParaRPr lang="en-GB" sz="1600" dirty="0">
              <a:effectLst/>
              <a:ea typeface="Times New Roman" panose="02020603050405020304" pitchFamily="18" charset="0"/>
            </a:endParaRPr>
          </a:p>
          <a:p>
            <a:pPr>
              <a:lnSpc>
                <a:spcPct val="115000"/>
              </a:lnSpc>
              <a:spcAft>
                <a:spcPts val="600"/>
              </a:spcAft>
            </a:pPr>
            <a:r>
              <a:rPr lang="en-GB" sz="1600" b="1" dirty="0">
                <a:effectLst/>
                <a:ea typeface="Times New Roman" panose="02020603050405020304" pitchFamily="18" charset="0"/>
              </a:rPr>
              <a:t>What exactly is mindfulness?</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When we are mindful, we are more conscious of our thoughts, our actions and what is happening around us. We might notice a beautiful sunset or really listen carefully to what a friend is saying, rather than planning what we’re going to say next. We are also more aware of our own feelings and our thoughts. Jon Kabat Zinn, who has done a lot to make mindfulness popular, says mindfulness is: ‘Paying attention, on purpose, in the present moment, and without judging.’</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So we are consciously deciding what to pay attention to, we are not worrying about the past or planning for the future and we are not trying to control or stop our thoughts or feelings – we’re just noticing them.</a:t>
            </a:r>
            <a:endParaRPr lang="en-GB" sz="1600" dirty="0">
              <a:effectLst/>
              <a:ea typeface="Times New Roman" panose="02020603050405020304" pitchFamily="18" charset="0"/>
            </a:endParaRPr>
          </a:p>
        </p:txBody>
      </p:sp>
    </p:spTree>
    <p:extLst>
      <p:ext uri="{BB962C8B-B14F-4D97-AF65-F5344CB8AC3E}">
        <p14:creationId xmlns:p14="http://schemas.microsoft.com/office/powerpoint/2010/main" val="4186679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166269"/>
          </a:xfrm>
          <a:prstGeom prst="rect">
            <a:avLst/>
          </a:prstGeom>
          <a:noFill/>
        </p:spPr>
        <p:txBody>
          <a:bodyPr wrap="square" rtlCol="0">
            <a:spAutoFit/>
          </a:bodyPr>
          <a:lstStyle/>
          <a:p>
            <a:pPr lvl="0">
              <a:lnSpc>
                <a:spcPct val="115000"/>
              </a:lnSpc>
              <a:spcAft>
                <a:spcPts val="600"/>
              </a:spcAft>
            </a:pPr>
            <a:r>
              <a:rPr lang="en-GB" sz="1800" b="1" dirty="0">
                <a:effectLst/>
                <a:ea typeface="Times New Roman" panose="02020603050405020304" pitchFamily="18" charset="0"/>
              </a:rPr>
              <a:t>2. Read the article about mindfulness and check your ideas.</a:t>
            </a:r>
          </a:p>
          <a:p>
            <a:pPr>
              <a:lnSpc>
                <a:spcPct val="115000"/>
              </a:lnSpc>
              <a:spcAft>
                <a:spcPts val="600"/>
              </a:spcAft>
            </a:pPr>
            <a:r>
              <a:rPr lang="en-GB" sz="1600" b="1" dirty="0">
                <a:effectLst/>
                <a:ea typeface="Times New Roman" panose="02020603050405020304" pitchFamily="18" charset="0"/>
              </a:rPr>
              <a:t>Mindfulness</a:t>
            </a:r>
            <a:endParaRPr lang="en-GB" sz="1600" dirty="0">
              <a:ea typeface="Times New Roman" panose="02020603050405020304" pitchFamily="18" charset="0"/>
            </a:endParaRPr>
          </a:p>
          <a:p>
            <a:pPr>
              <a:lnSpc>
                <a:spcPct val="115000"/>
              </a:lnSpc>
              <a:spcAft>
                <a:spcPts val="600"/>
              </a:spcAft>
            </a:pPr>
            <a:r>
              <a:rPr lang="en-GB" sz="1600" b="1" dirty="0">
                <a:effectLst/>
                <a:ea typeface="Times New Roman" panose="02020603050405020304" pitchFamily="18" charset="0"/>
              </a:rPr>
              <a:t>Why is mindfulness so popular now?</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For most people life is getting busier and busier. Technology means that we always have something to do and there isn’t much opportunity to just ‘be’. People are often multi-tasking: texting while watching TV, or even looking at their phone while walking along the pavement. People are working longer hours and bringing work home. The more we do the more stressed we feel. Mindfulness can be a way of reducing this stress.</a:t>
            </a:r>
            <a:endParaRPr lang="en-GB" sz="1600" dirty="0">
              <a:effectLst/>
              <a:ea typeface="Times New Roman" panose="02020603050405020304" pitchFamily="18" charset="0"/>
            </a:endParaRPr>
          </a:p>
          <a:p>
            <a:pPr>
              <a:lnSpc>
                <a:spcPct val="115000"/>
              </a:lnSpc>
              <a:spcAft>
                <a:spcPts val="600"/>
              </a:spcAft>
            </a:pPr>
            <a:r>
              <a:rPr lang="en-GB" sz="1600" b="1" dirty="0">
                <a:effectLst/>
                <a:ea typeface="Times New Roman" panose="02020603050405020304" pitchFamily="18" charset="0"/>
              </a:rPr>
              <a:t>What are the benefits of mindfulness?</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Research shows that mindfulness reduces stress and depression. It can help you to concentrate, have a better memory and to think more clearly. It can also help people to manage pain better and to improve their sleep, and it can even help you lose weight because you won’t eat that whole packet of biscuits without thinking!</a:t>
            </a:r>
            <a:endParaRPr lang="en-GB" sz="1600" dirty="0">
              <a:effectLst/>
              <a:ea typeface="Times New Roman" panose="02020603050405020304" pitchFamily="18" charset="0"/>
            </a:endParaRPr>
          </a:p>
        </p:txBody>
      </p:sp>
    </p:spTree>
    <p:extLst>
      <p:ext uri="{BB962C8B-B14F-4D97-AF65-F5344CB8AC3E}">
        <p14:creationId xmlns:p14="http://schemas.microsoft.com/office/powerpoint/2010/main" val="211865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487999" cy="380297"/>
          </a:xfrm>
          <a:prstGeom prst="rect">
            <a:avLst/>
          </a:prstGeom>
          <a:noFill/>
        </p:spPr>
        <p:txBody>
          <a:bodyPr wrap="square" rtlCol="0">
            <a:spAutoFit/>
          </a:bodyPr>
          <a:lstStyle/>
          <a:p>
            <a:pPr lvl="0">
              <a:lnSpc>
                <a:spcPct val="115000"/>
              </a:lnSpc>
              <a:spcAft>
                <a:spcPts val="600"/>
              </a:spcAft>
            </a:pPr>
            <a:r>
              <a:rPr lang="en-GB" b="1" dirty="0">
                <a:ea typeface="Times New Roman" panose="02020603050405020304" pitchFamily="18" charset="0"/>
              </a:rPr>
              <a:t>3</a:t>
            </a:r>
            <a:r>
              <a:rPr lang="en-GB" sz="1800" b="1" dirty="0">
                <a:effectLst/>
                <a:ea typeface="Times New Roman" panose="02020603050405020304" pitchFamily="18" charset="0"/>
              </a:rPr>
              <a:t>. Read the article again. </a:t>
            </a:r>
            <a:r>
              <a:rPr lang="en-GB" b="1" dirty="0">
                <a:ea typeface="Times New Roman" panose="02020603050405020304" pitchFamily="18" charset="0"/>
              </a:rPr>
              <a:t> </a:t>
            </a:r>
            <a:endParaRPr lang="en-GB" sz="1800" b="1" dirty="0">
              <a:effectLst/>
              <a:ea typeface="Times New Roman" panose="02020603050405020304" pitchFamily="18" charset="0"/>
            </a:endParaRPr>
          </a:p>
        </p:txBody>
      </p:sp>
      <p:sp>
        <p:nvSpPr>
          <p:cNvPr id="3" name="TextBox 2">
            <a:extLst>
              <a:ext uri="{FF2B5EF4-FFF2-40B4-BE49-F238E27FC236}">
                <a16:creationId xmlns:a16="http://schemas.microsoft.com/office/drawing/2014/main" id="{FB1DA0F6-82D6-0BC3-82F8-1479739B153D}"/>
              </a:ext>
            </a:extLst>
          </p:cNvPr>
          <p:cNvSpPr txBox="1"/>
          <p:nvPr/>
        </p:nvSpPr>
        <p:spPr>
          <a:xfrm>
            <a:off x="294531" y="1591479"/>
            <a:ext cx="8025010" cy="4588179"/>
          </a:xfrm>
          <a:prstGeom prst="rect">
            <a:avLst/>
          </a:prstGeom>
          <a:noFill/>
        </p:spPr>
        <p:txBody>
          <a:bodyPr wrap="square">
            <a:spAutoFit/>
          </a:bodyPr>
          <a:lstStyle/>
          <a:p>
            <a:pPr>
              <a:lnSpc>
                <a:spcPct val="115000"/>
              </a:lnSpc>
              <a:spcAft>
                <a:spcPts val="600"/>
              </a:spcAft>
            </a:pPr>
            <a:r>
              <a:rPr lang="en-GB" sz="1400" b="1" dirty="0">
                <a:effectLst/>
                <a:ea typeface="Times New Roman" panose="02020603050405020304" pitchFamily="18" charset="0"/>
              </a:rPr>
              <a:t>Mindfulness</a:t>
            </a:r>
            <a:endParaRPr lang="en-GB" sz="1400" dirty="0">
              <a:effectLst/>
              <a:ea typeface="Times New Roman" panose="02020603050405020304" pitchFamily="18" charset="0"/>
            </a:endParaRPr>
          </a:p>
          <a:p>
            <a:pPr>
              <a:lnSpc>
                <a:spcPct val="115000"/>
              </a:lnSpc>
              <a:spcAft>
                <a:spcPts val="600"/>
              </a:spcAft>
            </a:pPr>
            <a:r>
              <a:rPr lang="en-GB" sz="1400" dirty="0">
                <a:solidFill>
                  <a:srgbClr val="000000"/>
                </a:solidFill>
                <a:effectLst/>
                <a:ea typeface="Times New Roman" panose="02020603050405020304" pitchFamily="18" charset="0"/>
              </a:rPr>
              <a:t>Have you ever driven somewhere and realised when you arrived that you couldn’t really remember anything about the journey? Or have you ever eaten far more biscuits than you meant to, almost without thinking about it? Or have you stayed up much later than you planned, or even all night, binge-watching ‘just one more’ episode of a TV series? All of these are examples of mind</a:t>
            </a:r>
            <a:r>
              <a:rPr lang="en-GB" sz="1400" i="1" dirty="0">
                <a:solidFill>
                  <a:srgbClr val="000000"/>
                </a:solidFill>
                <a:effectLst/>
                <a:ea typeface="Times New Roman" panose="02020603050405020304" pitchFamily="18" charset="0"/>
              </a:rPr>
              <a:t>less</a:t>
            </a:r>
            <a:r>
              <a:rPr lang="en-GB" sz="1400" dirty="0">
                <a:solidFill>
                  <a:srgbClr val="000000"/>
                </a:solidFill>
                <a:effectLst/>
                <a:ea typeface="Times New Roman" panose="02020603050405020304" pitchFamily="18" charset="0"/>
              </a:rPr>
              <a:t>ness. When we live this way, we are not as awake as we could be, and not fully living our lives.</a:t>
            </a:r>
            <a:endParaRPr lang="en-GB" sz="1400" dirty="0">
              <a:effectLst/>
              <a:ea typeface="Times New Roman" panose="02020603050405020304" pitchFamily="18" charset="0"/>
            </a:endParaRPr>
          </a:p>
          <a:p>
            <a:pPr>
              <a:lnSpc>
                <a:spcPct val="115000"/>
              </a:lnSpc>
              <a:spcAft>
                <a:spcPts val="600"/>
              </a:spcAft>
            </a:pPr>
            <a:r>
              <a:rPr lang="en-GB" sz="1400" b="1" dirty="0">
                <a:effectLst/>
                <a:ea typeface="Times New Roman" panose="02020603050405020304" pitchFamily="18" charset="0"/>
              </a:rPr>
              <a:t>What exactly is mindfulness?</a:t>
            </a:r>
            <a:endParaRPr lang="en-GB" sz="1400" dirty="0">
              <a:effectLst/>
              <a:ea typeface="Times New Roman" panose="02020603050405020304" pitchFamily="18" charset="0"/>
            </a:endParaRPr>
          </a:p>
          <a:p>
            <a:pPr>
              <a:lnSpc>
                <a:spcPct val="115000"/>
              </a:lnSpc>
              <a:spcAft>
                <a:spcPts val="600"/>
              </a:spcAft>
            </a:pPr>
            <a:r>
              <a:rPr lang="en-GB" sz="1400" dirty="0">
                <a:solidFill>
                  <a:srgbClr val="000000"/>
                </a:solidFill>
                <a:effectLst/>
                <a:ea typeface="Times New Roman" panose="02020603050405020304" pitchFamily="18" charset="0"/>
              </a:rPr>
              <a:t>When we are mindful, we are more conscious of our thoughts, our actions and what is happening around us. We might notice a beautiful sunset or really listen carefully to what a friend is saying, rather than planning what we’re going to say next. We are also more aware of our own feelings and our thoughts. Jon Kabat Zinn, who has done a lot to make mindfulness popular, says mindfulness is: ‘Paying attention, on purpose, in the present moment, and without judging.’</a:t>
            </a:r>
            <a:endParaRPr lang="en-GB" sz="1400" dirty="0">
              <a:effectLst/>
              <a:ea typeface="Times New Roman" panose="02020603050405020304" pitchFamily="18" charset="0"/>
            </a:endParaRPr>
          </a:p>
          <a:p>
            <a:pPr>
              <a:lnSpc>
                <a:spcPct val="115000"/>
              </a:lnSpc>
              <a:spcAft>
                <a:spcPts val="600"/>
              </a:spcAft>
            </a:pPr>
            <a:r>
              <a:rPr lang="en-GB" sz="1400" dirty="0">
                <a:solidFill>
                  <a:srgbClr val="000000"/>
                </a:solidFill>
                <a:effectLst/>
                <a:ea typeface="Times New Roman" panose="02020603050405020304" pitchFamily="18" charset="0"/>
              </a:rPr>
              <a:t>So we are consciously deciding what to pay attention to, we are not worrying about the past or planning for the future and we are not trying to control or stop our thoughts or feelings – we’re just noticing them.</a:t>
            </a:r>
            <a:endParaRPr lang="en-GB" sz="1400" dirty="0">
              <a:effectLst/>
              <a:ea typeface="Times New Roman" panose="02020603050405020304" pitchFamily="18" charset="0"/>
            </a:endParaRPr>
          </a:p>
        </p:txBody>
      </p:sp>
      <p:sp>
        <p:nvSpPr>
          <p:cNvPr id="9" name="Rectangle: Rounded Corners 8">
            <a:extLst>
              <a:ext uri="{FF2B5EF4-FFF2-40B4-BE49-F238E27FC236}">
                <a16:creationId xmlns:a16="http://schemas.microsoft.com/office/drawing/2014/main" id="{AF543B79-181E-8F78-A2F7-8481D8E77AA1}"/>
              </a:ext>
            </a:extLst>
          </p:cNvPr>
          <p:cNvSpPr/>
          <p:nvPr/>
        </p:nvSpPr>
        <p:spPr>
          <a:xfrm>
            <a:off x="9009088" y="900000"/>
            <a:ext cx="2687843" cy="392239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r>
              <a:rPr lang="en-GB" b="1" dirty="0"/>
              <a:t>Find three examples of:</a:t>
            </a:r>
          </a:p>
          <a:p>
            <a:pPr algn="ctr"/>
            <a:endParaRPr lang="en-GB" b="1" dirty="0"/>
          </a:p>
          <a:p>
            <a:pPr marL="285750" indent="-285750">
              <a:buFont typeface="Arial" panose="020B0604020202020204" pitchFamily="34" charset="0"/>
              <a:buChar char="•"/>
            </a:pPr>
            <a:r>
              <a:rPr lang="en-GB" b="1" dirty="0"/>
              <a:t>NOT being mindful</a:t>
            </a:r>
          </a:p>
          <a:p>
            <a:pPr marL="285750" indent="-285750">
              <a:buFont typeface="Arial" panose="020B0604020202020204" pitchFamily="34" charset="0"/>
              <a:buChar char="•"/>
            </a:pPr>
            <a:r>
              <a:rPr lang="en-GB" b="1" dirty="0"/>
              <a:t>being mindful</a:t>
            </a:r>
          </a:p>
          <a:p>
            <a:pPr marL="285750" indent="-285750">
              <a:buFont typeface="Arial" panose="020B0604020202020204" pitchFamily="34" charset="0"/>
              <a:buChar char="•"/>
            </a:pPr>
            <a:r>
              <a:rPr lang="en-GB" b="1" dirty="0"/>
              <a:t>reasons life is getting busier</a:t>
            </a:r>
          </a:p>
          <a:p>
            <a:pPr marL="285750" indent="-285750">
              <a:buFont typeface="Arial" panose="020B0604020202020204" pitchFamily="34" charset="0"/>
              <a:buChar char="•"/>
            </a:pPr>
            <a:r>
              <a:rPr lang="en-GB" b="1" dirty="0"/>
              <a:t>benefits of practising mindfulness</a:t>
            </a:r>
          </a:p>
        </p:txBody>
      </p:sp>
    </p:spTree>
    <p:extLst>
      <p:ext uri="{BB962C8B-B14F-4D97-AF65-F5344CB8AC3E}">
        <p14:creationId xmlns:p14="http://schemas.microsoft.com/office/powerpoint/2010/main" val="277571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487999" cy="380297"/>
          </a:xfrm>
          <a:prstGeom prst="rect">
            <a:avLst/>
          </a:prstGeom>
          <a:noFill/>
        </p:spPr>
        <p:txBody>
          <a:bodyPr wrap="square" rtlCol="0">
            <a:spAutoFit/>
          </a:bodyPr>
          <a:lstStyle/>
          <a:p>
            <a:pPr lvl="0">
              <a:lnSpc>
                <a:spcPct val="115000"/>
              </a:lnSpc>
              <a:spcAft>
                <a:spcPts val="600"/>
              </a:spcAft>
            </a:pPr>
            <a:r>
              <a:rPr lang="en-GB" b="1" dirty="0">
                <a:ea typeface="Times New Roman" panose="02020603050405020304" pitchFamily="18" charset="0"/>
              </a:rPr>
              <a:t>3</a:t>
            </a:r>
            <a:r>
              <a:rPr lang="en-GB" sz="1800" b="1" dirty="0">
                <a:effectLst/>
                <a:ea typeface="Times New Roman" panose="02020603050405020304" pitchFamily="18" charset="0"/>
              </a:rPr>
              <a:t>. Read the article again. </a:t>
            </a:r>
            <a:r>
              <a:rPr lang="en-GB" b="1" dirty="0">
                <a:ea typeface="Times New Roman" panose="02020603050405020304" pitchFamily="18" charset="0"/>
              </a:rPr>
              <a:t> </a:t>
            </a:r>
            <a:endParaRPr lang="en-GB" sz="1800" b="1" dirty="0">
              <a:effectLst/>
              <a:ea typeface="Times New Roman" panose="02020603050405020304" pitchFamily="18" charset="0"/>
            </a:endParaRPr>
          </a:p>
        </p:txBody>
      </p:sp>
      <p:sp>
        <p:nvSpPr>
          <p:cNvPr id="3" name="TextBox 2">
            <a:extLst>
              <a:ext uri="{FF2B5EF4-FFF2-40B4-BE49-F238E27FC236}">
                <a16:creationId xmlns:a16="http://schemas.microsoft.com/office/drawing/2014/main" id="{FB1DA0F6-82D6-0BC3-82F8-1479739B153D}"/>
              </a:ext>
            </a:extLst>
          </p:cNvPr>
          <p:cNvSpPr txBox="1"/>
          <p:nvPr/>
        </p:nvSpPr>
        <p:spPr>
          <a:xfrm>
            <a:off x="294531" y="1591479"/>
            <a:ext cx="8025010" cy="4053930"/>
          </a:xfrm>
          <a:prstGeom prst="rect">
            <a:avLst/>
          </a:prstGeom>
          <a:noFill/>
        </p:spPr>
        <p:txBody>
          <a:bodyPr wrap="square">
            <a:spAutoFit/>
          </a:bodyPr>
          <a:lstStyle/>
          <a:p>
            <a:pPr>
              <a:lnSpc>
                <a:spcPct val="115000"/>
              </a:lnSpc>
              <a:spcAft>
                <a:spcPts val="600"/>
              </a:spcAft>
            </a:pPr>
            <a:r>
              <a:rPr lang="en-GB" sz="1600" b="1" dirty="0">
                <a:effectLst/>
                <a:ea typeface="Times New Roman" panose="02020603050405020304" pitchFamily="18" charset="0"/>
              </a:rPr>
              <a:t>Mindfulness</a:t>
            </a:r>
            <a:endParaRPr lang="en-GB" sz="1600" dirty="0">
              <a:ea typeface="Times New Roman" panose="02020603050405020304" pitchFamily="18" charset="0"/>
            </a:endParaRPr>
          </a:p>
          <a:p>
            <a:pPr>
              <a:lnSpc>
                <a:spcPct val="115000"/>
              </a:lnSpc>
              <a:spcAft>
                <a:spcPts val="600"/>
              </a:spcAft>
            </a:pPr>
            <a:r>
              <a:rPr lang="en-GB" sz="1600" b="1" dirty="0">
                <a:effectLst/>
                <a:ea typeface="Times New Roman" panose="02020603050405020304" pitchFamily="18" charset="0"/>
              </a:rPr>
              <a:t>Why is mindfulness so popular now?</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For most people life is getting busier and busier. Technology means that we always have something to do and there isn’t much opportunity to just ‘be’. People are often multi-tasking: texting while watching TV, or even looking at their phone while walking along the pavement. People are working longer hours and bringing work home. The more we do the more stressed we feel. Mindfulness can be a way of reducing this stress.</a:t>
            </a:r>
            <a:endParaRPr lang="en-GB" sz="1600" dirty="0">
              <a:effectLst/>
              <a:ea typeface="Times New Roman" panose="02020603050405020304" pitchFamily="18" charset="0"/>
            </a:endParaRPr>
          </a:p>
          <a:p>
            <a:pPr>
              <a:lnSpc>
                <a:spcPct val="115000"/>
              </a:lnSpc>
              <a:spcAft>
                <a:spcPts val="600"/>
              </a:spcAft>
            </a:pPr>
            <a:r>
              <a:rPr lang="en-GB" sz="1600" b="1" dirty="0">
                <a:effectLst/>
                <a:ea typeface="Times New Roman" panose="02020603050405020304" pitchFamily="18" charset="0"/>
              </a:rPr>
              <a:t>What are the benefits of mindfulness?</a:t>
            </a:r>
            <a:endParaRPr lang="en-GB" sz="1600" dirty="0">
              <a:effectLst/>
              <a:ea typeface="Times New Roman" panose="02020603050405020304" pitchFamily="18" charset="0"/>
            </a:endParaRPr>
          </a:p>
          <a:p>
            <a:pPr>
              <a:lnSpc>
                <a:spcPct val="115000"/>
              </a:lnSpc>
              <a:spcAft>
                <a:spcPts val="600"/>
              </a:spcAft>
            </a:pPr>
            <a:r>
              <a:rPr lang="en-GB" sz="1600" dirty="0">
                <a:solidFill>
                  <a:srgbClr val="000000"/>
                </a:solidFill>
                <a:effectLst/>
                <a:ea typeface="Times New Roman" panose="02020603050405020304" pitchFamily="18" charset="0"/>
              </a:rPr>
              <a:t>Research shows that mindfulness reduces stress and depression. It can help you to concentrate, have a better memory and to think more clearly. It can also help people to manage pain better and to improve their sleep, and it can even help you lose weight because you won’t eat that whole packet of biscuits without thinking!</a:t>
            </a:r>
            <a:endParaRPr lang="en-GB" sz="1600" dirty="0">
              <a:effectLst/>
              <a:ea typeface="Times New Roman" panose="02020603050405020304" pitchFamily="18" charset="0"/>
            </a:endParaRPr>
          </a:p>
        </p:txBody>
      </p:sp>
      <p:sp>
        <p:nvSpPr>
          <p:cNvPr id="2" name="Rectangle: Rounded Corners 1">
            <a:extLst>
              <a:ext uri="{FF2B5EF4-FFF2-40B4-BE49-F238E27FC236}">
                <a16:creationId xmlns:a16="http://schemas.microsoft.com/office/drawing/2014/main" id="{763FB0CF-4682-6951-2CCA-A0B23051102A}"/>
              </a:ext>
            </a:extLst>
          </p:cNvPr>
          <p:cNvSpPr/>
          <p:nvPr/>
        </p:nvSpPr>
        <p:spPr>
          <a:xfrm>
            <a:off x="9009088" y="900000"/>
            <a:ext cx="2687843" cy="392239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r>
              <a:rPr lang="en-GB" b="1" dirty="0"/>
              <a:t>Find three examples of:</a:t>
            </a:r>
          </a:p>
          <a:p>
            <a:endParaRPr lang="en-GB" b="1" dirty="0"/>
          </a:p>
          <a:p>
            <a:pPr marL="285750" indent="-285750">
              <a:buFont typeface="Arial" panose="020B0604020202020204" pitchFamily="34" charset="0"/>
              <a:buChar char="•"/>
            </a:pPr>
            <a:r>
              <a:rPr lang="en-GB" b="1" dirty="0"/>
              <a:t>NOT being mindful</a:t>
            </a:r>
          </a:p>
          <a:p>
            <a:pPr marL="285750" indent="-285750">
              <a:buFont typeface="Arial" panose="020B0604020202020204" pitchFamily="34" charset="0"/>
              <a:buChar char="•"/>
            </a:pPr>
            <a:r>
              <a:rPr lang="en-GB" b="1" dirty="0"/>
              <a:t>being mindful</a:t>
            </a:r>
          </a:p>
          <a:p>
            <a:pPr marL="285750" indent="-285750">
              <a:buFont typeface="Arial" panose="020B0604020202020204" pitchFamily="34" charset="0"/>
              <a:buChar char="•"/>
            </a:pPr>
            <a:r>
              <a:rPr lang="en-GB" b="1" dirty="0"/>
              <a:t>reasons life is getting busier</a:t>
            </a:r>
          </a:p>
          <a:p>
            <a:pPr marL="285750" indent="-285750">
              <a:buFont typeface="Arial" panose="020B0604020202020204" pitchFamily="34" charset="0"/>
              <a:buChar char="•"/>
            </a:pPr>
            <a:r>
              <a:rPr lang="en-GB" b="1" dirty="0"/>
              <a:t>benefits of practising mindfulness</a:t>
            </a:r>
          </a:p>
        </p:txBody>
      </p:sp>
    </p:spTree>
    <p:extLst>
      <p:ext uri="{BB962C8B-B14F-4D97-AF65-F5344CB8AC3E}">
        <p14:creationId xmlns:p14="http://schemas.microsoft.com/office/powerpoint/2010/main" val="13773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lvl="0">
              <a:lnSpc>
                <a:spcPct val="115000"/>
              </a:lnSpc>
              <a:spcAft>
                <a:spcPts val="600"/>
              </a:spcAft>
            </a:pPr>
            <a:r>
              <a:rPr lang="en-GB" b="1" dirty="0">
                <a:ea typeface="Times New Roman" panose="02020603050405020304" pitchFamily="18" charset="0"/>
              </a:rPr>
              <a:t>4. </a:t>
            </a:r>
            <a:r>
              <a:rPr lang="en-GB" sz="1800" b="1" dirty="0">
                <a:effectLst/>
                <a:ea typeface="Times New Roman" panose="02020603050405020304" pitchFamily="18" charset="0"/>
              </a:rPr>
              <a:t>Match the vocabulary from the article (1-5) with the definitions (A-E). Which of these actions are likely to make you feel more stressed? Why/why not? </a:t>
            </a:r>
            <a:endParaRPr lang="en-GB" sz="1800" dirty="0">
              <a:effectLst/>
              <a:ea typeface="Times New Roman" panose="02020603050405020304" pitchFamily="18" charset="0"/>
            </a:endParaRPr>
          </a:p>
        </p:txBody>
      </p:sp>
      <p:graphicFrame>
        <p:nvGraphicFramePr>
          <p:cNvPr id="2" name="Table 1">
            <a:extLst>
              <a:ext uri="{FF2B5EF4-FFF2-40B4-BE49-F238E27FC236}">
                <a16:creationId xmlns:a16="http://schemas.microsoft.com/office/drawing/2014/main" id="{82D26D9F-7333-A5D3-67A8-65AAF1CE7E1D}"/>
              </a:ext>
            </a:extLst>
          </p:cNvPr>
          <p:cNvGraphicFramePr>
            <a:graphicFrameLocks noGrp="1"/>
          </p:cNvGraphicFramePr>
          <p:nvPr>
            <p:extLst>
              <p:ext uri="{D42A27DB-BD31-4B8C-83A1-F6EECF244321}">
                <p14:modId xmlns:p14="http://schemas.microsoft.com/office/powerpoint/2010/main" val="263005465"/>
              </p:ext>
            </p:extLst>
          </p:nvPr>
        </p:nvGraphicFramePr>
        <p:xfrm>
          <a:off x="1104001" y="1978701"/>
          <a:ext cx="9983998" cy="3807495"/>
        </p:xfrm>
        <a:graphic>
          <a:graphicData uri="http://schemas.openxmlformats.org/drawingml/2006/table">
            <a:tbl>
              <a:tblPr firstRow="1" firstCol="1" bandRow="1">
                <a:tableStyleId>{5940675A-B579-460E-94D1-54222C63F5DA}</a:tableStyleId>
              </a:tblPr>
              <a:tblGrid>
                <a:gridCol w="2580199">
                  <a:extLst>
                    <a:ext uri="{9D8B030D-6E8A-4147-A177-3AD203B41FA5}">
                      <a16:colId xmlns:a16="http://schemas.microsoft.com/office/drawing/2014/main" val="2483780317"/>
                    </a:ext>
                  </a:extLst>
                </a:gridCol>
                <a:gridCol w="7403799">
                  <a:extLst>
                    <a:ext uri="{9D8B030D-6E8A-4147-A177-3AD203B41FA5}">
                      <a16:colId xmlns:a16="http://schemas.microsoft.com/office/drawing/2014/main" val="23808751"/>
                    </a:ext>
                  </a:extLst>
                </a:gridCol>
              </a:tblGrid>
              <a:tr h="761499">
                <a:tc>
                  <a:txBody>
                    <a:bodyPr/>
                    <a:lstStyle/>
                    <a:p>
                      <a:pPr marL="0" lvl="0" indent="0">
                        <a:lnSpc>
                          <a:spcPct val="115000"/>
                        </a:lnSpc>
                        <a:spcAft>
                          <a:spcPts val="600"/>
                        </a:spcAft>
                        <a:buFont typeface="+mj-lt"/>
                        <a:buNone/>
                      </a:pPr>
                      <a:r>
                        <a:rPr lang="en-GB" sz="1800" dirty="0">
                          <a:effectLst/>
                        </a:rPr>
                        <a:t>1. judging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15000"/>
                        </a:lnSpc>
                        <a:spcAft>
                          <a:spcPts val="600"/>
                        </a:spcAft>
                        <a:buFont typeface="+mj-lt"/>
                        <a:buNone/>
                      </a:pPr>
                      <a:r>
                        <a:rPr lang="en-GB" sz="1800" dirty="0">
                          <a:effectLst/>
                        </a:rPr>
                        <a:t>a. doing two or three things at the same time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1127436"/>
                  </a:ext>
                </a:extLst>
              </a:tr>
              <a:tr h="761499">
                <a:tc>
                  <a:txBody>
                    <a:bodyPr/>
                    <a:lstStyle/>
                    <a:p>
                      <a:pPr marL="0" lvl="0" indent="0">
                        <a:lnSpc>
                          <a:spcPct val="115000"/>
                        </a:lnSpc>
                        <a:spcAft>
                          <a:spcPts val="600"/>
                        </a:spcAft>
                        <a:buFont typeface="+mj-lt"/>
                        <a:buNone/>
                      </a:pPr>
                      <a:r>
                        <a:rPr lang="en-GB" sz="1800" dirty="0">
                          <a:effectLst/>
                        </a:rPr>
                        <a:t>2. paying attention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15000"/>
                        </a:lnSpc>
                        <a:spcAft>
                          <a:spcPts val="600"/>
                        </a:spcAft>
                        <a:buFont typeface="+mj-lt"/>
                        <a:buNone/>
                      </a:pPr>
                      <a:r>
                        <a:rPr lang="en-GB" sz="1800" dirty="0">
                          <a:effectLst/>
                        </a:rPr>
                        <a:t>b. having a bad opinion of something or someone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6181170"/>
                  </a:ext>
                </a:extLst>
              </a:tr>
              <a:tr h="761499">
                <a:tc>
                  <a:txBody>
                    <a:bodyPr/>
                    <a:lstStyle/>
                    <a:p>
                      <a:pPr marL="0" lvl="0" indent="0">
                        <a:lnSpc>
                          <a:spcPct val="115000"/>
                        </a:lnSpc>
                        <a:spcAft>
                          <a:spcPts val="600"/>
                        </a:spcAft>
                        <a:buFont typeface="+mj-lt"/>
                        <a:buNone/>
                      </a:pPr>
                      <a:r>
                        <a:rPr lang="en-GB" sz="1800" dirty="0">
                          <a:effectLst/>
                        </a:rPr>
                        <a:t>3. worrying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15000"/>
                        </a:lnSpc>
                        <a:spcAft>
                          <a:spcPts val="600"/>
                        </a:spcAft>
                        <a:buFont typeface="+mj-lt"/>
                        <a:buNone/>
                      </a:pPr>
                      <a:r>
                        <a:rPr lang="en-GB" sz="1800" dirty="0">
                          <a:effectLst/>
                        </a:rPr>
                        <a:t>c. watching, listening or thinking about something carefully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04828853"/>
                  </a:ext>
                </a:extLst>
              </a:tr>
              <a:tr h="761499">
                <a:tc>
                  <a:txBody>
                    <a:bodyPr/>
                    <a:lstStyle/>
                    <a:p>
                      <a:pPr marL="0" lvl="0" indent="0">
                        <a:lnSpc>
                          <a:spcPct val="115000"/>
                        </a:lnSpc>
                        <a:spcAft>
                          <a:spcPts val="600"/>
                        </a:spcAft>
                        <a:buFont typeface="+mj-lt"/>
                        <a:buNone/>
                      </a:pPr>
                      <a:r>
                        <a:rPr lang="en-GB" sz="1800" dirty="0">
                          <a:effectLst/>
                        </a:rPr>
                        <a:t>4. binge-watching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15000"/>
                        </a:lnSpc>
                        <a:spcAft>
                          <a:spcPts val="600"/>
                        </a:spcAft>
                        <a:buFont typeface="+mj-lt"/>
                        <a:buNone/>
                      </a:pPr>
                      <a:r>
                        <a:rPr lang="en-GB" sz="1800" dirty="0">
                          <a:effectLst/>
                        </a:rPr>
                        <a:t>d. watching lots of TV episodes at once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14184915"/>
                  </a:ext>
                </a:extLst>
              </a:tr>
              <a:tr h="761499">
                <a:tc>
                  <a:txBody>
                    <a:bodyPr/>
                    <a:lstStyle/>
                    <a:p>
                      <a:pPr marL="0" lvl="0" indent="0">
                        <a:lnSpc>
                          <a:spcPct val="115000"/>
                        </a:lnSpc>
                        <a:spcAft>
                          <a:spcPts val="600"/>
                        </a:spcAft>
                        <a:buFont typeface="+mj-lt"/>
                        <a:buNone/>
                      </a:pPr>
                      <a:r>
                        <a:rPr lang="en-GB" sz="1800" dirty="0">
                          <a:effectLst/>
                        </a:rPr>
                        <a:t>5. multi-tasking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15000"/>
                        </a:lnSpc>
                        <a:spcAft>
                          <a:spcPts val="600"/>
                        </a:spcAft>
                        <a:buFont typeface="+mj-lt"/>
                        <a:buNone/>
                      </a:pPr>
                      <a:r>
                        <a:rPr lang="en-GB" sz="1800" dirty="0">
                          <a:effectLst/>
                        </a:rPr>
                        <a:t>e. thinking about unpleasant things that might happen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0387515"/>
                  </a:ext>
                </a:extLst>
              </a:tr>
            </a:tbl>
          </a:graphicData>
        </a:graphic>
      </p:graphicFrame>
    </p:spTree>
    <p:extLst>
      <p:ext uri="{BB962C8B-B14F-4D97-AF65-F5344CB8AC3E}">
        <p14:creationId xmlns:p14="http://schemas.microsoft.com/office/powerpoint/2010/main" val="1188974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698846"/>
          </a:xfrm>
          <a:prstGeom prst="rect">
            <a:avLst/>
          </a:prstGeom>
          <a:noFill/>
        </p:spPr>
        <p:txBody>
          <a:bodyPr wrap="square" rtlCol="0">
            <a:spAutoFit/>
          </a:bodyPr>
          <a:lstStyle/>
          <a:p>
            <a:pPr lvl="0">
              <a:lnSpc>
                <a:spcPct val="115000"/>
              </a:lnSpc>
              <a:spcAft>
                <a:spcPts val="600"/>
              </a:spcAft>
            </a:pPr>
            <a:r>
              <a:rPr lang="en-GB" b="1" dirty="0">
                <a:ea typeface="Times New Roman" panose="02020603050405020304" pitchFamily="18" charset="0"/>
              </a:rPr>
              <a:t>5. </a:t>
            </a:r>
            <a:r>
              <a:rPr lang="en-GB" sz="1800" b="1" dirty="0">
                <a:effectLst/>
                <a:ea typeface="Times New Roman" panose="02020603050405020304" pitchFamily="18" charset="0"/>
              </a:rPr>
              <a:t>Complete the sentences using the words in the box. Check your answers by finding the sentences in the article. </a:t>
            </a:r>
            <a:endParaRPr lang="en-GB" sz="1800" dirty="0">
              <a:effectLst/>
              <a:ea typeface="Times New Roman" panose="02020603050405020304" pitchFamily="18" charset="0"/>
            </a:endParaRPr>
          </a:p>
        </p:txBody>
      </p:sp>
      <p:graphicFrame>
        <p:nvGraphicFramePr>
          <p:cNvPr id="3" name="Table 2">
            <a:extLst>
              <a:ext uri="{FF2B5EF4-FFF2-40B4-BE49-F238E27FC236}">
                <a16:creationId xmlns:a16="http://schemas.microsoft.com/office/drawing/2014/main" id="{D5103119-3B66-81AC-42E1-C934506D44BD}"/>
              </a:ext>
            </a:extLst>
          </p:cNvPr>
          <p:cNvGraphicFramePr>
            <a:graphicFrameLocks noGrp="1"/>
          </p:cNvGraphicFramePr>
          <p:nvPr>
            <p:extLst>
              <p:ext uri="{D42A27DB-BD31-4B8C-83A1-F6EECF244321}">
                <p14:modId xmlns:p14="http://schemas.microsoft.com/office/powerpoint/2010/main" val="604658689"/>
              </p:ext>
            </p:extLst>
          </p:nvPr>
        </p:nvGraphicFramePr>
        <p:xfrm>
          <a:off x="1244185" y="1922776"/>
          <a:ext cx="6685612" cy="370840"/>
        </p:xfrm>
        <a:graphic>
          <a:graphicData uri="http://schemas.openxmlformats.org/drawingml/2006/table">
            <a:tbl>
              <a:tblPr firstRow="1" bandRow="1">
                <a:tableStyleId>{5C22544A-7EE6-4342-B048-85BDC9FD1C3A}</a:tableStyleId>
              </a:tblPr>
              <a:tblGrid>
                <a:gridCol w="6685612">
                  <a:extLst>
                    <a:ext uri="{9D8B030D-6E8A-4147-A177-3AD203B41FA5}">
                      <a16:colId xmlns:a16="http://schemas.microsoft.com/office/drawing/2014/main" val="1931531458"/>
                    </a:ext>
                  </a:extLst>
                </a:gridCol>
              </a:tblGrid>
              <a:tr h="370840">
                <a:tc>
                  <a:txBody>
                    <a:bodyPr/>
                    <a:lstStyle/>
                    <a:p>
                      <a:r>
                        <a:rPr lang="en-GB" dirty="0"/>
                        <a:t>as      and      more      many      much      than</a:t>
                      </a:r>
                    </a:p>
                  </a:txBody>
                  <a:tcPr/>
                </a:tc>
                <a:extLst>
                  <a:ext uri="{0D108BD9-81ED-4DB2-BD59-A6C34878D82A}">
                    <a16:rowId xmlns:a16="http://schemas.microsoft.com/office/drawing/2014/main" val="3680479863"/>
                  </a:ext>
                </a:extLst>
              </a:tr>
            </a:tbl>
          </a:graphicData>
        </a:graphic>
      </p:graphicFrame>
      <p:sp>
        <p:nvSpPr>
          <p:cNvPr id="6" name="TextBox 5">
            <a:extLst>
              <a:ext uri="{FF2B5EF4-FFF2-40B4-BE49-F238E27FC236}">
                <a16:creationId xmlns:a16="http://schemas.microsoft.com/office/drawing/2014/main" id="{86E0EAB1-3C80-B76B-275F-28A727A5BC65}"/>
              </a:ext>
            </a:extLst>
          </p:cNvPr>
          <p:cNvSpPr txBox="1"/>
          <p:nvPr/>
        </p:nvSpPr>
        <p:spPr>
          <a:xfrm>
            <a:off x="1104001" y="2589686"/>
            <a:ext cx="8534674" cy="2426305"/>
          </a:xfrm>
          <a:prstGeom prst="rect">
            <a:avLst/>
          </a:prstGeom>
          <a:noFill/>
        </p:spPr>
        <p:txBody>
          <a:bodyPr wrap="square">
            <a:spAutoFit/>
          </a:bodyPr>
          <a:lstStyle/>
          <a:p>
            <a:pPr marL="342900" lvl="0" indent="-342900">
              <a:lnSpc>
                <a:spcPct val="150000"/>
              </a:lnSpc>
              <a:spcAft>
                <a:spcPts val="600"/>
              </a:spcAft>
              <a:buFont typeface="+mj-lt"/>
              <a:buAutoNum type="arabicPeriod"/>
            </a:pPr>
            <a:r>
              <a:rPr lang="en-GB" sz="1800" dirty="0">
                <a:solidFill>
                  <a:srgbClr val="000000"/>
                </a:solidFill>
                <a:effectLst/>
                <a:ea typeface="Times New Roman" panose="02020603050405020304" pitchFamily="18" charset="0"/>
              </a:rPr>
              <a:t>Have you ever eaten far ____ biscuits ____ you meant to?</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solidFill>
                  <a:srgbClr val="000000"/>
                </a:solidFill>
                <a:effectLst/>
                <a:ea typeface="Times New Roman" panose="02020603050405020304" pitchFamily="18" charset="0"/>
              </a:rPr>
              <a:t>Have you stayed up _____later _____ you planned?</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solidFill>
                  <a:srgbClr val="000000"/>
                </a:solidFill>
                <a:effectLst/>
                <a:ea typeface="Times New Roman" panose="02020603050405020304" pitchFamily="18" charset="0"/>
              </a:rPr>
              <a:t>When we live this way, we are not ____ awake ___ we could be.</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solidFill>
                  <a:srgbClr val="000000"/>
                </a:solidFill>
                <a:effectLst/>
                <a:ea typeface="Times New Roman" panose="02020603050405020304" pitchFamily="18" charset="0"/>
              </a:rPr>
              <a:t>For most people life is getting busier ___ busier.</a:t>
            </a:r>
            <a:endParaRPr lang="en-GB" sz="1800" dirty="0">
              <a:effectLst/>
              <a:ea typeface="Times New Roman" panose="02020603050405020304" pitchFamily="18" charset="0"/>
            </a:endParaRPr>
          </a:p>
          <a:p>
            <a:pPr marL="342900" lvl="0" indent="-342900">
              <a:lnSpc>
                <a:spcPct val="150000"/>
              </a:lnSpc>
              <a:spcAft>
                <a:spcPts val="600"/>
              </a:spcAft>
              <a:buFont typeface="+mj-lt"/>
              <a:buAutoNum type="arabicPeriod"/>
            </a:pPr>
            <a:r>
              <a:rPr lang="en-GB" sz="1800" dirty="0">
                <a:solidFill>
                  <a:srgbClr val="000000"/>
                </a:solidFill>
                <a:effectLst/>
                <a:ea typeface="Times New Roman" panose="02020603050405020304" pitchFamily="18" charset="0"/>
              </a:rPr>
              <a:t>The _____we do the ____ stressed we feel.</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172042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Mindfulness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733604"/>
          </a:xfrm>
          <a:prstGeom prst="rect">
            <a:avLst/>
          </a:prstGeom>
          <a:noFill/>
        </p:spPr>
        <p:txBody>
          <a:bodyPr wrap="square" rtlCol="0">
            <a:spAutoFit/>
          </a:bodyPr>
          <a:lstStyle/>
          <a:p>
            <a:pPr lvl="0">
              <a:lnSpc>
                <a:spcPct val="115000"/>
              </a:lnSpc>
              <a:spcAft>
                <a:spcPts val="600"/>
              </a:spcAft>
            </a:pPr>
            <a:r>
              <a:rPr lang="en-GB" b="1" dirty="0">
                <a:ea typeface="Times New Roman" panose="02020603050405020304" pitchFamily="18" charset="0"/>
              </a:rPr>
              <a:t>6. </a:t>
            </a:r>
            <a:r>
              <a:rPr lang="en-GB" sz="1800" b="1" dirty="0">
                <a:effectLst/>
                <a:ea typeface="Times New Roman" panose="02020603050405020304" pitchFamily="18" charset="0"/>
              </a:rPr>
              <a:t>Rewrite the sentences.</a:t>
            </a:r>
          </a:p>
          <a:p>
            <a:pPr lvl="0">
              <a:lnSpc>
                <a:spcPct val="115000"/>
              </a:lnSpc>
              <a:spcAft>
                <a:spcPts val="600"/>
              </a:spcAft>
            </a:pPr>
            <a:endParaRPr lang="en-GB" b="1" dirty="0">
              <a:ea typeface="Times New Roman" panose="02020603050405020304" pitchFamily="18" charset="0"/>
            </a:endParaRPr>
          </a:p>
          <a:p>
            <a:pPr marL="228600">
              <a:lnSpc>
                <a:spcPct val="115000"/>
              </a:lnSpc>
              <a:spcAft>
                <a:spcPts val="600"/>
              </a:spcAft>
            </a:pPr>
            <a:r>
              <a:rPr lang="en-GB" sz="1800" dirty="0">
                <a:effectLst/>
                <a:ea typeface="Times New Roman" panose="02020603050405020304" pitchFamily="18" charset="0"/>
              </a:rPr>
              <a:t>1. As people practise mindfulness more, they deal better with problems. </a:t>
            </a:r>
          </a:p>
          <a:p>
            <a:pPr marL="228600">
              <a:lnSpc>
                <a:spcPct val="115000"/>
              </a:lnSpc>
              <a:spcAft>
                <a:spcPts val="600"/>
              </a:spcAft>
            </a:pPr>
            <a:r>
              <a:rPr lang="en-GB" sz="1800" dirty="0">
                <a:effectLst/>
                <a:ea typeface="Times New Roman" panose="02020603050405020304" pitchFamily="18" charset="0"/>
              </a:rPr>
              <a:t>The more…</a:t>
            </a:r>
          </a:p>
          <a:p>
            <a:pPr marL="228600">
              <a:lnSpc>
                <a:spcPct val="115000"/>
              </a:lnSpc>
              <a:spcAft>
                <a:spcPts val="600"/>
              </a:spcAft>
            </a:pPr>
            <a:r>
              <a:rPr lang="en-GB" sz="1800" dirty="0">
                <a:effectLst/>
                <a:ea typeface="Times New Roman" panose="02020603050405020304" pitchFamily="18" charset="0"/>
              </a:rPr>
              <a:t>2. Mindfulness is easier than many people think.</a:t>
            </a:r>
          </a:p>
          <a:p>
            <a:pPr marL="228600">
              <a:lnSpc>
                <a:spcPct val="115000"/>
              </a:lnSpc>
              <a:spcAft>
                <a:spcPts val="600"/>
              </a:spcAft>
            </a:pPr>
            <a:r>
              <a:rPr lang="en-GB" sz="1800" dirty="0">
                <a:effectLst/>
                <a:ea typeface="Times New Roman" panose="02020603050405020304" pitchFamily="18" charset="0"/>
              </a:rPr>
              <a:t>Mindfulness isn’t as……</a:t>
            </a:r>
          </a:p>
          <a:p>
            <a:pPr marL="228600">
              <a:lnSpc>
                <a:spcPct val="115000"/>
              </a:lnSpc>
              <a:spcAft>
                <a:spcPts val="600"/>
              </a:spcAft>
            </a:pPr>
            <a:r>
              <a:rPr lang="en-GB" sz="1800" dirty="0">
                <a:effectLst/>
                <a:ea typeface="Times New Roman" panose="02020603050405020304" pitchFamily="18" charset="0"/>
              </a:rPr>
              <a:t>3. Since I started practising mindfulness, I haven’t felt very stressed at all.</a:t>
            </a:r>
          </a:p>
          <a:p>
            <a:pPr marL="228600">
              <a:lnSpc>
                <a:spcPct val="115000"/>
              </a:lnSpc>
              <a:spcAft>
                <a:spcPts val="600"/>
              </a:spcAft>
            </a:pPr>
            <a:r>
              <a:rPr lang="en-GB" sz="1800" dirty="0">
                <a:effectLst/>
                <a:ea typeface="Times New Roman" panose="02020603050405020304" pitchFamily="18" charset="0"/>
              </a:rPr>
              <a:t>I have felt far…</a:t>
            </a:r>
          </a:p>
          <a:p>
            <a:pPr marL="228600">
              <a:lnSpc>
                <a:spcPct val="115000"/>
              </a:lnSpc>
              <a:spcAft>
                <a:spcPts val="600"/>
              </a:spcAft>
            </a:pPr>
            <a:r>
              <a:rPr lang="en-GB" sz="1800" dirty="0">
                <a:effectLst/>
                <a:ea typeface="Times New Roman" panose="02020603050405020304" pitchFamily="18" charset="0"/>
              </a:rPr>
              <a:t>4. Every day he gets more stressed.</a:t>
            </a:r>
          </a:p>
          <a:p>
            <a:pPr marL="228600">
              <a:lnSpc>
                <a:spcPct val="115000"/>
              </a:lnSpc>
              <a:spcAft>
                <a:spcPts val="600"/>
              </a:spcAft>
            </a:pPr>
            <a:r>
              <a:rPr lang="en-GB" sz="1800" dirty="0">
                <a:effectLst/>
                <a:ea typeface="Times New Roman" panose="02020603050405020304" pitchFamily="18" charset="0"/>
              </a:rPr>
              <a:t>He is getting more and…….</a:t>
            </a:r>
          </a:p>
          <a:p>
            <a:pPr marL="228600">
              <a:lnSpc>
                <a:spcPct val="115000"/>
              </a:lnSpc>
              <a:spcAft>
                <a:spcPts val="600"/>
              </a:spcAft>
            </a:pPr>
            <a:r>
              <a:rPr lang="en-GB" sz="1800" dirty="0">
                <a:effectLst/>
                <a:ea typeface="Times New Roman" panose="02020603050405020304" pitchFamily="18" charset="0"/>
              </a:rPr>
              <a:t>5. It’s easier to concentrate when it’s quiet.</a:t>
            </a:r>
          </a:p>
          <a:p>
            <a:pPr marL="228600">
              <a:lnSpc>
                <a:spcPct val="115000"/>
              </a:lnSpc>
              <a:spcAft>
                <a:spcPts val="600"/>
              </a:spcAft>
            </a:pPr>
            <a:r>
              <a:rPr lang="en-GB" sz="1800" dirty="0">
                <a:effectLst/>
                <a:ea typeface="Times New Roman" panose="02020603050405020304" pitchFamily="18" charset="0"/>
              </a:rPr>
              <a:t>The quieter…</a:t>
            </a:r>
            <a:r>
              <a:rPr lang="en-GB" sz="1800" b="1" dirty="0">
                <a:effectLst/>
                <a:ea typeface="Times New Roman" panose="02020603050405020304" pitchFamily="18" charset="0"/>
              </a:rPr>
              <a:t> </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2391019449"/>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2281</TotalTime>
  <Words>1321</Words>
  <Application>Microsoft Office PowerPoint</Application>
  <PresentationFormat>Widescreen</PresentationFormat>
  <Paragraphs>106</Paragraphs>
  <Slides>10</Slides>
  <Notes>10</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10</vt:i4>
      </vt:variant>
    </vt:vector>
  </HeadingPairs>
  <TitlesOfParts>
    <vt:vector size="24" baseType="lpstr">
      <vt:lpstr>Calibri Light</vt:lpstr>
      <vt:lpstr>Times New Roman</vt:lpstr>
      <vt:lpstr>Symbol</vt:lpstr>
      <vt:lpstr>British Council Sans Headline</vt:lpstr>
      <vt:lpstr>Arial</vt:lpstr>
      <vt:lpstr>British Council Sans</vt:lpstr>
      <vt:lpstr>Calibri</vt:lpstr>
      <vt:lpstr>Cover - indigo</vt:lpstr>
      <vt:lpstr>Section - indigo</vt:lpstr>
      <vt:lpstr>Cover - white</vt:lpstr>
      <vt:lpstr>Section - white</vt:lpstr>
      <vt:lpstr>British Council</vt:lpstr>
      <vt:lpstr>Custom Design</vt:lpstr>
      <vt:lpstr>British Council blank</vt:lpstr>
      <vt:lpstr>Mindfulness</vt:lpstr>
      <vt:lpstr>Mindfulness</vt:lpstr>
      <vt:lpstr>Mindfulness</vt:lpstr>
      <vt:lpstr>Mindfulness</vt:lpstr>
      <vt:lpstr>Mindfulness</vt:lpstr>
      <vt:lpstr>Mindfulness</vt:lpstr>
      <vt:lpstr>Mindfulness</vt:lpstr>
      <vt:lpstr>Mindfulness</vt:lpstr>
      <vt:lpstr>Mindfulness</vt:lpstr>
      <vt:lpstr>Mindfulness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122</cp:revision>
  <dcterms:created xsi:type="dcterms:W3CDTF">2020-03-31T10:47:13Z</dcterms:created>
  <dcterms:modified xsi:type="dcterms:W3CDTF">2024-07-25T10:07:58Z</dcterms:modified>
</cp:coreProperties>
</file>