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727" r:id="rId3"/>
    <p:sldMasterId id="2147483759" r:id="rId4"/>
    <p:sldMasterId id="2147483660" r:id="rId5"/>
    <p:sldMasterId id="2147483700" r:id="rId6"/>
  </p:sldMasterIdLst>
  <p:notesMasterIdLst>
    <p:notesMasterId r:id="rId25"/>
  </p:notesMasterIdLst>
  <p:handoutMasterIdLst>
    <p:handoutMasterId r:id="rId26"/>
  </p:handoutMasterIdLst>
  <p:sldIdLst>
    <p:sldId id="281" r:id="rId7"/>
    <p:sldId id="349" r:id="rId8"/>
    <p:sldId id="358" r:id="rId9"/>
    <p:sldId id="323" r:id="rId10"/>
    <p:sldId id="359" r:id="rId11"/>
    <p:sldId id="355" r:id="rId12"/>
    <p:sldId id="360" r:id="rId13"/>
    <p:sldId id="356" r:id="rId14"/>
    <p:sldId id="361" r:id="rId15"/>
    <p:sldId id="357" r:id="rId16"/>
    <p:sldId id="364" r:id="rId17"/>
    <p:sldId id="365" r:id="rId18"/>
    <p:sldId id="366" r:id="rId19"/>
    <p:sldId id="367" r:id="rId20"/>
    <p:sldId id="362" r:id="rId21"/>
    <p:sldId id="363" r:id="rId22"/>
    <p:sldId id="352" r:id="rId23"/>
    <p:sldId id="291" r:id="rId24"/>
  </p:sldIdLst>
  <p:sldSz cx="12192000" cy="6858000"/>
  <p:notesSz cx="6858000" cy="9144000"/>
  <p:embeddedFontLst>
    <p:embeddedFont>
      <p:font typeface="British Council Sans" panose="020B0604020202020204" charset="0"/>
      <p:regular r:id="rId27"/>
      <p:bold r:id="rId28"/>
      <p:italic r:id="rId29"/>
      <p:boldItalic r:id="rId30"/>
    </p:embeddedFont>
    <p:embeddedFont>
      <p:font typeface="British Council Sans Headline" panose="020B060402020202020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76" autoAdjust="0"/>
    <p:restoredTop sz="0" autoAdjust="0"/>
  </p:normalViewPr>
  <p:slideViewPr>
    <p:cSldViewPr snapToGrid="0" snapToObjects="1">
      <p:cViewPr varScale="1">
        <p:scale>
          <a:sx n="87" d="100"/>
          <a:sy n="87" d="100"/>
        </p:scale>
        <p:origin x="450" y="9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5" d="100"/>
          <a:sy n="55" d="100"/>
        </p:scale>
        <p:origin x="202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font" Target="fonts/font8.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15/07/2024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15/07/2024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32207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18</a:t>
            </a:fld>
            <a:endParaRPr lang="en-GB"/>
          </a:p>
        </p:txBody>
      </p:sp>
    </p:spTree>
    <p:extLst>
      <p:ext uri="{BB962C8B-B14F-4D97-AF65-F5344CB8AC3E}">
        <p14:creationId xmlns:p14="http://schemas.microsoft.com/office/powerpoint/2010/main" val="2422000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Tree>
    <p:extLst>
      <p:ext uri="{BB962C8B-B14F-4D97-AF65-F5344CB8AC3E}">
        <p14:creationId xmlns:p14="http://schemas.microsoft.com/office/powerpoint/2010/main" val="37937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GB" noProof="0"/>
              <a:t>www.teachingenglish.org.uk</a:t>
            </a:r>
            <a:endParaRPr lang="en-GB" noProof="0"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a:t>www.teachingenglish.org.uk</a:t>
            </a:r>
            <a:endParaRPr lang="en-GB" noProof="0" dirty="0"/>
          </a:p>
        </p:txBody>
      </p:sp>
      <p:sp>
        <p:nvSpPr>
          <p:cNvPr id="6" name="Slide Number Placeholder 5"/>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www.teachingenglish.org.uk</a:t>
            </a:r>
            <a:endParaRPr lang="en-US"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GB" noProof="0"/>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a:t>www.teachingenglish.org.uk</a:t>
            </a:r>
            <a:endParaRPr lang="en-GB" noProof="0" dirty="0"/>
          </a:p>
        </p:txBody>
      </p:sp>
      <p:sp>
        <p:nvSpPr>
          <p:cNvPr id="4" name="Slide Number Placeholder 3"/>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79344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406886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2793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dirty="0"/>
              <a:t>Click to </a:t>
            </a:r>
            <a:r>
              <a:rPr lang="en-GB" noProof="0" dirty="0"/>
              <a:t>edit</a:t>
            </a:r>
            <a:r>
              <a:rPr lang="en-US" dirty="0"/>
              <a: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0514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Footer Placeholder 4">
            <a:extLst>
              <a:ext uri="{FF2B5EF4-FFF2-40B4-BE49-F238E27FC236}">
                <a16:creationId xmlns:a16="http://schemas.microsoft.com/office/drawing/2014/main" id="{DBCC5060-0956-494D-BDA8-83E48EFB48B7}"/>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spTree>
    <p:extLst>
      <p:ext uri="{BB962C8B-B14F-4D97-AF65-F5344CB8AC3E}">
        <p14:creationId xmlns:p14="http://schemas.microsoft.com/office/powerpoint/2010/main" val="111207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8144029-A22A-9A49-B9EE-98B449D69D85}"/>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bg2"/>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06F040B-0B1A-1441-942C-BE62348984CF}"/>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a:t>www.teachingenglish.org.uk</a:t>
            </a:r>
            <a:endParaRPr lang="en-GB" noProof="0" dirty="0"/>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cxnSp>
        <p:nvCxnSpPr>
          <p:cNvPr id="7" name="Straight Connector 6">
            <a:extLst>
              <a:ext uri="{FF2B5EF4-FFF2-40B4-BE49-F238E27FC236}">
                <a16:creationId xmlns:a16="http://schemas.microsoft.com/office/drawing/2014/main"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Layout" Target="../slideLayouts/slideLayout15.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8000" y="2700000"/>
            <a:ext cx="6876000" cy="729000"/>
          </a:xfrm>
        </p:spPr>
        <p:txBody>
          <a:bodyPr>
            <a:normAutofit fontScale="90000"/>
          </a:bodyPr>
          <a:lstStyle/>
          <a:p>
            <a:r>
              <a:rPr lang="en-GB" dirty="0"/>
              <a:t>Learning at home</a:t>
            </a:r>
          </a:p>
        </p:txBody>
      </p:sp>
      <p:sp>
        <p:nvSpPr>
          <p:cNvPr id="4" name="Subtitle 3"/>
          <p:cNvSpPr>
            <a:spLocks noGrp="1"/>
          </p:cNvSpPr>
          <p:nvPr>
            <p:ph type="subTitle" idx="1"/>
          </p:nvPr>
        </p:nvSpPr>
        <p:spPr/>
        <p:txBody>
          <a:bodyPr>
            <a:normAutofit/>
          </a:bodyPr>
          <a:lstStyle/>
          <a:p>
            <a:r>
              <a:rPr lang="en-GB" dirty="0" err="1"/>
              <a:t>TeachingEnglish</a:t>
            </a:r>
            <a:r>
              <a:rPr lang="en-GB" dirty="0"/>
              <a:t> lessons</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r>
              <a:rPr lang="en-US" dirty="0"/>
              <a:t>June </a:t>
            </a:r>
            <a:r>
              <a:rPr lang="en-GB" dirty="0"/>
              <a:t>2020</a:t>
            </a:r>
          </a:p>
        </p:txBody>
      </p:sp>
      <p:sp>
        <p:nvSpPr>
          <p:cNvPr id="5" name="TextBox 4">
            <a:extLst>
              <a:ext uri="{FF2B5EF4-FFF2-40B4-BE49-F238E27FC236}">
                <a16:creationId xmlns:a16="http://schemas.microsoft.com/office/drawing/2014/main" id="{88555051-4B29-D942-AA20-875F9F7069EE}"/>
              </a:ext>
            </a:extLst>
          </p:cNvPr>
          <p:cNvSpPr txBox="1"/>
          <p:nvPr/>
        </p:nvSpPr>
        <p:spPr>
          <a:xfrm>
            <a:off x="3699982" y="200972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950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Learning at home</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648000" y="1343939"/>
            <a:ext cx="10629600" cy="3420552"/>
          </a:xfrm>
          <a:prstGeom prst="rect">
            <a:avLst/>
          </a:prstGeom>
          <a:noFill/>
        </p:spPr>
        <p:txBody>
          <a:bodyPr wrap="square" rtlCol="0">
            <a:spAutoFit/>
          </a:bodyPr>
          <a:lstStyle/>
          <a:p>
            <a:pPr lvl="1">
              <a:lnSpc>
                <a:spcPct val="114000"/>
              </a:lnSpc>
            </a:pPr>
            <a:r>
              <a:rPr lang="en-GB" sz="2400" b="1" i="1" dirty="0"/>
              <a:t>David, 9</a:t>
            </a:r>
          </a:p>
          <a:p>
            <a:pPr lvl="1">
              <a:lnSpc>
                <a:spcPct val="114000"/>
              </a:lnSpc>
            </a:pPr>
            <a:r>
              <a:rPr lang="en-GB" sz="2400" dirty="0"/>
              <a:t>Learning from home is difficult for me and I really miss my school and seeing my friends. We don’t have any online lessons. My teacher sends my dad lots and lots of worksheets and activities for me. My dad gives them to me but he doesn’t really explain what I need to do. I can’t always finish all the work. I also talk with my teacher on the phone sometimes. She is very kind and I like talking to her but soon she needs to go and talk to another classmate.</a:t>
            </a:r>
          </a:p>
        </p:txBody>
      </p:sp>
      <p:pic>
        <p:nvPicPr>
          <p:cNvPr id="8" name="Graphic 7">
            <a:extLst>
              <a:ext uri="{FF2B5EF4-FFF2-40B4-BE49-F238E27FC236}">
                <a16:creationId xmlns:a16="http://schemas.microsoft.com/office/drawing/2014/main" id="{6E491086-DEE3-497B-9C5B-5DCAD109F6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4804" y="1256244"/>
            <a:ext cx="863600" cy="863600"/>
          </a:xfrm>
          <a:prstGeom prst="rect">
            <a:avLst/>
          </a:prstGeom>
        </p:spPr>
      </p:pic>
    </p:spTree>
    <p:extLst>
      <p:ext uri="{BB962C8B-B14F-4D97-AF65-F5344CB8AC3E}">
        <p14:creationId xmlns:p14="http://schemas.microsoft.com/office/powerpoint/2010/main" val="2053089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Learning at home</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647999" y="1343939"/>
            <a:ext cx="5673287" cy="1200329"/>
          </a:xfrm>
          <a:prstGeom prst="rect">
            <a:avLst/>
          </a:prstGeom>
          <a:noFill/>
        </p:spPr>
        <p:txBody>
          <a:bodyPr wrap="square" rtlCol="0">
            <a:spAutoFit/>
          </a:bodyPr>
          <a:lstStyle/>
          <a:p>
            <a:pPr lvl="1"/>
            <a:r>
              <a:rPr lang="en-GB" sz="2400" dirty="0"/>
              <a:t>Who read about Alex?</a:t>
            </a:r>
          </a:p>
          <a:p>
            <a:pPr lvl="1"/>
            <a:endParaRPr lang="en-GB" sz="2400" dirty="0"/>
          </a:p>
          <a:p>
            <a:pPr lvl="1"/>
            <a:r>
              <a:rPr lang="en-GB" sz="2400" dirty="0"/>
              <a:t>What do you remember?</a:t>
            </a:r>
          </a:p>
        </p:txBody>
      </p:sp>
      <p:pic>
        <p:nvPicPr>
          <p:cNvPr id="13" name="Graphic 12">
            <a:extLst>
              <a:ext uri="{FF2B5EF4-FFF2-40B4-BE49-F238E27FC236}">
                <a16:creationId xmlns:a16="http://schemas.microsoft.com/office/drawing/2014/main" id="{6D41FB3F-3C88-4330-879A-58E72589F9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8798" y="1203277"/>
            <a:ext cx="863600" cy="863600"/>
          </a:xfrm>
          <a:prstGeom prst="rect">
            <a:avLst/>
          </a:prstGeom>
        </p:spPr>
      </p:pic>
    </p:spTree>
    <p:extLst>
      <p:ext uri="{BB962C8B-B14F-4D97-AF65-F5344CB8AC3E}">
        <p14:creationId xmlns:p14="http://schemas.microsoft.com/office/powerpoint/2010/main" val="409177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Learning at home</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648000" y="1343939"/>
            <a:ext cx="10629600" cy="4262577"/>
          </a:xfrm>
          <a:prstGeom prst="rect">
            <a:avLst/>
          </a:prstGeom>
          <a:noFill/>
        </p:spPr>
        <p:txBody>
          <a:bodyPr wrap="square" rtlCol="0">
            <a:spAutoFit/>
          </a:bodyPr>
          <a:lstStyle/>
          <a:p>
            <a:pPr lvl="1">
              <a:lnSpc>
                <a:spcPct val="114000"/>
              </a:lnSpc>
            </a:pPr>
            <a:r>
              <a:rPr lang="en-GB" sz="2400" b="1" i="1" dirty="0"/>
              <a:t>Alex, 10</a:t>
            </a:r>
          </a:p>
          <a:p>
            <a:pPr lvl="1">
              <a:lnSpc>
                <a:spcPct val="114000"/>
              </a:lnSpc>
            </a:pPr>
            <a:r>
              <a:rPr lang="en-GB" sz="2400" dirty="0"/>
              <a:t>Where I live, we have school lessons on TV! It’s really funny to have lessons like that because normally I’m not allowed to watch so much TV! My teacher makes worksheets about the lessons and my mum collects them from the school because we don’t have a printer. She doesn’t always have time to collect them though. I really like watching the lessons because the teachers on TV make the lessons really exciting. My favourite lesson is science because they show cool experiments. But sometimes the worksheets are really difficult and I don’t know how to do them.</a:t>
            </a:r>
          </a:p>
        </p:txBody>
      </p:sp>
      <p:pic>
        <p:nvPicPr>
          <p:cNvPr id="8" name="Graphic 7">
            <a:extLst>
              <a:ext uri="{FF2B5EF4-FFF2-40B4-BE49-F238E27FC236}">
                <a16:creationId xmlns:a16="http://schemas.microsoft.com/office/drawing/2014/main" id="{6E491086-DEE3-497B-9C5B-5DCAD109F6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4804" y="1256244"/>
            <a:ext cx="863600" cy="863600"/>
          </a:xfrm>
          <a:prstGeom prst="rect">
            <a:avLst/>
          </a:prstGeom>
        </p:spPr>
      </p:pic>
    </p:spTree>
    <p:extLst>
      <p:ext uri="{BB962C8B-B14F-4D97-AF65-F5344CB8AC3E}">
        <p14:creationId xmlns:p14="http://schemas.microsoft.com/office/powerpoint/2010/main" val="2367089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Learning at home</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647999" y="1343939"/>
            <a:ext cx="5673287" cy="1200329"/>
          </a:xfrm>
          <a:prstGeom prst="rect">
            <a:avLst/>
          </a:prstGeom>
          <a:noFill/>
        </p:spPr>
        <p:txBody>
          <a:bodyPr wrap="square" rtlCol="0">
            <a:spAutoFit/>
          </a:bodyPr>
          <a:lstStyle/>
          <a:p>
            <a:pPr lvl="1"/>
            <a:r>
              <a:rPr lang="en-GB" sz="2400" dirty="0"/>
              <a:t>Who read about Salma?</a:t>
            </a:r>
          </a:p>
          <a:p>
            <a:pPr lvl="1"/>
            <a:endParaRPr lang="en-GB" sz="2400" dirty="0"/>
          </a:p>
          <a:p>
            <a:pPr lvl="1"/>
            <a:r>
              <a:rPr lang="en-GB" sz="2400" dirty="0"/>
              <a:t>What do you remember?</a:t>
            </a:r>
          </a:p>
        </p:txBody>
      </p:sp>
      <p:pic>
        <p:nvPicPr>
          <p:cNvPr id="13" name="Graphic 12">
            <a:extLst>
              <a:ext uri="{FF2B5EF4-FFF2-40B4-BE49-F238E27FC236}">
                <a16:creationId xmlns:a16="http://schemas.microsoft.com/office/drawing/2014/main" id="{6D41FB3F-3C88-4330-879A-58E72589F9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8798" y="1203277"/>
            <a:ext cx="863600" cy="863600"/>
          </a:xfrm>
          <a:prstGeom prst="rect">
            <a:avLst/>
          </a:prstGeom>
        </p:spPr>
      </p:pic>
    </p:spTree>
    <p:extLst>
      <p:ext uri="{BB962C8B-B14F-4D97-AF65-F5344CB8AC3E}">
        <p14:creationId xmlns:p14="http://schemas.microsoft.com/office/powerpoint/2010/main" val="3940268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Learning at home</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648000" y="1343939"/>
            <a:ext cx="10629600" cy="3420552"/>
          </a:xfrm>
          <a:prstGeom prst="rect">
            <a:avLst/>
          </a:prstGeom>
          <a:noFill/>
        </p:spPr>
        <p:txBody>
          <a:bodyPr wrap="square" rtlCol="0">
            <a:spAutoFit/>
          </a:bodyPr>
          <a:lstStyle/>
          <a:p>
            <a:pPr lvl="1">
              <a:lnSpc>
                <a:spcPct val="114000"/>
              </a:lnSpc>
            </a:pPr>
            <a:r>
              <a:rPr lang="en-GB" sz="2400" b="1" i="1" dirty="0"/>
              <a:t>Salma, 9</a:t>
            </a:r>
          </a:p>
          <a:p>
            <a:pPr lvl="1">
              <a:lnSpc>
                <a:spcPct val="114000"/>
              </a:lnSpc>
            </a:pPr>
            <a:r>
              <a:rPr lang="en-GB" sz="2400" dirty="0"/>
              <a:t>Where I live, my mum and dad have to be my teachers! I like spending more time with my parents and also my little brother. They are teaching us some English and maths, but they don’t really know what other things to teach us. They also have to do their jobs and they sometimes get phone calls or have to go to online meetings when it’s our lesson time. When that happens I just play with my brother. I also like having more free time to read my books but it’s easy to get bored.</a:t>
            </a:r>
          </a:p>
        </p:txBody>
      </p:sp>
      <p:pic>
        <p:nvPicPr>
          <p:cNvPr id="8" name="Graphic 7">
            <a:extLst>
              <a:ext uri="{FF2B5EF4-FFF2-40B4-BE49-F238E27FC236}">
                <a16:creationId xmlns:a16="http://schemas.microsoft.com/office/drawing/2014/main" id="{6E491086-DEE3-497B-9C5B-5DCAD109F6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4804" y="1256244"/>
            <a:ext cx="863600" cy="863600"/>
          </a:xfrm>
          <a:prstGeom prst="rect">
            <a:avLst/>
          </a:prstGeom>
        </p:spPr>
      </p:pic>
    </p:spTree>
    <p:extLst>
      <p:ext uri="{BB962C8B-B14F-4D97-AF65-F5344CB8AC3E}">
        <p14:creationId xmlns:p14="http://schemas.microsoft.com/office/powerpoint/2010/main" val="54332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94C1BF-E267-4050-8D79-3218C90203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7907" y="1251216"/>
            <a:ext cx="863600" cy="863600"/>
          </a:xfrm>
          <a:prstGeom prst="rect">
            <a:avLst/>
          </a:prstGeom>
        </p:spPr>
      </p:pic>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Learning at home</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647998" y="1343939"/>
            <a:ext cx="8138193" cy="2677656"/>
          </a:xfrm>
          <a:prstGeom prst="rect">
            <a:avLst/>
          </a:prstGeom>
          <a:noFill/>
        </p:spPr>
        <p:txBody>
          <a:bodyPr wrap="square" rtlCol="0">
            <a:spAutoFit/>
          </a:bodyPr>
          <a:lstStyle/>
          <a:p>
            <a:pPr lvl="1"/>
            <a:r>
              <a:rPr lang="en-GB" sz="2400" dirty="0"/>
              <a:t>Listen to the teacher!</a:t>
            </a:r>
          </a:p>
          <a:p>
            <a:pPr lvl="1"/>
            <a:endParaRPr lang="en-GB" sz="2400" dirty="0"/>
          </a:p>
          <a:p>
            <a:pPr marL="800100" lvl="1" indent="-342900">
              <a:buFont typeface="Arial" panose="020B0604020202020204" pitchFamily="34" charset="0"/>
              <a:buChar char="•"/>
            </a:pPr>
            <a:r>
              <a:rPr lang="en-GB" sz="2400" dirty="0"/>
              <a:t>Do you agree? Is it the same for you?</a:t>
            </a:r>
          </a:p>
          <a:p>
            <a:pPr marL="800100" lvl="1" indent="-342900">
              <a:buFont typeface="Arial" panose="020B0604020202020204" pitchFamily="34" charset="0"/>
              <a:buChar char="•"/>
            </a:pPr>
            <a:endParaRPr lang="en-GB" sz="2400" dirty="0"/>
          </a:p>
          <a:p>
            <a:pPr marL="800100" lvl="1" indent="-342900">
              <a:buFont typeface="Arial" panose="020B0604020202020204" pitchFamily="34" charset="0"/>
              <a:buChar char="•"/>
            </a:pPr>
            <a:r>
              <a:rPr lang="en-GB" sz="2400" dirty="0"/>
              <a:t>Do you partly agree? Is it partly the same for you?</a:t>
            </a:r>
          </a:p>
          <a:p>
            <a:pPr marL="800100" lvl="1" indent="-342900">
              <a:buFont typeface="Arial" panose="020B0604020202020204" pitchFamily="34" charset="0"/>
              <a:buChar char="•"/>
            </a:pPr>
            <a:endParaRPr lang="en-GB" sz="2400" dirty="0"/>
          </a:p>
          <a:p>
            <a:pPr marL="800100" lvl="1" indent="-342900">
              <a:buFont typeface="Arial" panose="020B0604020202020204" pitchFamily="34" charset="0"/>
              <a:buChar char="•"/>
            </a:pPr>
            <a:r>
              <a:rPr lang="en-GB" sz="2400" dirty="0"/>
              <a:t>Do you disagree? Is it different for you?</a:t>
            </a:r>
          </a:p>
        </p:txBody>
      </p:sp>
      <p:pic>
        <p:nvPicPr>
          <p:cNvPr id="9" name="Picture 8">
            <a:extLst>
              <a:ext uri="{FF2B5EF4-FFF2-40B4-BE49-F238E27FC236}">
                <a16:creationId xmlns:a16="http://schemas.microsoft.com/office/drawing/2014/main" id="{A3F376AC-3447-4801-ADB0-995AD37497DC}"/>
              </a:ext>
            </a:extLst>
          </p:cNvPr>
          <p:cNvPicPr>
            <a:picLocks noChangeAspect="1"/>
          </p:cNvPicPr>
          <p:nvPr/>
        </p:nvPicPr>
        <p:blipFill>
          <a:blip r:embed="rId4"/>
          <a:stretch>
            <a:fillRect/>
          </a:stretch>
        </p:blipFill>
        <p:spPr>
          <a:xfrm>
            <a:off x="9475304" y="900000"/>
            <a:ext cx="2068696" cy="3779250"/>
          </a:xfrm>
          <a:prstGeom prst="rect">
            <a:avLst/>
          </a:prstGeom>
        </p:spPr>
      </p:pic>
    </p:spTree>
    <p:extLst>
      <p:ext uri="{BB962C8B-B14F-4D97-AF65-F5344CB8AC3E}">
        <p14:creationId xmlns:p14="http://schemas.microsoft.com/office/powerpoint/2010/main" val="285623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749D6E-4889-45D5-9A62-482B86407B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8798" y="1264468"/>
            <a:ext cx="863600" cy="863600"/>
          </a:xfrm>
          <a:prstGeom prst="rect">
            <a:avLst/>
          </a:prstGeom>
        </p:spPr>
      </p:pic>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Learning at home</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647998" y="1343939"/>
            <a:ext cx="6892489" cy="4154984"/>
          </a:xfrm>
          <a:prstGeom prst="rect">
            <a:avLst/>
          </a:prstGeom>
          <a:noFill/>
        </p:spPr>
        <p:txBody>
          <a:bodyPr wrap="square" rtlCol="0">
            <a:spAutoFit/>
          </a:bodyPr>
          <a:lstStyle/>
          <a:p>
            <a:pPr lvl="1"/>
            <a:r>
              <a:rPr lang="en-GB" sz="2400" dirty="0"/>
              <a:t>Make a poster!</a:t>
            </a:r>
          </a:p>
          <a:p>
            <a:pPr lvl="1"/>
            <a:endParaRPr lang="en-GB" sz="2400" dirty="0"/>
          </a:p>
          <a:p>
            <a:pPr marL="800100" lvl="1" indent="-342900">
              <a:buFont typeface="Arial" panose="020B0604020202020204" pitchFamily="34" charset="0"/>
              <a:buChar char="•"/>
            </a:pPr>
            <a:r>
              <a:rPr lang="en-GB" sz="2400" dirty="0"/>
              <a:t>What are good things about learning at home?</a:t>
            </a:r>
          </a:p>
          <a:p>
            <a:pPr marL="800100" lvl="1" indent="-342900">
              <a:buFont typeface="Arial" panose="020B0604020202020204" pitchFamily="34" charset="0"/>
              <a:buChar char="•"/>
            </a:pPr>
            <a:endParaRPr lang="en-GB" sz="2400" dirty="0"/>
          </a:p>
          <a:p>
            <a:pPr marL="800100" lvl="1" indent="-342900">
              <a:buFont typeface="Arial" panose="020B0604020202020204" pitchFamily="34" charset="0"/>
              <a:buChar char="•"/>
            </a:pPr>
            <a:r>
              <a:rPr lang="en-GB" sz="2400" dirty="0"/>
              <a:t>What’s difficult about learning at home?</a:t>
            </a:r>
          </a:p>
          <a:p>
            <a:pPr marL="800100" lvl="1" indent="-342900">
              <a:buFont typeface="Arial" panose="020B0604020202020204" pitchFamily="34" charset="0"/>
              <a:buChar char="•"/>
            </a:pPr>
            <a:endParaRPr lang="en-GB" sz="2400" dirty="0"/>
          </a:p>
          <a:p>
            <a:pPr marL="800100" lvl="1" indent="-342900">
              <a:buFont typeface="Arial" panose="020B0604020202020204" pitchFamily="34" charset="0"/>
              <a:buChar char="•"/>
            </a:pPr>
            <a:r>
              <a:rPr lang="en-GB" sz="2400" dirty="0"/>
              <a:t>What are some tips for learning at home?</a:t>
            </a:r>
          </a:p>
          <a:p>
            <a:pPr marL="800100" lvl="1" indent="-342900">
              <a:buFont typeface="Arial" panose="020B0604020202020204" pitchFamily="34" charset="0"/>
              <a:buChar char="•"/>
            </a:pPr>
            <a:endParaRPr lang="en-GB" sz="2400" dirty="0"/>
          </a:p>
          <a:p>
            <a:pPr marL="800100" lvl="1" indent="-342900">
              <a:buFont typeface="Arial" panose="020B0604020202020204" pitchFamily="34" charset="0"/>
              <a:buChar char="•"/>
            </a:pPr>
            <a:r>
              <a:rPr lang="en-GB" sz="2400" dirty="0"/>
              <a:t>What’s different about learning at home compared to school?</a:t>
            </a:r>
          </a:p>
        </p:txBody>
      </p:sp>
      <p:pic>
        <p:nvPicPr>
          <p:cNvPr id="6" name="Picture 5" descr="A picture containing drawing&#10;&#10;Description automatically generated">
            <a:extLst>
              <a:ext uri="{FF2B5EF4-FFF2-40B4-BE49-F238E27FC236}">
                <a16:creationId xmlns:a16="http://schemas.microsoft.com/office/drawing/2014/main" id="{C96532CF-872C-41CC-B029-9D187BC39622}"/>
              </a:ext>
            </a:extLst>
          </p:cNvPr>
          <p:cNvPicPr>
            <a:picLocks noChangeAspect="1"/>
          </p:cNvPicPr>
          <p:nvPr/>
        </p:nvPicPr>
        <p:blipFill>
          <a:blip r:embed="rId4"/>
          <a:stretch>
            <a:fillRect/>
          </a:stretch>
        </p:blipFill>
        <p:spPr>
          <a:xfrm>
            <a:off x="9102482" y="900000"/>
            <a:ext cx="2489963" cy="2629262"/>
          </a:xfrm>
          <a:prstGeom prst="rect">
            <a:avLst/>
          </a:prstGeom>
        </p:spPr>
      </p:pic>
      <p:pic>
        <p:nvPicPr>
          <p:cNvPr id="10" name="Picture 9" descr="A drawing of a cartoon character&#10;&#10;Description automatically generated">
            <a:extLst>
              <a:ext uri="{FF2B5EF4-FFF2-40B4-BE49-F238E27FC236}">
                <a16:creationId xmlns:a16="http://schemas.microsoft.com/office/drawing/2014/main" id="{23325EDD-76D8-46CB-B8C8-55EB3B949E23}"/>
              </a:ext>
            </a:extLst>
          </p:cNvPr>
          <p:cNvPicPr>
            <a:picLocks noChangeAspect="1"/>
          </p:cNvPicPr>
          <p:nvPr/>
        </p:nvPicPr>
        <p:blipFill>
          <a:blip r:embed="rId5"/>
          <a:stretch>
            <a:fillRect/>
          </a:stretch>
        </p:blipFill>
        <p:spPr>
          <a:xfrm>
            <a:off x="7948619" y="3776870"/>
            <a:ext cx="3643826" cy="2505130"/>
          </a:xfrm>
          <a:prstGeom prst="rect">
            <a:avLst/>
          </a:prstGeom>
        </p:spPr>
      </p:pic>
    </p:spTree>
    <p:extLst>
      <p:ext uri="{BB962C8B-B14F-4D97-AF65-F5344CB8AC3E}">
        <p14:creationId xmlns:p14="http://schemas.microsoft.com/office/powerpoint/2010/main" val="2356978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F0D60FC7-0D5D-4596-BA59-88C2F79DAAAC}"/>
              </a:ext>
            </a:extLst>
          </p:cNvPr>
          <p:cNvPicPr>
            <a:picLocks noChangeAspect="1"/>
          </p:cNvPicPr>
          <p:nvPr/>
        </p:nvPicPr>
        <p:blipFill>
          <a:blip r:embed="rId2"/>
          <a:stretch>
            <a:fillRect/>
          </a:stretch>
        </p:blipFill>
        <p:spPr>
          <a:xfrm>
            <a:off x="7298580" y="1309252"/>
            <a:ext cx="4293419" cy="3647939"/>
          </a:xfrm>
          <a:prstGeom prst="rect">
            <a:avLst/>
          </a:prstGeom>
        </p:spPr>
      </p:pic>
      <p:pic>
        <p:nvPicPr>
          <p:cNvPr id="8" name="Graphic 7">
            <a:extLst>
              <a:ext uri="{FF2B5EF4-FFF2-40B4-BE49-F238E27FC236}">
                <a16:creationId xmlns:a16="http://schemas.microsoft.com/office/drawing/2014/main" id="{5D2299AC-1870-4FBD-B8DE-FF8B216970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5107" y="1264356"/>
            <a:ext cx="863600" cy="863600"/>
          </a:xfrm>
          <a:prstGeom prst="rect">
            <a:avLst/>
          </a:prstGeom>
        </p:spPr>
      </p:pic>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Learning at home</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647999" y="1343939"/>
            <a:ext cx="6246677" cy="1569660"/>
          </a:xfrm>
          <a:prstGeom prst="rect">
            <a:avLst/>
          </a:prstGeom>
          <a:noFill/>
        </p:spPr>
        <p:txBody>
          <a:bodyPr wrap="square" rtlCol="0">
            <a:spAutoFit/>
          </a:bodyPr>
          <a:lstStyle/>
          <a:p>
            <a:pPr lvl="1"/>
            <a:r>
              <a:rPr lang="en-GB" sz="2400" dirty="0"/>
              <a:t>Homework</a:t>
            </a:r>
          </a:p>
          <a:p>
            <a:pPr lvl="1"/>
            <a:endParaRPr lang="en-GB" sz="2400" dirty="0"/>
          </a:p>
          <a:p>
            <a:pPr lvl="1"/>
            <a:r>
              <a:rPr lang="en-GB" sz="2400" dirty="0"/>
              <a:t>Write a text about what learning at home is like for you.</a:t>
            </a:r>
          </a:p>
        </p:txBody>
      </p:sp>
    </p:spTree>
    <p:extLst>
      <p:ext uri="{BB962C8B-B14F-4D97-AF65-F5344CB8AC3E}">
        <p14:creationId xmlns:p14="http://schemas.microsoft.com/office/powerpoint/2010/main" val="2047341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sz="4400" dirty="0"/>
              <a:t>Learning at home</a:t>
            </a:r>
          </a:p>
        </p:txBody>
      </p:sp>
      <p:sp>
        <p:nvSpPr>
          <p:cNvPr id="4" name="Subtitle 3"/>
          <p:cNvSpPr>
            <a:spLocks noGrp="1"/>
          </p:cNvSpPr>
          <p:nvPr>
            <p:ph type="subTitle" idx="1"/>
          </p:nvPr>
        </p:nvSpPr>
        <p:spPr/>
        <p:txBody>
          <a:bodyPr>
            <a:normAutofit/>
          </a:bodyPr>
          <a:lstStyle/>
          <a:p>
            <a:r>
              <a:rPr lang="en-GB" dirty="0"/>
              <a:t>TeachingEnglish lessons</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r>
              <a:rPr lang="en-GB" dirty="0"/>
              <a:t>Thanks for coming!</a:t>
            </a:r>
          </a:p>
        </p:txBody>
      </p:sp>
    </p:spTree>
    <p:extLst>
      <p:ext uri="{BB962C8B-B14F-4D97-AF65-F5344CB8AC3E}">
        <p14:creationId xmlns:p14="http://schemas.microsoft.com/office/powerpoint/2010/main" val="2299475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computer&#10;&#10;Description automatically generated">
            <a:extLst>
              <a:ext uri="{FF2B5EF4-FFF2-40B4-BE49-F238E27FC236}">
                <a16:creationId xmlns:a16="http://schemas.microsoft.com/office/drawing/2014/main" id="{8A0CF736-8C3A-4040-8156-BE8648D52A75}"/>
              </a:ext>
            </a:extLst>
          </p:cNvPr>
          <p:cNvPicPr>
            <a:picLocks noChangeAspect="1"/>
          </p:cNvPicPr>
          <p:nvPr/>
        </p:nvPicPr>
        <p:blipFill>
          <a:blip r:embed="rId2"/>
          <a:stretch>
            <a:fillRect/>
          </a:stretch>
        </p:blipFill>
        <p:spPr>
          <a:xfrm>
            <a:off x="4309456" y="4277939"/>
            <a:ext cx="3202028" cy="1754711"/>
          </a:xfrm>
          <a:prstGeom prst="rect">
            <a:avLst/>
          </a:prstGeom>
        </p:spPr>
      </p:pic>
      <p:pic>
        <p:nvPicPr>
          <p:cNvPr id="8" name="Graphic 7">
            <a:extLst>
              <a:ext uri="{FF2B5EF4-FFF2-40B4-BE49-F238E27FC236}">
                <a16:creationId xmlns:a16="http://schemas.microsoft.com/office/drawing/2014/main" id="{8501B0AB-0933-409D-9AD7-7713BBF902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5107" y="1264356"/>
            <a:ext cx="863600" cy="863600"/>
          </a:xfrm>
          <a:prstGeom prst="rect">
            <a:avLst/>
          </a:prstGeom>
        </p:spPr>
      </p:pic>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Learning at home</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648000" y="1343939"/>
            <a:ext cx="5262470" cy="1200329"/>
          </a:xfrm>
          <a:prstGeom prst="rect">
            <a:avLst/>
          </a:prstGeom>
          <a:noFill/>
        </p:spPr>
        <p:txBody>
          <a:bodyPr wrap="square" rtlCol="0">
            <a:spAutoFit/>
          </a:bodyPr>
          <a:lstStyle/>
          <a:p>
            <a:pPr lvl="1"/>
            <a:r>
              <a:rPr lang="en-GB" sz="2400" dirty="0"/>
              <a:t>How many words can you think of connected to learning at home?</a:t>
            </a:r>
          </a:p>
        </p:txBody>
      </p:sp>
      <p:pic>
        <p:nvPicPr>
          <p:cNvPr id="6" name="Picture 5" descr="A close up of a computer&#10;&#10;Description automatically generated">
            <a:extLst>
              <a:ext uri="{FF2B5EF4-FFF2-40B4-BE49-F238E27FC236}">
                <a16:creationId xmlns:a16="http://schemas.microsoft.com/office/drawing/2014/main" id="{3B52DD6F-DA3D-41B4-9151-56CF044016A0}"/>
              </a:ext>
            </a:extLst>
          </p:cNvPr>
          <p:cNvPicPr>
            <a:picLocks noChangeAspect="1"/>
          </p:cNvPicPr>
          <p:nvPr/>
        </p:nvPicPr>
        <p:blipFill>
          <a:blip r:embed="rId5"/>
          <a:stretch>
            <a:fillRect/>
          </a:stretch>
        </p:blipFill>
        <p:spPr>
          <a:xfrm>
            <a:off x="6830338" y="900000"/>
            <a:ext cx="4761661" cy="3600000"/>
          </a:xfrm>
          <a:prstGeom prst="rect">
            <a:avLst/>
          </a:prstGeom>
        </p:spPr>
      </p:pic>
      <p:pic>
        <p:nvPicPr>
          <p:cNvPr id="10" name="Picture 9" descr="A picture containing electronics, display, computer, drawing&#10;&#10;Description automatically generated">
            <a:extLst>
              <a:ext uri="{FF2B5EF4-FFF2-40B4-BE49-F238E27FC236}">
                <a16:creationId xmlns:a16="http://schemas.microsoft.com/office/drawing/2014/main" id="{C0D9A572-FD86-4532-84D4-17E630FCF3D9}"/>
              </a:ext>
            </a:extLst>
          </p:cNvPr>
          <p:cNvPicPr>
            <a:picLocks noChangeAspect="1"/>
          </p:cNvPicPr>
          <p:nvPr/>
        </p:nvPicPr>
        <p:blipFill>
          <a:blip r:embed="rId6"/>
          <a:stretch>
            <a:fillRect/>
          </a:stretch>
        </p:blipFill>
        <p:spPr>
          <a:xfrm>
            <a:off x="648000" y="3308363"/>
            <a:ext cx="3022963" cy="2724287"/>
          </a:xfrm>
          <a:prstGeom prst="rect">
            <a:avLst/>
          </a:prstGeom>
        </p:spPr>
      </p:pic>
    </p:spTree>
    <p:extLst>
      <p:ext uri="{BB962C8B-B14F-4D97-AF65-F5344CB8AC3E}">
        <p14:creationId xmlns:p14="http://schemas.microsoft.com/office/powerpoint/2010/main" val="1612273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Learning at home</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647999" y="1343939"/>
            <a:ext cx="5673287" cy="1200329"/>
          </a:xfrm>
          <a:prstGeom prst="rect">
            <a:avLst/>
          </a:prstGeom>
          <a:noFill/>
        </p:spPr>
        <p:txBody>
          <a:bodyPr wrap="square" rtlCol="0">
            <a:spAutoFit/>
          </a:bodyPr>
          <a:lstStyle/>
          <a:p>
            <a:pPr lvl="1"/>
            <a:r>
              <a:rPr lang="en-GB" sz="2400" dirty="0"/>
              <a:t>Who read about Ali?</a:t>
            </a:r>
          </a:p>
          <a:p>
            <a:pPr lvl="1"/>
            <a:endParaRPr lang="en-GB" sz="2400" dirty="0"/>
          </a:p>
          <a:p>
            <a:pPr lvl="1"/>
            <a:r>
              <a:rPr lang="en-GB" sz="2400" dirty="0"/>
              <a:t>What do you remember?</a:t>
            </a:r>
          </a:p>
        </p:txBody>
      </p:sp>
      <p:pic>
        <p:nvPicPr>
          <p:cNvPr id="13" name="Graphic 12">
            <a:extLst>
              <a:ext uri="{FF2B5EF4-FFF2-40B4-BE49-F238E27FC236}">
                <a16:creationId xmlns:a16="http://schemas.microsoft.com/office/drawing/2014/main" id="{6D41FB3F-3C88-4330-879A-58E72589F9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8798" y="1203277"/>
            <a:ext cx="863600" cy="863600"/>
          </a:xfrm>
          <a:prstGeom prst="rect">
            <a:avLst/>
          </a:prstGeom>
        </p:spPr>
      </p:pic>
    </p:spTree>
    <p:extLst>
      <p:ext uri="{BB962C8B-B14F-4D97-AF65-F5344CB8AC3E}">
        <p14:creationId xmlns:p14="http://schemas.microsoft.com/office/powerpoint/2010/main" val="269269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Learning at home</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648000" y="1343939"/>
            <a:ext cx="10629600" cy="3420552"/>
          </a:xfrm>
          <a:prstGeom prst="rect">
            <a:avLst/>
          </a:prstGeom>
          <a:noFill/>
        </p:spPr>
        <p:txBody>
          <a:bodyPr wrap="square" rtlCol="0">
            <a:spAutoFit/>
          </a:bodyPr>
          <a:lstStyle/>
          <a:p>
            <a:pPr lvl="1">
              <a:lnSpc>
                <a:spcPct val="114000"/>
              </a:lnSpc>
            </a:pPr>
            <a:r>
              <a:rPr lang="en-GB" sz="2400" b="1" i="1" dirty="0"/>
              <a:t>Ali, 10</a:t>
            </a:r>
          </a:p>
          <a:p>
            <a:pPr lvl="1">
              <a:lnSpc>
                <a:spcPct val="114000"/>
              </a:lnSpc>
            </a:pPr>
            <a:r>
              <a:rPr lang="en-GB" sz="2400" dirty="0"/>
              <a:t>I like learning at home. I have online lessons every day and it’s great to see my friends on the screen. My favourite lesson is English because we talk a lot. I also like PE. We watch the teacher and we copy her, and sometimes we dance or do yoga. That’s really fun! Sometimes the internet connection is not very good or we have problems speaking to each other. We also usually need to do our homework online and my eyes feel really tired at the end of the day.</a:t>
            </a:r>
          </a:p>
        </p:txBody>
      </p:sp>
      <p:pic>
        <p:nvPicPr>
          <p:cNvPr id="10" name="Graphic 9">
            <a:extLst>
              <a:ext uri="{FF2B5EF4-FFF2-40B4-BE49-F238E27FC236}">
                <a16:creationId xmlns:a16="http://schemas.microsoft.com/office/drawing/2014/main" id="{B34B71EB-DAF2-4BB8-890C-F5EA06EDC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4804" y="1256244"/>
            <a:ext cx="863600" cy="863600"/>
          </a:xfrm>
          <a:prstGeom prst="rect">
            <a:avLst/>
          </a:prstGeom>
        </p:spPr>
      </p:pic>
    </p:spTree>
    <p:extLst>
      <p:ext uri="{BB962C8B-B14F-4D97-AF65-F5344CB8AC3E}">
        <p14:creationId xmlns:p14="http://schemas.microsoft.com/office/powerpoint/2010/main" val="1296581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Learning at home</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647999" y="1343939"/>
            <a:ext cx="5673287" cy="1200329"/>
          </a:xfrm>
          <a:prstGeom prst="rect">
            <a:avLst/>
          </a:prstGeom>
          <a:noFill/>
        </p:spPr>
        <p:txBody>
          <a:bodyPr wrap="square" rtlCol="0">
            <a:spAutoFit/>
          </a:bodyPr>
          <a:lstStyle/>
          <a:p>
            <a:pPr lvl="1"/>
            <a:r>
              <a:rPr lang="en-GB" sz="2400" dirty="0"/>
              <a:t>Who read about Nina?</a:t>
            </a:r>
          </a:p>
          <a:p>
            <a:pPr lvl="1"/>
            <a:endParaRPr lang="en-GB" sz="2400" dirty="0"/>
          </a:p>
          <a:p>
            <a:pPr lvl="1"/>
            <a:r>
              <a:rPr lang="en-GB" sz="2400" dirty="0"/>
              <a:t>What do you remember?</a:t>
            </a:r>
          </a:p>
        </p:txBody>
      </p:sp>
      <p:pic>
        <p:nvPicPr>
          <p:cNvPr id="13" name="Graphic 12">
            <a:extLst>
              <a:ext uri="{FF2B5EF4-FFF2-40B4-BE49-F238E27FC236}">
                <a16:creationId xmlns:a16="http://schemas.microsoft.com/office/drawing/2014/main" id="{6D41FB3F-3C88-4330-879A-58E72589F9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8798" y="1203277"/>
            <a:ext cx="863600" cy="863600"/>
          </a:xfrm>
          <a:prstGeom prst="rect">
            <a:avLst/>
          </a:prstGeom>
        </p:spPr>
      </p:pic>
    </p:spTree>
    <p:extLst>
      <p:ext uri="{BB962C8B-B14F-4D97-AF65-F5344CB8AC3E}">
        <p14:creationId xmlns:p14="http://schemas.microsoft.com/office/powerpoint/2010/main" val="340987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5379EFC-781B-4131-B034-7D0B77CB98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4804" y="1256244"/>
            <a:ext cx="863600" cy="863600"/>
          </a:xfrm>
          <a:prstGeom prst="rect">
            <a:avLst/>
          </a:prstGeom>
        </p:spPr>
      </p:pic>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Learning at home</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648000" y="1343939"/>
            <a:ext cx="10629600" cy="3420552"/>
          </a:xfrm>
          <a:prstGeom prst="rect">
            <a:avLst/>
          </a:prstGeom>
          <a:noFill/>
        </p:spPr>
        <p:txBody>
          <a:bodyPr wrap="square" rtlCol="0">
            <a:spAutoFit/>
          </a:bodyPr>
          <a:lstStyle/>
          <a:p>
            <a:pPr lvl="1">
              <a:lnSpc>
                <a:spcPct val="114000"/>
              </a:lnSpc>
            </a:pPr>
            <a:r>
              <a:rPr lang="en-GB" sz="2400" b="1" i="1" dirty="0"/>
              <a:t>Nina, 12</a:t>
            </a:r>
          </a:p>
          <a:p>
            <a:pPr lvl="1">
              <a:lnSpc>
                <a:spcPct val="114000"/>
              </a:lnSpc>
            </a:pPr>
            <a:r>
              <a:rPr lang="en-GB" sz="2400" dirty="0"/>
              <a:t>Online lesson are OK. My mum and stepdad need to use our computer and laptop for their work, so I use a tablet and my older sister uses our old laptop. But we don’t have enough space for everybody at home and I have to share a desk with my sister in our bedroom. I can’t concentrate and sometimes my teacher gets cross with me. What I like most about online lessons is break time when my classmates and I can write messages to each other in the chat.</a:t>
            </a:r>
          </a:p>
        </p:txBody>
      </p:sp>
    </p:spTree>
    <p:extLst>
      <p:ext uri="{BB962C8B-B14F-4D97-AF65-F5344CB8AC3E}">
        <p14:creationId xmlns:p14="http://schemas.microsoft.com/office/powerpoint/2010/main" val="312504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Learning at home</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647999" y="1343939"/>
            <a:ext cx="5673287" cy="1200329"/>
          </a:xfrm>
          <a:prstGeom prst="rect">
            <a:avLst/>
          </a:prstGeom>
          <a:noFill/>
        </p:spPr>
        <p:txBody>
          <a:bodyPr wrap="square" rtlCol="0">
            <a:spAutoFit/>
          </a:bodyPr>
          <a:lstStyle/>
          <a:p>
            <a:pPr lvl="1"/>
            <a:r>
              <a:rPr lang="en-GB" sz="2400" dirty="0"/>
              <a:t>Who read about Petra?</a:t>
            </a:r>
          </a:p>
          <a:p>
            <a:pPr lvl="1"/>
            <a:endParaRPr lang="en-GB" sz="2400" dirty="0"/>
          </a:p>
          <a:p>
            <a:pPr lvl="1"/>
            <a:r>
              <a:rPr lang="en-GB" sz="2400" dirty="0"/>
              <a:t>What do you remember?</a:t>
            </a:r>
          </a:p>
        </p:txBody>
      </p:sp>
      <p:pic>
        <p:nvPicPr>
          <p:cNvPr id="13" name="Graphic 12">
            <a:extLst>
              <a:ext uri="{FF2B5EF4-FFF2-40B4-BE49-F238E27FC236}">
                <a16:creationId xmlns:a16="http://schemas.microsoft.com/office/drawing/2014/main" id="{6D41FB3F-3C88-4330-879A-58E72589F9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8798" y="1203277"/>
            <a:ext cx="863600" cy="863600"/>
          </a:xfrm>
          <a:prstGeom prst="rect">
            <a:avLst/>
          </a:prstGeom>
        </p:spPr>
      </p:pic>
    </p:spTree>
    <p:extLst>
      <p:ext uri="{BB962C8B-B14F-4D97-AF65-F5344CB8AC3E}">
        <p14:creationId xmlns:p14="http://schemas.microsoft.com/office/powerpoint/2010/main" val="3691612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Learning at home</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648000" y="1343939"/>
            <a:ext cx="10629600" cy="3841564"/>
          </a:xfrm>
          <a:prstGeom prst="rect">
            <a:avLst/>
          </a:prstGeom>
          <a:noFill/>
        </p:spPr>
        <p:txBody>
          <a:bodyPr wrap="square" rtlCol="0">
            <a:spAutoFit/>
          </a:bodyPr>
          <a:lstStyle/>
          <a:p>
            <a:pPr lvl="1">
              <a:lnSpc>
                <a:spcPct val="114000"/>
              </a:lnSpc>
            </a:pPr>
            <a:r>
              <a:rPr lang="en-GB" sz="2400" b="1" i="1" dirty="0"/>
              <a:t>Petra, 11</a:t>
            </a:r>
          </a:p>
          <a:p>
            <a:pPr lvl="1">
              <a:lnSpc>
                <a:spcPct val="114000"/>
              </a:lnSpc>
            </a:pPr>
            <a:r>
              <a:rPr lang="en-GB" sz="2400" dirty="0"/>
              <a:t>Learning from home is different from school. Our teacher makes videos for us to watch and we have to answer some questions about them. The videos are really interesting and we can watch them when we want. We can also write messages to our teacher on a special website if we don’t understand something. I use my dad’s smartphone because we don’t have a laptop and sometimes I can’t see the video very well because the screen’s very small. My sister and brother need to use my dad’s smartphone too and we fight a lot about that!</a:t>
            </a:r>
          </a:p>
        </p:txBody>
      </p:sp>
      <p:pic>
        <p:nvPicPr>
          <p:cNvPr id="8" name="Graphic 7">
            <a:extLst>
              <a:ext uri="{FF2B5EF4-FFF2-40B4-BE49-F238E27FC236}">
                <a16:creationId xmlns:a16="http://schemas.microsoft.com/office/drawing/2014/main" id="{C0AED21A-1A96-451F-8262-33A357555A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4804" y="1256244"/>
            <a:ext cx="863600" cy="863600"/>
          </a:xfrm>
          <a:prstGeom prst="rect">
            <a:avLst/>
          </a:prstGeom>
        </p:spPr>
      </p:pic>
    </p:spTree>
    <p:extLst>
      <p:ext uri="{BB962C8B-B14F-4D97-AF65-F5344CB8AC3E}">
        <p14:creationId xmlns:p14="http://schemas.microsoft.com/office/powerpoint/2010/main" val="1574515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Learning at home</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647999" y="1343939"/>
            <a:ext cx="5673287" cy="1200329"/>
          </a:xfrm>
          <a:prstGeom prst="rect">
            <a:avLst/>
          </a:prstGeom>
          <a:noFill/>
        </p:spPr>
        <p:txBody>
          <a:bodyPr wrap="square" rtlCol="0">
            <a:spAutoFit/>
          </a:bodyPr>
          <a:lstStyle/>
          <a:p>
            <a:pPr lvl="1"/>
            <a:r>
              <a:rPr lang="en-GB" sz="2400" dirty="0"/>
              <a:t>Who read about David?</a:t>
            </a:r>
          </a:p>
          <a:p>
            <a:pPr lvl="1"/>
            <a:endParaRPr lang="en-GB" sz="2400" dirty="0"/>
          </a:p>
          <a:p>
            <a:pPr lvl="1"/>
            <a:r>
              <a:rPr lang="en-GB" sz="2400" dirty="0"/>
              <a:t>What do you remember?</a:t>
            </a:r>
          </a:p>
        </p:txBody>
      </p:sp>
      <p:pic>
        <p:nvPicPr>
          <p:cNvPr id="13" name="Graphic 12">
            <a:extLst>
              <a:ext uri="{FF2B5EF4-FFF2-40B4-BE49-F238E27FC236}">
                <a16:creationId xmlns:a16="http://schemas.microsoft.com/office/drawing/2014/main" id="{6D41FB3F-3C88-4330-879A-58E72589F9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8798" y="1203277"/>
            <a:ext cx="863600" cy="863600"/>
          </a:xfrm>
          <a:prstGeom prst="rect">
            <a:avLst/>
          </a:prstGeom>
        </p:spPr>
      </p:pic>
    </p:spTree>
    <p:extLst>
      <p:ext uri="{BB962C8B-B14F-4D97-AF65-F5344CB8AC3E}">
        <p14:creationId xmlns:p14="http://schemas.microsoft.com/office/powerpoint/2010/main" val="3234714931"/>
      </p:ext>
    </p:extLst>
  </p:cSld>
  <p:clrMapOvr>
    <a:masterClrMapping/>
  </p:clrMapOvr>
</p:sld>
</file>

<file path=ppt/theme/theme1.xml><?xml version="1.0" encoding="utf-8"?>
<a:theme xmlns:a="http://schemas.openxmlformats.org/drawingml/2006/main" name="Cover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CA2429F5-8D23-4BE9-AD5F-F4572A1A6D86}"/>
    </a:ext>
  </a:extLst>
</a:theme>
</file>

<file path=ppt/theme/theme2.xml><?xml version="1.0" encoding="utf-8"?>
<a:theme xmlns:a="http://schemas.openxmlformats.org/drawingml/2006/main" name="Section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165A9B3-7AF4-4E8E-9E34-E5B2E1B3EE61}"/>
    </a:ext>
  </a:extLst>
</a:theme>
</file>

<file path=ppt/theme/theme3.xml><?xml version="1.0" encoding="utf-8"?>
<a:theme xmlns:a="http://schemas.openxmlformats.org/drawingml/2006/main" name="Cover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7A85154B-35F0-4B5D-9ABB-C22ECFA91EBE}"/>
    </a:ext>
  </a:extLst>
</a:theme>
</file>

<file path=ppt/theme/theme4.xml><?xml version="1.0" encoding="utf-8"?>
<a:theme xmlns:a="http://schemas.openxmlformats.org/drawingml/2006/main" name="Section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021BCEB-9709-4AD6-8637-80DEE4ED72A6}"/>
    </a:ext>
  </a:extLst>
</a:theme>
</file>

<file path=ppt/theme/theme5.xml><?xml version="1.0" encoding="utf-8"?>
<a:theme xmlns:a="http://schemas.openxmlformats.org/drawingml/2006/main" name="British Council">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5E81798-6535-42DE-9E82-DC88799A933E}"/>
    </a:ext>
  </a:extLst>
</a:theme>
</file>

<file path=ppt/theme/theme6.xml><?xml version="1.0" encoding="utf-8"?>
<a:theme xmlns:a="http://schemas.openxmlformats.org/drawingml/2006/main" name="British Council blank">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C0B9431-BB5E-4669-9CC7-BFFD8B5EAB8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Cover - indigo</Template>
  <TotalTime>5022</TotalTime>
  <Words>979</Words>
  <Application>Microsoft Office PowerPoint</Application>
  <PresentationFormat>Widescreen</PresentationFormat>
  <Paragraphs>92</Paragraphs>
  <Slides>18</Slides>
  <Notes>2</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18</vt:i4>
      </vt:variant>
    </vt:vector>
  </HeadingPairs>
  <TitlesOfParts>
    <vt:vector size="28" baseType="lpstr">
      <vt:lpstr>Arial</vt:lpstr>
      <vt:lpstr>British Council Sans Headline</vt:lpstr>
      <vt:lpstr>British Council Sans</vt:lpstr>
      <vt:lpstr>Calibri</vt:lpstr>
      <vt:lpstr>Cover - indigo</vt:lpstr>
      <vt:lpstr>Section - indigo</vt:lpstr>
      <vt:lpstr>Cover - white</vt:lpstr>
      <vt:lpstr>Section - white</vt:lpstr>
      <vt:lpstr>British Council</vt:lpstr>
      <vt:lpstr>British Council blank</vt:lpstr>
      <vt:lpstr>Learning at home</vt:lpstr>
      <vt:lpstr>Learning at home</vt:lpstr>
      <vt:lpstr>Learning at home</vt:lpstr>
      <vt:lpstr>Learning at home</vt:lpstr>
      <vt:lpstr>Learning at home</vt:lpstr>
      <vt:lpstr>Learning at home</vt:lpstr>
      <vt:lpstr>Learning at home</vt:lpstr>
      <vt:lpstr>Learning at home</vt:lpstr>
      <vt:lpstr>Learning at home</vt:lpstr>
      <vt:lpstr>Learning at home</vt:lpstr>
      <vt:lpstr>Learning at home</vt:lpstr>
      <vt:lpstr>Learning at home</vt:lpstr>
      <vt:lpstr>Learning at home</vt:lpstr>
      <vt:lpstr>Learning at home</vt:lpstr>
      <vt:lpstr>Learning at home</vt:lpstr>
      <vt:lpstr>Learning at home</vt:lpstr>
      <vt:lpstr>Learning at home</vt:lpstr>
      <vt:lpstr>Learning at home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and Innovation</dc:title>
  <dc:creator>Paul Braddock</dc:creator>
  <cp:lastModifiedBy>Kim Ashmore</cp:lastModifiedBy>
  <cp:revision>209</cp:revision>
  <cp:lastPrinted>2019-09-18T09:30:23Z</cp:lastPrinted>
  <dcterms:created xsi:type="dcterms:W3CDTF">2020-03-18T10:45:19Z</dcterms:created>
  <dcterms:modified xsi:type="dcterms:W3CDTF">2024-07-15T09:17:26Z</dcterms:modified>
</cp:coreProperties>
</file>