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7"/>
  </p:notesMasterIdLst>
  <p:handoutMasterIdLst>
    <p:handoutMasterId r:id="rId18"/>
  </p:handoutMasterIdLst>
  <p:sldIdLst>
    <p:sldId id="281" r:id="rId8"/>
    <p:sldId id="297" r:id="rId9"/>
    <p:sldId id="299" r:id="rId10"/>
    <p:sldId id="300" r:id="rId11"/>
    <p:sldId id="304" r:id="rId12"/>
    <p:sldId id="301" r:id="rId13"/>
    <p:sldId id="302" r:id="rId14"/>
    <p:sldId id="303" r:id="rId15"/>
    <p:sldId id="291" r:id="rId16"/>
  </p:sldIdLst>
  <p:sldSz cx="12192000" cy="6858000"/>
  <p:notesSz cx="6858000" cy="9144000"/>
  <p:embeddedFontLst>
    <p:embeddedFont>
      <p:font typeface="British Council Sans" panose="020B0604020202020204" charset="0"/>
      <p:regular r:id="rId19"/>
      <p:bold r:id="rId20"/>
      <p:italic r:id="rId21"/>
      <p:boldItalic r:id="rId22"/>
    </p:embeddedFont>
    <p:embeddedFont>
      <p:font typeface="British Council Sans Headline" panose="020B0604020202020204" charset="0"/>
      <p:regular r:id="rId23"/>
      <p:bold r:id="rId24"/>
      <p:italic r:id="rId25"/>
      <p:boldItalic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26" Type="http://schemas.openxmlformats.org/officeDocument/2006/relationships/font" Target="fonts/font8.fntdata"/><Relationship Id="rId3" Type="http://schemas.openxmlformats.org/officeDocument/2006/relationships/slideMaster" Target="slideMasters/slideMaster3.xml"/><Relationship Id="rId21" Type="http://schemas.openxmlformats.org/officeDocument/2006/relationships/font" Target="fonts/font3.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5" Type="http://schemas.openxmlformats.org/officeDocument/2006/relationships/font" Target="fonts/font7.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font" Target="fonts/font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6.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5.fntdata"/><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font" Target="fonts/font1.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4.fntdata"/><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01/07/2024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01/07/2024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942298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3255682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3339882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1764045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973476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742531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952572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24220006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07/01/2024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07/01/2024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Cities and migration</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Cities and migration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Lead-in: Would you like to live in this city? Why? Why not?</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1028" name="Picture 4">
            <a:extLst>
              <a:ext uri="{FF2B5EF4-FFF2-40B4-BE49-F238E27FC236}">
                <a16:creationId xmlns:a16="http://schemas.microsoft.com/office/drawing/2014/main" id="{0B393ED9-5FA7-E23D-2D86-70E27CFF93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1953" y="1509415"/>
            <a:ext cx="6520446" cy="4526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93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Cities and migration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812087"/>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Task 1: Read the text</a:t>
            </a:r>
            <a:r>
              <a:rPr lang="en-GB" b="1" dirty="0">
                <a:ea typeface="Times New Roman" panose="02020603050405020304" pitchFamily="18" charset="0"/>
              </a:rPr>
              <a:t>. What are ‘magnets’? What is ‘glue’?</a:t>
            </a:r>
            <a:endParaRPr lang="en-GB" dirty="0">
              <a:ea typeface="Times New Roman" panose="02020603050405020304" pitchFamily="18" charset="0"/>
            </a:endParaRPr>
          </a:p>
          <a:p>
            <a:pPr>
              <a:lnSpc>
                <a:spcPct val="150000"/>
              </a:lnSpc>
              <a:spcAft>
                <a:spcPts val="1000"/>
              </a:spcAft>
              <a:tabLst>
                <a:tab pos="588645" algn="l"/>
              </a:tabLst>
            </a:pPr>
            <a:r>
              <a:rPr lang="en-GB" b="1" dirty="0"/>
              <a:t>Magnets and Glue</a:t>
            </a:r>
          </a:p>
          <a:p>
            <a:pPr>
              <a:lnSpc>
                <a:spcPct val="150000"/>
              </a:lnSpc>
              <a:spcAft>
                <a:spcPts val="1000"/>
              </a:spcAft>
              <a:tabLst>
                <a:tab pos="588645" algn="l"/>
              </a:tabLst>
            </a:pPr>
            <a:r>
              <a:rPr lang="en-GB" dirty="0"/>
              <a:t>Cities have to be competitive in the global economy. Cities which are not competitive decline – they begin to lose population. To be competitive, they have to attract skills and talent from all over the world. The most successful cities attract the best skills and talent, and become even more successful. </a:t>
            </a:r>
          </a:p>
          <a:p>
            <a:pPr algn="l">
              <a:lnSpc>
                <a:spcPct val="150000"/>
              </a:lnSpc>
            </a:pPr>
            <a:r>
              <a:rPr lang="en-GB" sz="1800" b="0" i="0" u="none" strike="noStrike" baseline="0" dirty="0"/>
              <a:t>Harvard Business Professor </a:t>
            </a:r>
            <a:r>
              <a:rPr lang="en-GB" sz="1800" b="0" i="0" u="none" strike="noStrike" baseline="0" dirty="0" err="1"/>
              <a:t>Rosabeth</a:t>
            </a:r>
            <a:r>
              <a:rPr lang="en-GB" sz="1800" b="0" i="0" u="none" strike="noStrike" baseline="0" dirty="0"/>
              <a:t> Moss Kanter coined two terms to express this idea: </a:t>
            </a:r>
            <a:r>
              <a:rPr lang="en-GB" sz="1800" b="1" i="0" u="none" strike="noStrike" baseline="0" dirty="0"/>
              <a:t>magnets </a:t>
            </a:r>
            <a:r>
              <a:rPr lang="en-GB" sz="1800" b="0" i="0" u="none" strike="noStrike" baseline="0" dirty="0"/>
              <a:t>and </a:t>
            </a:r>
            <a:r>
              <a:rPr lang="en-GB" sz="1800" b="1" i="0" u="none" strike="noStrike" baseline="0" dirty="0"/>
              <a:t>glue. </a:t>
            </a:r>
            <a:r>
              <a:rPr lang="en-GB" sz="1800" b="0" i="0" u="none" strike="noStrike" baseline="0" dirty="0"/>
              <a:t>Magnets are the elements of a city which attract people and investment. Glue is what keeps people in the city, what convinces them to stay in that city. Both magnets and glue are fundamental if a city wants to grow and thrive.</a:t>
            </a:r>
          </a:p>
          <a:p>
            <a:pPr algn="l"/>
            <a:endParaRPr lang="en-GB"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466006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Cities and migration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404924"/>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Task 2: Are these examples of ‘magnets’ or ‘glue’? Listen to the interview. </a:t>
            </a:r>
            <a:endParaRPr lang="en-GB" sz="1800" dirty="0">
              <a:effectLst/>
              <a:ea typeface="Times New Roman" panose="02020603050405020304" pitchFamily="18" charset="0"/>
            </a:endParaRPr>
          </a:p>
          <a:p>
            <a:pPr>
              <a:lnSpc>
                <a:spcPct val="115000"/>
              </a:lnSpc>
              <a:spcAft>
                <a:spcPts val="1000"/>
              </a:spcAft>
              <a:tabLst>
                <a:tab pos="588645" algn="l"/>
              </a:tabLst>
            </a:pPr>
            <a:r>
              <a:rPr lang="en-GB" sz="1800" dirty="0">
                <a:effectLst/>
                <a:ea typeface="Times New Roman" panose="02020603050405020304" pitchFamily="18" charset="0"/>
              </a:rPr>
              <a:t>1. educational opportunities </a:t>
            </a:r>
          </a:p>
          <a:p>
            <a:pPr>
              <a:lnSpc>
                <a:spcPct val="115000"/>
              </a:lnSpc>
              <a:spcAft>
                <a:spcPts val="1000"/>
              </a:spcAft>
              <a:tabLst>
                <a:tab pos="588645" algn="l"/>
              </a:tabLst>
            </a:pPr>
            <a:r>
              <a:rPr lang="en-GB" sz="1800" dirty="0">
                <a:effectLst/>
                <a:ea typeface="Times New Roman" panose="02020603050405020304" pitchFamily="18" charset="0"/>
              </a:rPr>
              <a:t>2. availability of jobs</a:t>
            </a:r>
          </a:p>
          <a:p>
            <a:pPr>
              <a:lnSpc>
                <a:spcPct val="115000"/>
              </a:lnSpc>
              <a:spcAft>
                <a:spcPts val="1000"/>
              </a:spcAft>
              <a:tabLst>
                <a:tab pos="588645" algn="l"/>
              </a:tabLst>
            </a:pPr>
            <a:r>
              <a:rPr lang="en-GB" sz="1800" dirty="0">
                <a:effectLst/>
                <a:ea typeface="Times New Roman" panose="02020603050405020304" pitchFamily="18" charset="0"/>
              </a:rPr>
              <a:t>3. access to community activities </a:t>
            </a:r>
          </a:p>
          <a:p>
            <a:pPr>
              <a:lnSpc>
                <a:spcPct val="115000"/>
              </a:lnSpc>
              <a:spcAft>
                <a:spcPts val="1000"/>
              </a:spcAft>
              <a:tabLst>
                <a:tab pos="588645" algn="l"/>
              </a:tabLst>
            </a:pPr>
            <a:r>
              <a:rPr lang="en-GB" sz="1800" dirty="0">
                <a:effectLst/>
                <a:ea typeface="Times New Roman" panose="02020603050405020304" pitchFamily="18" charset="0"/>
              </a:rPr>
              <a:t>4. affordable housing </a:t>
            </a:r>
          </a:p>
          <a:p>
            <a:pPr>
              <a:lnSpc>
                <a:spcPct val="115000"/>
              </a:lnSpc>
              <a:spcAft>
                <a:spcPts val="1000"/>
              </a:spcAft>
              <a:tabLst>
                <a:tab pos="588645" algn="l"/>
              </a:tabLst>
            </a:pPr>
            <a:r>
              <a:rPr lang="en-GB" sz="1800" dirty="0">
                <a:effectLst/>
                <a:ea typeface="Times New Roman" panose="02020603050405020304" pitchFamily="18" charset="0"/>
              </a:rPr>
              <a:t>5. presence of other migrants </a:t>
            </a:r>
          </a:p>
          <a:p>
            <a:pPr>
              <a:lnSpc>
                <a:spcPct val="115000"/>
              </a:lnSpc>
              <a:spcAft>
                <a:spcPts val="1000"/>
              </a:spcAft>
              <a:tabLst>
                <a:tab pos="588645" algn="l"/>
              </a:tabLst>
            </a:pPr>
            <a:r>
              <a:rPr lang="en-GB" sz="1800" dirty="0">
                <a:effectLst/>
                <a:ea typeface="Times New Roman" panose="02020603050405020304" pitchFamily="18" charset="0"/>
              </a:rPr>
              <a:t>6. possibility of setting up own business </a:t>
            </a:r>
          </a:p>
          <a:p>
            <a:pPr>
              <a:lnSpc>
                <a:spcPct val="115000"/>
              </a:lnSpc>
              <a:spcAft>
                <a:spcPts val="1000"/>
              </a:spcAft>
              <a:tabLst>
                <a:tab pos="588645" algn="l"/>
              </a:tabLst>
            </a:pPr>
            <a:r>
              <a:rPr lang="en-GB" sz="1800" dirty="0">
                <a:effectLst/>
                <a:ea typeface="Times New Roman" panose="02020603050405020304" pitchFamily="18" charset="0"/>
              </a:rPr>
              <a:t>7. a variety of job opportunities </a:t>
            </a:r>
          </a:p>
          <a:p>
            <a:pPr>
              <a:lnSpc>
                <a:spcPct val="115000"/>
              </a:lnSpc>
              <a:spcAft>
                <a:spcPts val="1000"/>
              </a:spcAft>
              <a:tabLst>
                <a:tab pos="588645" algn="l"/>
              </a:tabLst>
            </a:pPr>
            <a:r>
              <a:rPr lang="en-GB" sz="1800" dirty="0">
                <a:effectLst/>
                <a:ea typeface="Times New Roman" panose="02020603050405020304" pitchFamily="18" charset="0"/>
              </a:rPr>
              <a:t>8. a city’s reputation </a:t>
            </a:r>
          </a:p>
          <a:p>
            <a:pPr>
              <a:lnSpc>
                <a:spcPct val="115000"/>
              </a:lnSpc>
              <a:spcAft>
                <a:spcPts val="1000"/>
              </a:spcAft>
              <a:tabLst>
                <a:tab pos="588645" algn="l"/>
              </a:tabLst>
            </a:pPr>
            <a:r>
              <a:rPr lang="en-GB" sz="1800" dirty="0">
                <a:effectLst/>
                <a:ea typeface="Times New Roman" panose="02020603050405020304" pitchFamily="18" charset="0"/>
              </a:rPr>
              <a:t>9. cultural and recreational activities </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730458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Cities and migration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698846"/>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Task 3: Work in groups. Take turns to give definitions of these words. The first person to say the correct word wins a point.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BC71A859-420C-13A3-7431-D655F43B9D83}"/>
              </a:ext>
            </a:extLst>
          </p:cNvPr>
          <p:cNvGraphicFramePr>
            <a:graphicFrameLocks noGrp="1"/>
          </p:cNvGraphicFramePr>
          <p:nvPr>
            <p:extLst>
              <p:ext uri="{D42A27DB-BD31-4B8C-83A1-F6EECF244321}">
                <p14:modId xmlns:p14="http://schemas.microsoft.com/office/powerpoint/2010/main" val="3014243454"/>
              </p:ext>
            </p:extLst>
          </p:nvPr>
        </p:nvGraphicFramePr>
        <p:xfrm>
          <a:off x="1683683" y="2043636"/>
          <a:ext cx="8128000" cy="3294698"/>
        </p:xfrm>
        <a:graphic>
          <a:graphicData uri="http://schemas.openxmlformats.org/drawingml/2006/table">
            <a:tbl>
              <a:tblPr firstRow="1" bandRow="1">
                <a:tableStyleId>{5C22544A-7EE6-4342-B048-85BDC9FD1C3A}</a:tableStyleId>
              </a:tblPr>
              <a:tblGrid>
                <a:gridCol w="8128000">
                  <a:extLst>
                    <a:ext uri="{9D8B030D-6E8A-4147-A177-3AD203B41FA5}">
                      <a16:colId xmlns:a16="http://schemas.microsoft.com/office/drawing/2014/main" val="701264886"/>
                    </a:ext>
                  </a:extLst>
                </a:gridCol>
              </a:tblGrid>
              <a:tr h="370840">
                <a:tc>
                  <a:txBody>
                    <a:bodyPr/>
                    <a:lstStyle/>
                    <a:p>
                      <a:pPr algn="ctr">
                        <a:lnSpc>
                          <a:spcPct val="200000"/>
                        </a:lnSpc>
                      </a:pPr>
                      <a:r>
                        <a:rPr lang="en-GB" sz="1800" b="1" kern="1200" dirty="0">
                          <a:solidFill>
                            <a:schemeClr val="tx2"/>
                          </a:solidFill>
                          <a:effectLst/>
                          <a:latin typeface="+mn-lt"/>
                          <a:ea typeface="+mn-ea"/>
                          <a:cs typeface="+mn-cs"/>
                        </a:rPr>
                        <a:t>growing     declining     feature     urban area</a:t>
                      </a:r>
                    </a:p>
                    <a:p>
                      <a:pPr algn="ctr">
                        <a:lnSpc>
                          <a:spcPct val="200000"/>
                        </a:lnSpc>
                      </a:pPr>
                      <a:r>
                        <a:rPr lang="en-GB" sz="1800" b="1" kern="1200" dirty="0">
                          <a:solidFill>
                            <a:schemeClr val="tx2"/>
                          </a:solidFill>
                          <a:effectLst/>
                          <a:latin typeface="+mn-lt"/>
                          <a:ea typeface="+mn-ea"/>
                          <a:cs typeface="+mn-cs"/>
                        </a:rPr>
                        <a:t>competitive     talent     affordable     availability</a:t>
                      </a:r>
                    </a:p>
                    <a:p>
                      <a:pPr algn="ctr">
                        <a:lnSpc>
                          <a:spcPct val="200000"/>
                        </a:lnSpc>
                      </a:pPr>
                      <a:r>
                        <a:rPr lang="en-GB" sz="1800" b="1" kern="1200" dirty="0">
                          <a:solidFill>
                            <a:schemeClr val="tx2"/>
                          </a:solidFill>
                          <a:effectLst/>
                          <a:latin typeface="+mn-lt"/>
                          <a:ea typeface="+mn-ea"/>
                          <a:cs typeface="+mn-cs"/>
                        </a:rPr>
                        <a:t>growth     migrant worker     opportunities     skills</a:t>
                      </a:r>
                    </a:p>
                    <a:p>
                      <a:pPr algn="ctr">
                        <a:lnSpc>
                          <a:spcPct val="200000"/>
                        </a:lnSpc>
                      </a:pPr>
                      <a:r>
                        <a:rPr lang="en-GB" sz="1800" b="1" kern="1200" dirty="0">
                          <a:solidFill>
                            <a:schemeClr val="tx2"/>
                          </a:solidFill>
                          <a:effectLst/>
                          <a:latin typeface="+mn-lt"/>
                          <a:ea typeface="+mn-ea"/>
                          <a:cs typeface="+mn-cs"/>
                        </a:rPr>
                        <a:t>investment     global economy     magnet     glue</a:t>
                      </a:r>
                    </a:p>
                    <a:p>
                      <a:pPr algn="ctr">
                        <a:lnSpc>
                          <a:spcPct val="200000"/>
                        </a:lnSpc>
                      </a:pPr>
                      <a:r>
                        <a:rPr lang="en-GB" sz="1800" b="1" kern="1200" dirty="0">
                          <a:solidFill>
                            <a:schemeClr val="tx2"/>
                          </a:solidFill>
                          <a:effectLst/>
                          <a:latin typeface="+mn-lt"/>
                          <a:ea typeface="+mn-ea"/>
                          <a:cs typeface="+mn-cs"/>
                        </a:rPr>
                        <a:t>knowledge     reputation     accessible     events</a:t>
                      </a:r>
                    </a:p>
                    <a:p>
                      <a:pPr algn="ctr">
                        <a:lnSpc>
                          <a:spcPct val="200000"/>
                        </a:lnSpc>
                      </a:pPr>
                      <a:endParaRPr lang="en-GB" dirty="0"/>
                    </a:p>
                  </a:txBody>
                  <a:tcPr/>
                </a:tc>
                <a:extLst>
                  <a:ext uri="{0D108BD9-81ED-4DB2-BD59-A6C34878D82A}">
                    <a16:rowId xmlns:a16="http://schemas.microsoft.com/office/drawing/2014/main" val="2282438811"/>
                  </a:ext>
                </a:extLst>
              </a:tr>
            </a:tbl>
          </a:graphicData>
        </a:graphic>
      </p:graphicFrame>
    </p:spTree>
    <p:extLst>
      <p:ext uri="{BB962C8B-B14F-4D97-AF65-F5344CB8AC3E}">
        <p14:creationId xmlns:p14="http://schemas.microsoft.com/office/powerpoint/2010/main" val="1993282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Cities and migration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39179"/>
            <a:ext cx="9983998" cy="5152821"/>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Transcript </a:t>
            </a:r>
            <a:endParaRPr lang="en-GB" sz="1800" dirty="0">
              <a:effectLst/>
              <a:ea typeface="Times New Roman" panose="02020603050405020304" pitchFamily="18" charset="0"/>
            </a:endParaRPr>
          </a:p>
          <a:p>
            <a:pPr>
              <a:lnSpc>
                <a:spcPct val="115000"/>
              </a:lnSpc>
              <a:spcAft>
                <a:spcPts val="1000"/>
              </a:spcAft>
            </a:pPr>
            <a:r>
              <a:rPr lang="en-GB" sz="1600" dirty="0">
                <a:effectLst/>
                <a:ea typeface="Times New Roman" panose="02020603050405020304" pitchFamily="18" charset="0"/>
              </a:rPr>
              <a:t>A radio interview with an American expert on population movement.</a:t>
            </a:r>
            <a:br>
              <a:rPr lang="en-GB" sz="1600" dirty="0">
                <a:effectLst/>
                <a:ea typeface="Times New Roman" panose="02020603050405020304" pitchFamily="18" charset="0"/>
              </a:rPr>
            </a:br>
            <a:r>
              <a:rPr lang="en-GB" sz="1600" dirty="0">
                <a:effectLst/>
                <a:ea typeface="Times New Roman" panose="02020603050405020304" pitchFamily="18" charset="0"/>
              </a:rPr>
              <a:t>I = Interviewer E = Expert</a:t>
            </a:r>
          </a:p>
          <a:p>
            <a:pPr>
              <a:lnSpc>
                <a:spcPct val="115000"/>
              </a:lnSpc>
              <a:spcAft>
                <a:spcPts val="1000"/>
              </a:spcAft>
            </a:pPr>
            <a:r>
              <a:rPr lang="en-GB" sz="1600" dirty="0">
                <a:effectLst/>
                <a:ea typeface="Times New Roman" panose="02020603050405020304" pitchFamily="18" charset="0"/>
              </a:rPr>
              <a:t>I: Here we are with Dr Marylyn, a professor at the local university and an expert in population movement. Dr Marylyn, you talk about ‘magnets’ and ‘glue’ - things that attract migrants to cities, and things that keep them there. Can you explain what you mean by these terms?</a:t>
            </a:r>
          </a:p>
          <a:p>
            <a:pPr>
              <a:lnSpc>
                <a:spcPct val="115000"/>
              </a:lnSpc>
              <a:spcAft>
                <a:spcPts val="1000"/>
              </a:spcAft>
            </a:pPr>
            <a:r>
              <a:rPr lang="en-GB" sz="1600" dirty="0">
                <a:effectLst/>
                <a:ea typeface="Times New Roman" panose="02020603050405020304" pitchFamily="18" charset="0"/>
              </a:rPr>
              <a:t>E: Yes, of course. Well, basically, we begin with the idea that important international cities have to be competitive in the global economy. Cities which are not competitive decline –they begin to lose population. To be competitive, they have to attract skills and talent from all over the world. The most successful cities attract the best skills and talent, and become even more successful. The magnets are what attract people to these cities.</a:t>
            </a:r>
          </a:p>
          <a:p>
            <a:pPr>
              <a:lnSpc>
                <a:spcPct val="115000"/>
              </a:lnSpc>
              <a:spcAft>
                <a:spcPts val="1000"/>
              </a:spcAft>
            </a:pPr>
            <a:r>
              <a:rPr lang="en-GB" sz="1600" dirty="0">
                <a:effectLst/>
                <a:ea typeface="Times New Roman" panose="02020603050405020304" pitchFamily="18" charset="0"/>
              </a:rPr>
              <a:t>I: Yes, that makes sense. So what attracts people to these cities? What are the magnets?</a:t>
            </a:r>
          </a:p>
          <a:p>
            <a:pPr>
              <a:lnSpc>
                <a:spcPct val="115000"/>
              </a:lnSpc>
              <a:spcAft>
                <a:spcPts val="1000"/>
              </a:spcAft>
            </a:pPr>
            <a:r>
              <a:rPr lang="en-GB" sz="1600" dirty="0">
                <a:effectLst/>
                <a:ea typeface="Times New Roman" panose="02020603050405020304" pitchFamily="18" charset="0"/>
              </a:rPr>
              <a:t>E: Well, probably the most important magnet is the availability of jobs. Cities that offer lots of job opportunities, and a wide variety of jobs, attract a lot of migrants.</a:t>
            </a:r>
          </a:p>
          <a:p>
            <a:pPr>
              <a:lnSpc>
                <a:spcPct val="115000"/>
              </a:lnSpc>
              <a:spcAft>
                <a:spcPts val="1000"/>
              </a:spcAft>
            </a:pP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805533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Cities and migration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60760"/>
            <a:ext cx="9983998" cy="4175117"/>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Transcript </a:t>
            </a:r>
            <a:endParaRPr lang="en-GB" sz="1800" dirty="0">
              <a:effectLst/>
              <a:ea typeface="Times New Roman" panose="02020603050405020304" pitchFamily="18" charset="0"/>
            </a:endParaRPr>
          </a:p>
          <a:p>
            <a:pPr>
              <a:lnSpc>
                <a:spcPct val="115000"/>
              </a:lnSpc>
              <a:spcAft>
                <a:spcPts val="1000"/>
              </a:spcAft>
            </a:pPr>
            <a:r>
              <a:rPr lang="en-GB" sz="1600" dirty="0">
                <a:effectLst/>
                <a:ea typeface="Times New Roman" panose="02020603050405020304" pitchFamily="18" charset="0"/>
              </a:rPr>
              <a:t>I: And what other magnets are there?</a:t>
            </a:r>
          </a:p>
          <a:p>
            <a:pPr>
              <a:lnSpc>
                <a:spcPct val="115000"/>
              </a:lnSpc>
              <a:spcAft>
                <a:spcPts val="1000"/>
              </a:spcAft>
            </a:pPr>
            <a:r>
              <a:rPr lang="en-GB" sz="1600" dirty="0">
                <a:effectLst/>
                <a:ea typeface="Times New Roman" panose="02020603050405020304" pitchFamily="18" charset="0"/>
              </a:rPr>
              <a:t>E: Well, knowledge of a city is important. If a city has an international reputation – London, New York, Paris, Moscow – you’ve seen them on TV, you’ve heard of them, you’ve seen them in newspapers and magazines – they give the impression of being safe, accessible, open cities. This is why cities organise international events like the Olympics, EXPOs, cultural festivals and international trade fairs.</a:t>
            </a:r>
          </a:p>
          <a:p>
            <a:pPr>
              <a:lnSpc>
                <a:spcPct val="115000"/>
              </a:lnSpc>
              <a:spcAft>
                <a:spcPts val="1000"/>
              </a:spcAft>
            </a:pPr>
            <a:r>
              <a:rPr lang="en-GB" sz="1600" dirty="0">
                <a:effectLst/>
                <a:ea typeface="Times New Roman" panose="02020603050405020304" pitchFamily="18" charset="0"/>
              </a:rPr>
              <a:t>I: And I suppose that a big, migrant population attracts other migrants.</a:t>
            </a:r>
          </a:p>
          <a:p>
            <a:pPr>
              <a:lnSpc>
                <a:spcPct val="115000"/>
              </a:lnSpc>
              <a:spcAft>
                <a:spcPts val="1000"/>
              </a:spcAft>
            </a:pPr>
            <a:r>
              <a:rPr lang="en-GB" sz="1600" dirty="0">
                <a:effectLst/>
                <a:ea typeface="Times New Roman" panose="02020603050405020304" pitchFamily="18" charset="0"/>
              </a:rPr>
              <a:t>E: That’s right. Having a big migrant population is in itself an attractive feature of a city. Foreign people are happier in a place where there are lots of foreign people. It’s also true that people feel more secure in cities where there are lots of people from their own countries. It gives them access to their home culture – shops, family and friends, cultural events.</a:t>
            </a:r>
          </a:p>
          <a:p>
            <a:pPr>
              <a:lnSpc>
                <a:spcPct val="115000"/>
              </a:lnSpc>
              <a:spcAft>
                <a:spcPts val="1000"/>
              </a:spcAft>
            </a:pP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307083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Cities and migration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43852"/>
            <a:ext cx="9983998" cy="5245667"/>
          </a:xfrm>
          <a:prstGeom prst="rect">
            <a:avLst/>
          </a:prstGeom>
          <a:noFill/>
        </p:spPr>
        <p:txBody>
          <a:bodyPr wrap="square" rtlCol="0">
            <a:spAutoFit/>
          </a:bodyPr>
          <a:lstStyle/>
          <a:p>
            <a:pPr>
              <a:lnSpc>
                <a:spcPct val="115000"/>
              </a:lnSpc>
              <a:spcAft>
                <a:spcPts val="1000"/>
              </a:spcAft>
              <a:tabLst>
                <a:tab pos="588645" algn="l"/>
              </a:tabLst>
            </a:pPr>
            <a:r>
              <a:rPr lang="en-GB" b="1" dirty="0">
                <a:effectLst/>
                <a:ea typeface="Times New Roman" panose="02020603050405020304" pitchFamily="18" charset="0"/>
              </a:rPr>
              <a:t>Transcript </a:t>
            </a:r>
            <a:endParaRPr lang="en-GB" dirty="0">
              <a:effectLst/>
              <a:ea typeface="Times New Roman" panose="02020603050405020304" pitchFamily="18" charset="0"/>
            </a:endParaRPr>
          </a:p>
          <a:p>
            <a:pPr>
              <a:lnSpc>
                <a:spcPct val="115000"/>
              </a:lnSpc>
              <a:spcAft>
                <a:spcPts val="1000"/>
              </a:spcAft>
            </a:pPr>
            <a:r>
              <a:rPr lang="en-GB" sz="1600" dirty="0">
                <a:effectLst/>
                <a:ea typeface="Times New Roman" panose="02020603050405020304" pitchFamily="18" charset="0"/>
              </a:rPr>
              <a:t>E: And what about glue?</a:t>
            </a:r>
          </a:p>
          <a:p>
            <a:pPr>
              <a:lnSpc>
                <a:spcPct val="115000"/>
              </a:lnSpc>
              <a:spcAft>
                <a:spcPts val="1000"/>
              </a:spcAft>
            </a:pPr>
            <a:r>
              <a:rPr lang="en-GB" sz="1600" dirty="0">
                <a:effectLst/>
                <a:ea typeface="Times New Roman" panose="02020603050405020304" pitchFamily="18" charset="0"/>
              </a:rPr>
              <a:t>I: Well, going back to what we said before – that successful cities need the skills and talents of migrant workers. Well, if the magnets attract them, the glue convinces them to stay – and this is what is really important.</a:t>
            </a:r>
          </a:p>
          <a:p>
            <a:pPr>
              <a:lnSpc>
                <a:spcPct val="115000"/>
              </a:lnSpc>
              <a:spcAft>
                <a:spcPts val="1000"/>
              </a:spcAft>
            </a:pPr>
            <a:r>
              <a:rPr lang="en-GB" sz="1600" dirty="0">
                <a:effectLst/>
                <a:ea typeface="Times New Roman" panose="02020603050405020304" pitchFamily="18" charset="0"/>
              </a:rPr>
              <a:t>I: So what kind of thing encourages people to stay in a place? What’s the glue?</a:t>
            </a:r>
          </a:p>
          <a:p>
            <a:pPr>
              <a:lnSpc>
                <a:spcPct val="115000"/>
              </a:lnSpc>
              <a:spcAft>
                <a:spcPts val="1000"/>
              </a:spcAft>
            </a:pPr>
            <a:r>
              <a:rPr lang="en-GB" sz="1600" dirty="0">
                <a:effectLst/>
                <a:ea typeface="Times New Roman" panose="02020603050405020304" pitchFamily="18" charset="0"/>
              </a:rPr>
              <a:t>E: Well, cities that want to retain migrants need to pay attention to the quality of life on offer. People need to have their aspirations fulfilled.</a:t>
            </a:r>
          </a:p>
          <a:p>
            <a:pPr>
              <a:lnSpc>
                <a:spcPct val="115000"/>
              </a:lnSpc>
              <a:spcAft>
                <a:spcPts val="1000"/>
              </a:spcAft>
            </a:pPr>
            <a:r>
              <a:rPr lang="en-GB" sz="1600" dirty="0">
                <a:effectLst/>
                <a:ea typeface="Times New Roman" panose="02020603050405020304" pitchFamily="18" charset="0"/>
              </a:rPr>
              <a:t>I: Yeah.</a:t>
            </a:r>
          </a:p>
          <a:p>
            <a:pPr>
              <a:lnSpc>
                <a:spcPct val="115000"/>
              </a:lnSpc>
              <a:spcAft>
                <a:spcPts val="1000"/>
              </a:spcAft>
            </a:pPr>
            <a:r>
              <a:rPr lang="en-GB" sz="1600" dirty="0">
                <a:effectLst/>
                <a:ea typeface="Times New Roman" panose="02020603050405020304" pitchFamily="18" charset="0"/>
              </a:rPr>
              <a:t>E: People need affordable housing in nice areas, educational opportunities for themselves and their children, cultural and recreational activities. They need access to social and community activities, to belong to the community. They need access to the job market in terms of visas and legal permits. They need to be able to set up their own business if they want. These are the glue factors. Other factors like... (fade out)</a:t>
            </a:r>
          </a:p>
          <a:p>
            <a:pPr>
              <a:lnSpc>
                <a:spcPct val="115000"/>
              </a:lnSpc>
              <a:spcAft>
                <a:spcPts val="1000"/>
              </a:spcAft>
            </a:pP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655702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Cities and migration</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2737</TotalTime>
  <Words>984</Words>
  <Application>Microsoft Office PowerPoint</Application>
  <PresentationFormat>Widescreen</PresentationFormat>
  <Paragraphs>76</Paragraphs>
  <Slides>9</Slides>
  <Notes>9</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9</vt:i4>
      </vt:variant>
    </vt:vector>
  </HeadingPairs>
  <TitlesOfParts>
    <vt:vector size="22" baseType="lpstr">
      <vt:lpstr>Times New Roman</vt:lpstr>
      <vt:lpstr>Arial</vt:lpstr>
      <vt:lpstr>Calibri</vt:lpstr>
      <vt:lpstr>British Council Sans Headline</vt:lpstr>
      <vt:lpstr>British Council Sans</vt:lpstr>
      <vt:lpstr>Calibri Light</vt:lpstr>
      <vt:lpstr>Cover - indigo</vt:lpstr>
      <vt:lpstr>Section - indigo</vt:lpstr>
      <vt:lpstr>Cover - white</vt:lpstr>
      <vt:lpstr>Section - white</vt:lpstr>
      <vt:lpstr>British Council</vt:lpstr>
      <vt:lpstr>Custom Design</vt:lpstr>
      <vt:lpstr>British Council blank</vt:lpstr>
      <vt:lpstr>Cities and migration</vt:lpstr>
      <vt:lpstr>Cities and migration</vt:lpstr>
      <vt:lpstr>Cities and migration</vt:lpstr>
      <vt:lpstr>Cities and migration</vt:lpstr>
      <vt:lpstr>Cities and migration</vt:lpstr>
      <vt:lpstr>Cities and migration</vt:lpstr>
      <vt:lpstr>Cities and migration</vt:lpstr>
      <vt:lpstr>Cities and migration</vt:lpstr>
      <vt:lpstr>Cities and migration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154</cp:revision>
  <dcterms:created xsi:type="dcterms:W3CDTF">2020-03-31T10:47:13Z</dcterms:created>
  <dcterms:modified xsi:type="dcterms:W3CDTF">2024-07-01T10:57:32Z</dcterms:modified>
</cp:coreProperties>
</file>