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4226-A171-F2CA-5DD5-04B6E9375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0BA0F2-906C-05B5-0439-C13D415D9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FF3996-B8E0-3AD6-31D3-8EB155D27DF3}"/>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5" name="Footer Placeholder 4">
            <a:extLst>
              <a:ext uri="{FF2B5EF4-FFF2-40B4-BE49-F238E27FC236}">
                <a16:creationId xmlns:a16="http://schemas.microsoft.com/office/drawing/2014/main" id="{08935DFC-8D86-D99F-478A-14C5EC2610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250BF6-4C87-C369-A6A0-02DC58B29066}"/>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38266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F044-4B89-3A71-A849-2AE55C9262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492721-80AF-B09B-D7D1-9F616169C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0B6CA8-D3B1-03E0-94A8-4458D3C48D71}"/>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5" name="Footer Placeholder 4">
            <a:extLst>
              <a:ext uri="{FF2B5EF4-FFF2-40B4-BE49-F238E27FC236}">
                <a16:creationId xmlns:a16="http://schemas.microsoft.com/office/drawing/2014/main" id="{A1B6FC6B-0892-A537-6736-162685A65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6B05E8-2311-6A33-409B-0E185D61CB13}"/>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142781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B90206-6021-8B31-422C-E9A378E602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6EB16D-965F-C93F-E889-4B3BD0D70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571A70-DD03-D532-7F99-F5BA2E30E992}"/>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5" name="Footer Placeholder 4">
            <a:extLst>
              <a:ext uri="{FF2B5EF4-FFF2-40B4-BE49-F238E27FC236}">
                <a16:creationId xmlns:a16="http://schemas.microsoft.com/office/drawing/2014/main" id="{D2A82FB2-B568-72EA-A937-90B905BDD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3359D-C9A4-F1D4-5258-7EB63BD629F3}"/>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268242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956A-396E-C04A-6063-B273D5AE98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F090F2-78B3-9799-30BF-273F168AF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F4376-843E-2F29-648C-3EE85EEC5766}"/>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5" name="Footer Placeholder 4">
            <a:extLst>
              <a:ext uri="{FF2B5EF4-FFF2-40B4-BE49-F238E27FC236}">
                <a16:creationId xmlns:a16="http://schemas.microsoft.com/office/drawing/2014/main" id="{889A21CC-BE69-B2C8-83CF-705EB5ABC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63296-E786-4D45-5ACC-94F868EBADBC}"/>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401794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9794-8037-71CA-DED5-0145A54E2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A39796-314D-B320-B892-5C5109269C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0FBDC5-C8E6-73C2-D8C6-01FA0AA6854A}"/>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5" name="Footer Placeholder 4">
            <a:extLst>
              <a:ext uri="{FF2B5EF4-FFF2-40B4-BE49-F238E27FC236}">
                <a16:creationId xmlns:a16="http://schemas.microsoft.com/office/drawing/2014/main" id="{B55F19D1-8450-D50C-6EA9-BCBF7F852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770BF-AD83-E226-A663-3C32BBB6D36E}"/>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277737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2BDD-E7E3-F0CC-F3F1-A4F09A9B88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6CE7BD-FFAE-D5FC-5129-01B9F0C52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D99AE7-7B77-270E-398A-31346E895D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B0EB-65B1-8F9B-62FA-02A0D5BFD025}"/>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6" name="Footer Placeholder 5">
            <a:extLst>
              <a:ext uri="{FF2B5EF4-FFF2-40B4-BE49-F238E27FC236}">
                <a16:creationId xmlns:a16="http://schemas.microsoft.com/office/drawing/2014/main" id="{B3085659-0CD4-E0A9-79BE-273AE4DD89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16A073-F64A-A828-5664-CD27C31BA6F9}"/>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146908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4593-8C43-EC4E-771F-468540F80B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798605-D725-C262-7845-81C2B4171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CB5B8-78ED-59B2-A5D7-9206061D68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C4018F-2EFA-D83D-8570-692497A799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C72BC8-DE5D-AA23-4CD8-0E90573964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FE85F2-F89D-1585-FD09-BAE0AD558078}"/>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8" name="Footer Placeholder 7">
            <a:extLst>
              <a:ext uri="{FF2B5EF4-FFF2-40B4-BE49-F238E27FC236}">
                <a16:creationId xmlns:a16="http://schemas.microsoft.com/office/drawing/2014/main" id="{38FEC6F6-C575-FD78-3F1E-C9AEDD5DF6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993215-4AA4-B465-45D6-39C3CE51B6C5}"/>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35727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F4F9-0F17-7ABB-1F59-DEB83E73EB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5AAB28-62AE-91BC-2052-BC2CA8DAB678}"/>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4" name="Footer Placeholder 3">
            <a:extLst>
              <a:ext uri="{FF2B5EF4-FFF2-40B4-BE49-F238E27FC236}">
                <a16:creationId xmlns:a16="http://schemas.microsoft.com/office/drawing/2014/main" id="{70090137-D726-E66D-49CD-0F4603A1F8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E2D198-22CF-4B4F-EC87-0FE82337D4F5}"/>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323948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5D118-4FD4-B7F8-8464-65FC89A5C628}"/>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3" name="Footer Placeholder 2">
            <a:extLst>
              <a:ext uri="{FF2B5EF4-FFF2-40B4-BE49-F238E27FC236}">
                <a16:creationId xmlns:a16="http://schemas.microsoft.com/office/drawing/2014/main" id="{D744C46B-5BE7-770D-CB23-D79AB82E77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47666E-B00E-A4F0-F8C1-E2B01C5E64E4}"/>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332461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024F-05CE-0D85-BAB6-9B3B3A545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720B8F-2407-E429-38BC-D7E5D0958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C3F7AE-7BDB-2148-3995-2A88CB194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4D54C-F6ED-EAFC-A62C-9CF5530FFF1B}"/>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6" name="Footer Placeholder 5">
            <a:extLst>
              <a:ext uri="{FF2B5EF4-FFF2-40B4-BE49-F238E27FC236}">
                <a16:creationId xmlns:a16="http://schemas.microsoft.com/office/drawing/2014/main" id="{CD3FEBAC-4F70-6E10-BCD5-BBA0D2B08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CA8786-1A9D-4E26-7AB0-67D8404CB36D}"/>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193920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FA2C-F75C-6CEC-7989-080AB630C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CB5C45-92D2-3A9F-DF09-AE5776886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35CAFB-45F9-A853-577C-D677B772E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0BE85-4678-9A6E-830B-7ED10F36FCFD}"/>
              </a:ext>
            </a:extLst>
          </p:cNvPr>
          <p:cNvSpPr>
            <a:spLocks noGrp="1"/>
          </p:cNvSpPr>
          <p:nvPr>
            <p:ph type="dt" sz="half" idx="10"/>
          </p:nvPr>
        </p:nvSpPr>
        <p:spPr/>
        <p:txBody>
          <a:bodyPr/>
          <a:lstStyle/>
          <a:p>
            <a:fld id="{BC4322E2-95CD-4793-88CD-6E28DA293B67}" type="datetimeFigureOut">
              <a:rPr lang="en-GB" smtClean="0"/>
              <a:t>11/06/2024</a:t>
            </a:fld>
            <a:endParaRPr lang="en-GB"/>
          </a:p>
        </p:txBody>
      </p:sp>
      <p:sp>
        <p:nvSpPr>
          <p:cNvPr id="6" name="Footer Placeholder 5">
            <a:extLst>
              <a:ext uri="{FF2B5EF4-FFF2-40B4-BE49-F238E27FC236}">
                <a16:creationId xmlns:a16="http://schemas.microsoft.com/office/drawing/2014/main" id="{BD67EAFD-C72A-A8F1-6175-F53D2D0500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B72A1F-9398-8BCF-194D-55271A9B93E4}"/>
              </a:ext>
            </a:extLst>
          </p:cNvPr>
          <p:cNvSpPr>
            <a:spLocks noGrp="1"/>
          </p:cNvSpPr>
          <p:nvPr>
            <p:ph type="sldNum" sz="quarter" idx="12"/>
          </p:nvPr>
        </p:nvSpPr>
        <p:spPr/>
        <p:txBody>
          <a:bodyPr/>
          <a:lstStyle/>
          <a:p>
            <a:fld id="{07636BCB-7A4A-4032-98C0-0361C19A09AC}" type="slidenum">
              <a:rPr lang="en-GB" smtClean="0"/>
              <a:t>‹#›</a:t>
            </a:fld>
            <a:endParaRPr lang="en-GB"/>
          </a:p>
        </p:txBody>
      </p:sp>
    </p:spTree>
    <p:extLst>
      <p:ext uri="{BB962C8B-B14F-4D97-AF65-F5344CB8AC3E}">
        <p14:creationId xmlns:p14="http://schemas.microsoft.com/office/powerpoint/2010/main" val="46625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BE744-6288-9DA6-5F3B-08E11F047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B8E690-A039-0D9C-6F30-5B2F25B61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63DC2-8AF7-16C3-4961-28065AC269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4322E2-95CD-4793-88CD-6E28DA293B67}" type="datetimeFigureOut">
              <a:rPr lang="en-GB" smtClean="0"/>
              <a:t>11/06/2024</a:t>
            </a:fld>
            <a:endParaRPr lang="en-GB"/>
          </a:p>
        </p:txBody>
      </p:sp>
      <p:sp>
        <p:nvSpPr>
          <p:cNvPr id="5" name="Footer Placeholder 4">
            <a:extLst>
              <a:ext uri="{FF2B5EF4-FFF2-40B4-BE49-F238E27FC236}">
                <a16:creationId xmlns:a16="http://schemas.microsoft.com/office/drawing/2014/main" id="{EE7D5A74-2E7E-B2AD-6AE3-7BD4BF4AC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5EE8858-7A01-C076-446A-82B47C60F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636BCB-7A4A-4032-98C0-0361C19A09AC}" type="slidenum">
              <a:rPr lang="en-GB" smtClean="0"/>
              <a:t>‹#›</a:t>
            </a:fld>
            <a:endParaRPr lang="en-GB"/>
          </a:p>
        </p:txBody>
      </p:sp>
    </p:spTree>
    <p:extLst>
      <p:ext uri="{BB962C8B-B14F-4D97-AF65-F5344CB8AC3E}">
        <p14:creationId xmlns:p14="http://schemas.microsoft.com/office/powerpoint/2010/main" val="413623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pic>
        <p:nvPicPr>
          <p:cNvPr id="9" name="Picture 8">
            <a:extLst>
              <a:ext uri="{FF2B5EF4-FFF2-40B4-BE49-F238E27FC236}">
                <a16:creationId xmlns:a16="http://schemas.microsoft.com/office/drawing/2014/main" id="{486790B7-9DE5-F9D9-3247-A0D22454E1DE}"/>
              </a:ext>
            </a:extLst>
          </p:cNvPr>
          <p:cNvPicPr>
            <a:picLocks noChangeAspect="1"/>
          </p:cNvPicPr>
          <p:nvPr/>
        </p:nvPicPr>
        <p:blipFill>
          <a:blip r:embed="rId3"/>
          <a:stretch>
            <a:fillRect/>
          </a:stretch>
        </p:blipFill>
        <p:spPr>
          <a:xfrm>
            <a:off x="2124074" y="956181"/>
            <a:ext cx="8200445" cy="5152641"/>
          </a:xfrm>
          <a:prstGeom prst="rect">
            <a:avLst/>
          </a:prstGeom>
        </p:spPr>
      </p:pic>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What not to say to someone who stammers</a:t>
            </a:r>
          </a:p>
        </p:txBody>
      </p:sp>
    </p:spTree>
    <p:extLst>
      <p:ext uri="{BB962C8B-B14F-4D97-AF65-F5344CB8AC3E}">
        <p14:creationId xmlns:p14="http://schemas.microsoft.com/office/powerpoint/2010/main" val="377716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4: Describing annoying habits</a:t>
            </a:r>
          </a:p>
        </p:txBody>
      </p:sp>
      <p:pic>
        <p:nvPicPr>
          <p:cNvPr id="6" name="Picture 5">
            <a:extLst>
              <a:ext uri="{FF2B5EF4-FFF2-40B4-BE49-F238E27FC236}">
                <a16:creationId xmlns:a16="http://schemas.microsoft.com/office/drawing/2014/main" id="{3C6E2EEC-EDA8-8858-D939-D12660AE94F8}"/>
              </a:ext>
            </a:extLst>
          </p:cNvPr>
          <p:cNvPicPr>
            <a:picLocks noChangeAspect="1"/>
          </p:cNvPicPr>
          <p:nvPr/>
        </p:nvPicPr>
        <p:blipFill>
          <a:blip r:embed="rId3"/>
          <a:stretch>
            <a:fillRect/>
          </a:stretch>
        </p:blipFill>
        <p:spPr>
          <a:xfrm>
            <a:off x="5752095" y="2852399"/>
            <a:ext cx="5602710" cy="3420152"/>
          </a:xfrm>
          <a:prstGeom prst="rect">
            <a:avLst/>
          </a:prstGeom>
        </p:spPr>
      </p:pic>
      <p:sp>
        <p:nvSpPr>
          <p:cNvPr id="9" name="Speech Bubble: Rectangle with Corners Rounded 8">
            <a:extLst>
              <a:ext uri="{FF2B5EF4-FFF2-40B4-BE49-F238E27FC236}">
                <a16:creationId xmlns:a16="http://schemas.microsoft.com/office/drawing/2014/main" id="{90F6E8AC-1FE3-1556-581A-F4A7652D479E}"/>
              </a:ext>
            </a:extLst>
          </p:cNvPr>
          <p:cNvSpPr/>
          <p:nvPr/>
        </p:nvSpPr>
        <p:spPr>
          <a:xfrm>
            <a:off x="723900" y="1257300"/>
            <a:ext cx="9372600" cy="2343150"/>
          </a:xfrm>
          <a:prstGeom prst="wedgeRoundRectCallout">
            <a:avLst>
              <a:gd name="adj1" fmla="val 49492"/>
              <a:gd name="adj2" fmla="val 7469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1544FA5-692D-8CA7-D682-DB2067ED3A7A}"/>
              </a:ext>
            </a:extLst>
          </p:cNvPr>
          <p:cNvSpPr txBox="1"/>
          <p:nvPr/>
        </p:nvSpPr>
        <p:spPr>
          <a:xfrm>
            <a:off x="995363" y="1505635"/>
            <a:ext cx="6143624" cy="958660"/>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I’d rather you didn’t interrupt me when I’m speaking</a:t>
            </a:r>
          </a:p>
          <a:p>
            <a:pPr>
              <a:lnSpc>
                <a:spcPct val="150000"/>
              </a:lnSpc>
            </a:pPr>
            <a:r>
              <a:rPr lang="en-GB" sz="2000" dirty="0">
                <a:solidFill>
                  <a:srgbClr val="23085A"/>
                </a:solidFill>
                <a:latin typeface="Arial" panose="020B0604020202020204" pitchFamily="34" charset="0"/>
                <a:cs typeface="Arial" panose="020B0604020202020204" pitchFamily="34" charset="0"/>
              </a:rPr>
              <a:t> I’d prefer you not to interrupt me when I’m speaking.</a:t>
            </a:r>
          </a:p>
        </p:txBody>
      </p:sp>
    </p:spTree>
    <p:extLst>
      <p:ext uri="{BB962C8B-B14F-4D97-AF65-F5344CB8AC3E}">
        <p14:creationId xmlns:p14="http://schemas.microsoft.com/office/powerpoint/2010/main" val="365751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1 - What is stammering?</a:t>
            </a:r>
          </a:p>
        </p:txBody>
      </p:sp>
      <p:sp>
        <p:nvSpPr>
          <p:cNvPr id="3" name="TextBox 2">
            <a:extLst>
              <a:ext uri="{FF2B5EF4-FFF2-40B4-BE49-F238E27FC236}">
                <a16:creationId xmlns:a16="http://schemas.microsoft.com/office/drawing/2014/main" id="{4F0E004B-F080-17D4-433B-988D929AF72C}"/>
              </a:ext>
            </a:extLst>
          </p:cNvPr>
          <p:cNvSpPr txBox="1"/>
          <p:nvPr/>
        </p:nvSpPr>
        <p:spPr>
          <a:xfrm>
            <a:off x="809624" y="1384638"/>
            <a:ext cx="10296525" cy="3220818"/>
          </a:xfrm>
          <a:prstGeom prst="rect">
            <a:avLst/>
          </a:prstGeom>
          <a:noFill/>
        </p:spPr>
        <p:txBody>
          <a:bodyPr wrap="square">
            <a:spAutoFit/>
          </a:bodyPr>
          <a:lstStyle/>
          <a:p>
            <a:pPr>
              <a:lnSpc>
                <a:spcPct val="150000"/>
              </a:lnSpc>
            </a:pPr>
            <a:r>
              <a:rPr lang="en-GB" sz="2000" b="1" dirty="0">
                <a:solidFill>
                  <a:srgbClr val="23085A"/>
                </a:solidFill>
                <a:latin typeface="Arial" panose="020B0604020202020204" pitchFamily="34" charset="0"/>
                <a:cs typeface="Arial" panose="020B0604020202020204" pitchFamily="34" charset="0"/>
              </a:rPr>
              <a:t>Read this information. </a:t>
            </a:r>
            <a:r>
              <a:rPr lang="en-GB" sz="2000" b="1" dirty="0">
                <a:solidFill>
                  <a:srgbClr val="23085A"/>
                </a:solidFill>
                <a:effectLst/>
                <a:latin typeface="Arial" panose="020B0604020202020204" pitchFamily="34" charset="0"/>
                <a:ea typeface="Times New Roman" panose="02020603050405020304" pitchFamily="18" charset="0"/>
              </a:rPr>
              <a:t>Does anything surprise you?</a:t>
            </a:r>
          </a:p>
          <a:p>
            <a:pPr>
              <a:lnSpc>
                <a:spcPct val="150000"/>
              </a:lnSpc>
            </a:pPr>
            <a:endParaRPr lang="en-GB" b="1"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Stammering (sometimes referred to as ‘stuttering’) means that when you speak you get stuck on certain words or sounds, or that you repeat sounds. It usually starts in early childhood, but some people grow out of it. There is no one reason why people stammer, but recent research suggests that it is genetic. Around one person in every hundred stammers.</a:t>
            </a:r>
          </a:p>
        </p:txBody>
      </p:sp>
      <p:sp>
        <p:nvSpPr>
          <p:cNvPr id="6" name="TextBox 5">
            <a:extLst>
              <a:ext uri="{FF2B5EF4-FFF2-40B4-BE49-F238E27FC236}">
                <a16:creationId xmlns:a16="http://schemas.microsoft.com/office/drawing/2014/main" id="{9409EF34-474F-A872-BF5F-92FAA6E05F3D}"/>
              </a:ext>
            </a:extLst>
          </p:cNvPr>
          <p:cNvSpPr txBox="1"/>
          <p:nvPr/>
        </p:nvSpPr>
        <p:spPr>
          <a:xfrm>
            <a:off x="995362" y="4950047"/>
            <a:ext cx="9882187" cy="958660"/>
          </a:xfrm>
          <a:prstGeom prst="rect">
            <a:avLst/>
          </a:prstGeom>
          <a:noFill/>
        </p:spPr>
        <p:txBody>
          <a:bodyPr wrap="square">
            <a:spAutoFit/>
          </a:bodyPr>
          <a:lstStyle/>
          <a:p>
            <a:pPr marL="342900" indent="-3429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Do you ever stammer or know anyone that stammers? </a:t>
            </a:r>
          </a:p>
          <a:p>
            <a:pPr marL="342900" indent="-342900">
              <a:lnSpc>
                <a:spcPct val="150000"/>
              </a:lnSpc>
              <a:buFont typeface="+mj-lt"/>
              <a:buAutoNum type="arabicPeriod"/>
            </a:pPr>
            <a:r>
              <a:rPr lang="en-GB" sz="2000" dirty="0">
                <a:solidFill>
                  <a:srgbClr val="23085A"/>
                </a:solidFill>
                <a:latin typeface="Arial" panose="020B0604020202020204" pitchFamily="34" charset="0"/>
                <a:cs typeface="Arial" panose="020B0604020202020204" pitchFamily="34" charset="0"/>
              </a:rPr>
              <a:t>How do you think you should respond when someone stammers? </a:t>
            </a:r>
          </a:p>
        </p:txBody>
      </p:sp>
    </p:spTree>
    <p:extLst>
      <p:ext uri="{BB962C8B-B14F-4D97-AF65-F5344CB8AC3E}">
        <p14:creationId xmlns:p14="http://schemas.microsoft.com/office/powerpoint/2010/main" val="28008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Joe’s story</a:t>
            </a:r>
          </a:p>
        </p:txBody>
      </p:sp>
      <p:pic>
        <p:nvPicPr>
          <p:cNvPr id="2" name="Picture 1">
            <a:extLst>
              <a:ext uri="{FF2B5EF4-FFF2-40B4-BE49-F238E27FC236}">
                <a16:creationId xmlns:a16="http://schemas.microsoft.com/office/drawing/2014/main" id="{39856017-98B6-05A6-6FE1-4C7538B66103}"/>
              </a:ext>
            </a:extLst>
          </p:cNvPr>
          <p:cNvPicPr>
            <a:picLocks noChangeAspect="1"/>
          </p:cNvPicPr>
          <p:nvPr/>
        </p:nvPicPr>
        <p:blipFill>
          <a:blip r:embed="rId3"/>
          <a:stretch>
            <a:fillRect/>
          </a:stretch>
        </p:blipFill>
        <p:spPr>
          <a:xfrm>
            <a:off x="3276600" y="1690670"/>
            <a:ext cx="5469016" cy="3639234"/>
          </a:xfrm>
          <a:prstGeom prst="rect">
            <a:avLst/>
          </a:prstGeom>
        </p:spPr>
      </p:pic>
    </p:spTree>
    <p:extLst>
      <p:ext uri="{BB962C8B-B14F-4D97-AF65-F5344CB8AC3E}">
        <p14:creationId xmlns:p14="http://schemas.microsoft.com/office/powerpoint/2010/main" val="260260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1: Expressing preferences</a:t>
            </a:r>
          </a:p>
        </p:txBody>
      </p:sp>
      <p:pic>
        <p:nvPicPr>
          <p:cNvPr id="6" name="Picture 5">
            <a:extLst>
              <a:ext uri="{FF2B5EF4-FFF2-40B4-BE49-F238E27FC236}">
                <a16:creationId xmlns:a16="http://schemas.microsoft.com/office/drawing/2014/main" id="{A498E4DF-FD7E-6A3C-2551-5A9E25B625FE}"/>
              </a:ext>
            </a:extLst>
          </p:cNvPr>
          <p:cNvPicPr>
            <a:picLocks noChangeAspect="1"/>
          </p:cNvPicPr>
          <p:nvPr/>
        </p:nvPicPr>
        <p:blipFill>
          <a:blip r:embed="rId3"/>
          <a:stretch>
            <a:fillRect/>
          </a:stretch>
        </p:blipFill>
        <p:spPr>
          <a:xfrm>
            <a:off x="1821432" y="1781176"/>
            <a:ext cx="9120636" cy="2409714"/>
          </a:xfrm>
          <a:prstGeom prst="rect">
            <a:avLst/>
          </a:prstGeom>
        </p:spPr>
      </p:pic>
    </p:spTree>
    <p:extLst>
      <p:ext uri="{BB962C8B-B14F-4D97-AF65-F5344CB8AC3E}">
        <p14:creationId xmlns:p14="http://schemas.microsoft.com/office/powerpoint/2010/main" val="243362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2: Expressing preferences </a:t>
            </a:r>
          </a:p>
        </p:txBody>
      </p:sp>
      <p:sp>
        <p:nvSpPr>
          <p:cNvPr id="4" name="TextBox 3">
            <a:extLst>
              <a:ext uri="{FF2B5EF4-FFF2-40B4-BE49-F238E27FC236}">
                <a16:creationId xmlns:a16="http://schemas.microsoft.com/office/drawing/2014/main" id="{B48DBAB0-EB57-DDC1-E721-4CC7F2179B91}"/>
              </a:ext>
            </a:extLst>
          </p:cNvPr>
          <p:cNvSpPr txBox="1"/>
          <p:nvPr/>
        </p:nvSpPr>
        <p:spPr>
          <a:xfrm>
            <a:off x="3024188" y="1425059"/>
            <a:ext cx="6143624" cy="400110"/>
          </a:xfrm>
          <a:prstGeom prst="rect">
            <a:avLst/>
          </a:prstGeom>
          <a:noFill/>
        </p:spPr>
        <p:txBody>
          <a:bodyPr wrap="square">
            <a:spAutoFit/>
          </a:bodyPr>
          <a:lstStyle/>
          <a:p>
            <a:r>
              <a:rPr lang="en-GB" sz="2000" dirty="0">
                <a:solidFill>
                  <a:srgbClr val="23085A"/>
                </a:solidFill>
                <a:latin typeface="Arial" panose="020B0604020202020204" pitchFamily="34" charset="0"/>
                <a:cs typeface="Arial" panose="020B0604020202020204" pitchFamily="34" charset="0"/>
              </a:rPr>
              <a:t>prefer             rather               sooner             wish</a:t>
            </a:r>
          </a:p>
        </p:txBody>
      </p:sp>
      <p:sp>
        <p:nvSpPr>
          <p:cNvPr id="9" name="TextBox 8">
            <a:extLst>
              <a:ext uri="{FF2B5EF4-FFF2-40B4-BE49-F238E27FC236}">
                <a16:creationId xmlns:a16="http://schemas.microsoft.com/office/drawing/2014/main" id="{1744C96A-63DB-2BBB-2E22-BA65CED6D18A}"/>
              </a:ext>
            </a:extLst>
          </p:cNvPr>
          <p:cNvSpPr txBox="1"/>
          <p:nvPr/>
        </p:nvSpPr>
        <p:spPr>
          <a:xfrm>
            <a:off x="480820" y="2228670"/>
            <a:ext cx="11020425" cy="2246769"/>
          </a:xfrm>
          <a:prstGeom prst="rect">
            <a:avLst/>
          </a:prstGeom>
          <a:noFill/>
        </p:spPr>
        <p:txBody>
          <a:bodyPr wrap="square">
            <a:spAutoFit/>
          </a:bodyPr>
          <a:lstStyle/>
          <a:p>
            <a:pPr>
              <a:lnSpc>
                <a:spcPct val="200000"/>
              </a:lnSpc>
            </a:pPr>
            <a:r>
              <a:rPr lang="en-GB" sz="2000" dirty="0">
                <a:solidFill>
                  <a:srgbClr val="23085A"/>
                </a:solidFill>
                <a:latin typeface="Arial" panose="020B0604020202020204" pitchFamily="34" charset="0"/>
                <a:cs typeface="Arial" panose="020B0604020202020204" pitchFamily="34" charset="0"/>
              </a:rPr>
              <a:t>1. Subject + would + 1)_______ + object + full infinitive (+ 2)_______ + than + bare infinitive)</a:t>
            </a:r>
          </a:p>
          <a:p>
            <a:pPr>
              <a:lnSpc>
                <a:spcPct val="200000"/>
              </a:lnSpc>
            </a:pPr>
            <a:r>
              <a:rPr lang="en-GB" sz="2000" dirty="0">
                <a:solidFill>
                  <a:srgbClr val="23085A"/>
                </a:solidFill>
                <a:latin typeface="Arial" panose="020B0604020202020204" pitchFamily="34" charset="0"/>
                <a:cs typeface="Arial" panose="020B0604020202020204" pitchFamily="34" charset="0"/>
              </a:rPr>
              <a:t>I’d 3)_______ you (not) to arrive early.</a:t>
            </a:r>
          </a:p>
          <a:p>
            <a:pPr>
              <a:lnSpc>
                <a:spcPct val="200000"/>
              </a:lnSpc>
            </a:pPr>
            <a:r>
              <a:rPr lang="en-GB" sz="2000" dirty="0">
                <a:solidFill>
                  <a:srgbClr val="23085A"/>
                </a:solidFill>
                <a:latin typeface="Arial" panose="020B0604020202020204" pitchFamily="34" charset="0"/>
                <a:cs typeface="Arial" panose="020B0604020202020204" pitchFamily="34" charset="0"/>
              </a:rPr>
              <a:t>I’d 4)______ you to arrive early 5)_______ than be late.</a:t>
            </a:r>
          </a:p>
          <a:p>
            <a:endParaRPr lang="en-GB" sz="2000" dirty="0">
              <a:solidFill>
                <a:srgbClr val="2308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0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2: Expressing preferences </a:t>
            </a:r>
          </a:p>
        </p:txBody>
      </p:sp>
      <p:sp>
        <p:nvSpPr>
          <p:cNvPr id="4" name="TextBox 3">
            <a:extLst>
              <a:ext uri="{FF2B5EF4-FFF2-40B4-BE49-F238E27FC236}">
                <a16:creationId xmlns:a16="http://schemas.microsoft.com/office/drawing/2014/main" id="{B48DBAB0-EB57-DDC1-E721-4CC7F2179B91}"/>
              </a:ext>
            </a:extLst>
          </p:cNvPr>
          <p:cNvSpPr txBox="1"/>
          <p:nvPr/>
        </p:nvSpPr>
        <p:spPr>
          <a:xfrm>
            <a:off x="3024188" y="1425059"/>
            <a:ext cx="6143624" cy="400110"/>
          </a:xfrm>
          <a:prstGeom prst="rect">
            <a:avLst/>
          </a:prstGeom>
          <a:noFill/>
        </p:spPr>
        <p:txBody>
          <a:bodyPr wrap="square">
            <a:spAutoFit/>
          </a:bodyPr>
          <a:lstStyle/>
          <a:p>
            <a:r>
              <a:rPr lang="en-GB" sz="2000" dirty="0">
                <a:solidFill>
                  <a:srgbClr val="23085A"/>
                </a:solidFill>
                <a:latin typeface="Arial" panose="020B0604020202020204" pitchFamily="34" charset="0"/>
                <a:cs typeface="Arial" panose="020B0604020202020204" pitchFamily="34" charset="0"/>
              </a:rPr>
              <a:t>prefer             rather               sooner             wish</a:t>
            </a:r>
          </a:p>
        </p:txBody>
      </p:sp>
      <p:sp>
        <p:nvSpPr>
          <p:cNvPr id="9" name="TextBox 8">
            <a:extLst>
              <a:ext uri="{FF2B5EF4-FFF2-40B4-BE49-F238E27FC236}">
                <a16:creationId xmlns:a16="http://schemas.microsoft.com/office/drawing/2014/main" id="{1744C96A-63DB-2BBB-2E22-BA65CED6D18A}"/>
              </a:ext>
            </a:extLst>
          </p:cNvPr>
          <p:cNvSpPr txBox="1"/>
          <p:nvPr/>
        </p:nvSpPr>
        <p:spPr>
          <a:xfrm>
            <a:off x="480820" y="1668177"/>
            <a:ext cx="11020425" cy="3728649"/>
          </a:xfrm>
          <a:prstGeom prst="rect">
            <a:avLst/>
          </a:prstGeom>
          <a:noFill/>
        </p:spPr>
        <p:txBody>
          <a:bodyPr wrap="square">
            <a:spAutoFit/>
          </a:bodyPr>
          <a:lstStyle/>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2. Subject + would + 6_______ or 7________ + object + past tense or Subject + would + 8_______ + bare infinitive.</a:t>
            </a:r>
          </a:p>
          <a:p>
            <a:pPr>
              <a:lnSpc>
                <a:spcPct val="150000"/>
              </a:lnSpc>
            </a:pPr>
            <a:r>
              <a:rPr lang="en-GB" sz="2000" dirty="0">
                <a:solidFill>
                  <a:srgbClr val="23085A"/>
                </a:solidFill>
                <a:latin typeface="Arial" panose="020B0604020202020204" pitchFamily="34" charset="0"/>
                <a:cs typeface="Arial" panose="020B0604020202020204" pitchFamily="34" charset="0"/>
              </a:rPr>
              <a:t>I’d 9______ you didn’t do that. / I’d 10_______ you didn’t do that.</a:t>
            </a:r>
          </a:p>
          <a:p>
            <a:pPr>
              <a:lnSpc>
                <a:spcPct val="150000"/>
              </a:lnSpc>
            </a:pPr>
            <a:r>
              <a:rPr lang="en-GB" sz="2000" dirty="0">
                <a:solidFill>
                  <a:srgbClr val="23085A"/>
                </a:solidFill>
                <a:latin typeface="Arial" panose="020B0604020202020204" pitchFamily="34" charset="0"/>
                <a:cs typeface="Arial" panose="020B0604020202020204" pitchFamily="34" charset="0"/>
              </a:rPr>
              <a:t>I’d 11_______ not do that.</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3. Subject + 12______ + object + would(</a:t>
            </a:r>
            <a:r>
              <a:rPr lang="en-GB" sz="2000" dirty="0" err="1">
                <a:solidFill>
                  <a:srgbClr val="23085A"/>
                </a:solidFill>
                <a:latin typeface="Arial" panose="020B0604020202020204" pitchFamily="34" charset="0"/>
                <a:cs typeface="Arial" panose="020B0604020202020204" pitchFamily="34" charset="0"/>
              </a:rPr>
              <a:t>n’t</a:t>
            </a:r>
            <a:r>
              <a:rPr lang="en-GB" sz="2000" dirty="0">
                <a:solidFill>
                  <a:srgbClr val="23085A"/>
                </a:solidFill>
                <a:latin typeface="Arial" panose="020B0604020202020204" pitchFamily="34" charset="0"/>
                <a:cs typeface="Arial" panose="020B0604020202020204" pitchFamily="34" charset="0"/>
              </a:rPr>
              <a:t>) + bare infinitive </a:t>
            </a:r>
          </a:p>
          <a:p>
            <a:pPr>
              <a:lnSpc>
                <a:spcPct val="150000"/>
              </a:lnSpc>
            </a:pPr>
            <a:r>
              <a:rPr lang="en-GB" sz="2000" dirty="0">
                <a:solidFill>
                  <a:srgbClr val="23085A"/>
                </a:solidFill>
                <a:latin typeface="Arial" panose="020B0604020202020204" pitchFamily="34" charset="0"/>
                <a:cs typeface="Arial" panose="020B0604020202020204" pitchFamily="34" charset="0"/>
              </a:rPr>
              <a:t>I 13_____ he wouldn’t leave his socks on the floor.</a:t>
            </a:r>
          </a:p>
        </p:txBody>
      </p:sp>
    </p:spTree>
    <p:extLst>
      <p:ext uri="{BB962C8B-B14F-4D97-AF65-F5344CB8AC3E}">
        <p14:creationId xmlns:p14="http://schemas.microsoft.com/office/powerpoint/2010/main" val="152328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3: Grammar practice</a:t>
            </a:r>
          </a:p>
        </p:txBody>
      </p:sp>
      <p:sp>
        <p:nvSpPr>
          <p:cNvPr id="3" name="TextBox 2">
            <a:extLst>
              <a:ext uri="{FF2B5EF4-FFF2-40B4-BE49-F238E27FC236}">
                <a16:creationId xmlns:a16="http://schemas.microsoft.com/office/drawing/2014/main" id="{0A820878-178A-0452-56A6-B9887A53F7B0}"/>
              </a:ext>
            </a:extLst>
          </p:cNvPr>
          <p:cNvSpPr txBox="1"/>
          <p:nvPr/>
        </p:nvSpPr>
        <p:spPr>
          <a:xfrm>
            <a:off x="480820" y="916699"/>
            <a:ext cx="11330180" cy="5632311"/>
          </a:xfrm>
          <a:prstGeom prst="rect">
            <a:avLst/>
          </a:prstGeom>
          <a:noFill/>
        </p:spPr>
        <p:txBody>
          <a:bodyPr wrap="square">
            <a:spAutoFit/>
          </a:bodyPr>
          <a:lstStyle/>
          <a:p>
            <a:pPr>
              <a:lnSpc>
                <a:spcPct val="120000"/>
              </a:lnSpc>
            </a:pPr>
            <a:r>
              <a:rPr lang="en-GB" sz="2000" dirty="0">
                <a:solidFill>
                  <a:srgbClr val="23085A"/>
                </a:solidFill>
                <a:latin typeface="Arial" panose="020B0604020202020204" pitchFamily="34" charset="0"/>
                <a:cs typeface="Arial" panose="020B0604020202020204" pitchFamily="34" charset="0"/>
              </a:rPr>
              <a:t>1 Please don’t shout.  YOU</a:t>
            </a:r>
          </a:p>
          <a:p>
            <a:pPr>
              <a:lnSpc>
                <a:spcPct val="120000"/>
              </a:lnSpc>
            </a:pPr>
            <a:r>
              <a:rPr lang="en-GB" sz="2000" dirty="0">
                <a:solidFill>
                  <a:srgbClr val="23085A"/>
                </a:solidFill>
                <a:latin typeface="Arial" panose="020B0604020202020204" pitchFamily="34" charset="0"/>
                <a:cs typeface="Arial" panose="020B0604020202020204" pitchFamily="34" charset="0"/>
              </a:rPr>
              <a:t>I’d rather __________________________________</a:t>
            </a:r>
          </a:p>
          <a:p>
            <a:pPr>
              <a:lnSpc>
                <a:spcPct val="120000"/>
              </a:lnSpc>
            </a:pPr>
            <a:r>
              <a:rPr lang="en-GB" sz="2000" dirty="0">
                <a:solidFill>
                  <a:srgbClr val="23085A"/>
                </a:solidFill>
                <a:latin typeface="Arial" panose="020B0604020202020204" pitchFamily="34" charset="0"/>
                <a:cs typeface="Arial" panose="020B0604020202020204" pitchFamily="34" charset="0"/>
              </a:rPr>
              <a:t>2 I don’t want him to buy me presents all the time.  SOONER</a:t>
            </a:r>
          </a:p>
          <a:p>
            <a:pPr>
              <a:lnSpc>
                <a:spcPct val="120000"/>
              </a:lnSpc>
            </a:pPr>
            <a:r>
              <a:rPr lang="en-GB" sz="2000" dirty="0">
                <a:solidFill>
                  <a:srgbClr val="23085A"/>
                </a:solidFill>
                <a:latin typeface="Arial" panose="020B0604020202020204" pitchFamily="34" charset="0"/>
                <a:cs typeface="Arial" panose="020B0604020202020204" pitchFamily="34" charset="0"/>
              </a:rPr>
              <a:t>I’d _____________________________________</a:t>
            </a:r>
          </a:p>
          <a:p>
            <a:pPr>
              <a:lnSpc>
                <a:spcPct val="120000"/>
              </a:lnSpc>
            </a:pPr>
            <a:r>
              <a:rPr lang="en-GB" sz="2000" dirty="0">
                <a:solidFill>
                  <a:srgbClr val="23085A"/>
                </a:solidFill>
                <a:latin typeface="Arial" panose="020B0604020202020204" pitchFamily="34" charset="0"/>
                <a:cs typeface="Arial" panose="020B0604020202020204" pitchFamily="34" charset="0"/>
              </a:rPr>
              <a:t>3 Lucy would rather go to the cinema than the theatre.   RATHER</a:t>
            </a:r>
          </a:p>
          <a:p>
            <a:pPr>
              <a:lnSpc>
                <a:spcPct val="120000"/>
              </a:lnSpc>
            </a:pPr>
            <a:r>
              <a:rPr lang="en-GB" sz="2000" dirty="0">
                <a:solidFill>
                  <a:srgbClr val="23085A"/>
                </a:solidFill>
                <a:latin typeface="Arial" panose="020B0604020202020204" pitchFamily="34" charset="0"/>
                <a:cs typeface="Arial" panose="020B0604020202020204" pitchFamily="34" charset="0"/>
              </a:rPr>
              <a:t>Lucy would prefer ___________________________________________</a:t>
            </a:r>
          </a:p>
          <a:p>
            <a:pPr>
              <a:lnSpc>
                <a:spcPct val="120000"/>
              </a:lnSpc>
            </a:pPr>
            <a:r>
              <a:rPr lang="en-GB" sz="2000" dirty="0">
                <a:solidFill>
                  <a:srgbClr val="23085A"/>
                </a:solidFill>
                <a:latin typeface="Arial" panose="020B0604020202020204" pitchFamily="34" charset="0"/>
                <a:cs typeface="Arial" panose="020B0604020202020204" pitchFamily="34" charset="0"/>
              </a:rPr>
              <a:t>4 I’d really rather you didn’t whistle all the time.  WOULDN’T</a:t>
            </a:r>
          </a:p>
          <a:p>
            <a:pPr>
              <a:lnSpc>
                <a:spcPct val="120000"/>
              </a:lnSpc>
            </a:pPr>
            <a:r>
              <a:rPr lang="en-GB" sz="2000" dirty="0">
                <a:solidFill>
                  <a:srgbClr val="23085A"/>
                </a:solidFill>
                <a:latin typeface="Arial" panose="020B0604020202020204" pitchFamily="34" charset="0"/>
                <a:cs typeface="Arial" panose="020B0604020202020204" pitchFamily="34" charset="0"/>
              </a:rPr>
              <a:t>I ____________________________________</a:t>
            </a:r>
          </a:p>
          <a:p>
            <a:pPr>
              <a:lnSpc>
                <a:spcPct val="120000"/>
              </a:lnSpc>
            </a:pPr>
            <a:r>
              <a:rPr lang="en-GB" sz="2000" dirty="0">
                <a:solidFill>
                  <a:srgbClr val="23085A"/>
                </a:solidFill>
                <a:latin typeface="Arial" panose="020B0604020202020204" pitchFamily="34" charset="0"/>
                <a:cs typeface="Arial" panose="020B0604020202020204" pitchFamily="34" charset="0"/>
              </a:rPr>
              <a:t>5 I really fancy eating Chinese food tonight.   PREFER</a:t>
            </a:r>
          </a:p>
          <a:p>
            <a:pPr>
              <a:lnSpc>
                <a:spcPct val="120000"/>
              </a:lnSpc>
            </a:pPr>
            <a:r>
              <a:rPr lang="en-GB" sz="2000" dirty="0">
                <a:solidFill>
                  <a:srgbClr val="23085A"/>
                </a:solidFill>
                <a:latin typeface="Arial" panose="020B0604020202020204" pitchFamily="34" charset="0"/>
                <a:cs typeface="Arial" panose="020B0604020202020204" pitchFamily="34" charset="0"/>
              </a:rPr>
              <a:t>I’d ___________________________________</a:t>
            </a:r>
          </a:p>
          <a:p>
            <a:pPr>
              <a:lnSpc>
                <a:spcPct val="120000"/>
              </a:lnSpc>
            </a:pPr>
            <a:r>
              <a:rPr lang="en-GB" sz="2000" dirty="0">
                <a:solidFill>
                  <a:srgbClr val="23085A"/>
                </a:solidFill>
                <a:latin typeface="Arial" panose="020B0604020202020204" pitchFamily="34" charset="0"/>
                <a:cs typeface="Arial" panose="020B0604020202020204" pitchFamily="34" charset="0"/>
              </a:rPr>
              <a:t>6 They would sooner you didn’t use your mobile at the dinner table.  WISH</a:t>
            </a:r>
          </a:p>
          <a:p>
            <a:pPr>
              <a:lnSpc>
                <a:spcPct val="120000"/>
              </a:lnSpc>
            </a:pPr>
            <a:r>
              <a:rPr lang="en-GB" sz="2000" dirty="0">
                <a:solidFill>
                  <a:srgbClr val="23085A"/>
                </a:solidFill>
                <a:latin typeface="Arial" panose="020B0604020202020204" pitchFamily="34" charset="0"/>
                <a:cs typeface="Arial" panose="020B0604020202020204" pitchFamily="34" charset="0"/>
              </a:rPr>
              <a:t>They __________________________________</a:t>
            </a:r>
          </a:p>
          <a:p>
            <a:pPr>
              <a:lnSpc>
                <a:spcPct val="120000"/>
              </a:lnSpc>
            </a:pPr>
            <a:r>
              <a:rPr lang="en-GB" sz="2000" dirty="0">
                <a:solidFill>
                  <a:srgbClr val="23085A"/>
                </a:solidFill>
                <a:latin typeface="Arial" panose="020B0604020202020204" pitchFamily="34" charset="0"/>
                <a:cs typeface="Arial" panose="020B0604020202020204" pitchFamily="34" charset="0"/>
              </a:rPr>
              <a:t>7 I don’t really want to go out tonight.   RATHER</a:t>
            </a:r>
          </a:p>
          <a:p>
            <a:pPr>
              <a:lnSpc>
                <a:spcPct val="150000"/>
              </a:lnSpc>
            </a:pPr>
            <a:r>
              <a:rPr lang="en-GB" sz="2000" dirty="0">
                <a:solidFill>
                  <a:srgbClr val="23085A"/>
                </a:solidFill>
                <a:latin typeface="Arial" panose="020B0604020202020204" pitchFamily="34" charset="0"/>
                <a:cs typeface="Arial" panose="020B0604020202020204" pitchFamily="34" charset="0"/>
              </a:rPr>
              <a:t>I’d _____________________________________</a:t>
            </a:r>
          </a:p>
          <a:p>
            <a:endParaRPr lang="en-GB" dirty="0"/>
          </a:p>
        </p:txBody>
      </p:sp>
    </p:spTree>
    <p:extLst>
      <p:ext uri="{BB962C8B-B14F-4D97-AF65-F5344CB8AC3E}">
        <p14:creationId xmlns:p14="http://schemas.microsoft.com/office/powerpoint/2010/main" val="226650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3: Grammar practice</a:t>
            </a:r>
          </a:p>
        </p:txBody>
      </p:sp>
      <p:sp>
        <p:nvSpPr>
          <p:cNvPr id="3" name="TextBox 2">
            <a:extLst>
              <a:ext uri="{FF2B5EF4-FFF2-40B4-BE49-F238E27FC236}">
                <a16:creationId xmlns:a16="http://schemas.microsoft.com/office/drawing/2014/main" id="{0A820878-178A-0452-56A6-B9887A53F7B0}"/>
              </a:ext>
            </a:extLst>
          </p:cNvPr>
          <p:cNvSpPr txBox="1"/>
          <p:nvPr/>
        </p:nvSpPr>
        <p:spPr>
          <a:xfrm>
            <a:off x="480820" y="916699"/>
            <a:ext cx="11330180" cy="5170646"/>
          </a:xfrm>
          <a:prstGeom prst="rect">
            <a:avLst/>
          </a:prstGeom>
          <a:noFill/>
        </p:spPr>
        <p:txBody>
          <a:bodyPr wrap="square">
            <a:spAutoFit/>
          </a:bodyPr>
          <a:lstStyle/>
          <a:p>
            <a:pPr>
              <a:lnSpc>
                <a:spcPct val="120000"/>
              </a:lnSpc>
            </a:pPr>
            <a:r>
              <a:rPr lang="en-GB" sz="2000" dirty="0">
                <a:solidFill>
                  <a:srgbClr val="23085A"/>
                </a:solidFill>
                <a:latin typeface="Arial" panose="020B0604020202020204" pitchFamily="34" charset="0"/>
                <a:cs typeface="Arial" panose="020B0604020202020204" pitchFamily="34" charset="0"/>
              </a:rPr>
              <a:t>1 Please don’t shout.  YOU</a:t>
            </a:r>
          </a:p>
          <a:p>
            <a:pPr>
              <a:lnSpc>
                <a:spcPct val="120000"/>
              </a:lnSpc>
            </a:pPr>
            <a:r>
              <a:rPr lang="en-US" sz="2000" b="1" dirty="0">
                <a:solidFill>
                  <a:srgbClr val="23085A"/>
                </a:solidFill>
                <a:effectLst/>
                <a:latin typeface="Arial" panose="020B0604020202020204" pitchFamily="34" charset="0"/>
                <a:ea typeface="Times New Roman" panose="02020603050405020304" pitchFamily="18" charset="0"/>
              </a:rPr>
              <a:t>I’d rather you didn’t shout.</a:t>
            </a:r>
          </a:p>
          <a:p>
            <a:pPr>
              <a:lnSpc>
                <a:spcPct val="120000"/>
              </a:lnSpc>
            </a:pPr>
            <a:r>
              <a:rPr lang="en-GB" sz="2000" dirty="0">
                <a:solidFill>
                  <a:srgbClr val="23085A"/>
                </a:solidFill>
                <a:latin typeface="Arial" panose="020B0604020202020204" pitchFamily="34" charset="0"/>
                <a:cs typeface="Arial" panose="020B0604020202020204" pitchFamily="34" charset="0"/>
              </a:rPr>
              <a:t>2 I don’t want him to buy me presents all the time.  SOONER</a:t>
            </a:r>
          </a:p>
          <a:p>
            <a:pPr>
              <a:lnSpc>
                <a:spcPct val="120000"/>
              </a:lnSpc>
            </a:pPr>
            <a:r>
              <a:rPr lang="en-GB" sz="2000" b="1" dirty="0">
                <a:solidFill>
                  <a:srgbClr val="23085A"/>
                </a:solidFill>
                <a:latin typeface="Arial" panose="020B0604020202020204" pitchFamily="34" charset="0"/>
                <a:cs typeface="Arial" panose="020B0604020202020204" pitchFamily="34" charset="0"/>
              </a:rPr>
              <a:t>I’d sooner he didn’t buy me presents all the time. </a:t>
            </a:r>
          </a:p>
          <a:p>
            <a:pPr>
              <a:lnSpc>
                <a:spcPct val="120000"/>
              </a:lnSpc>
            </a:pPr>
            <a:r>
              <a:rPr lang="en-GB" sz="2000" dirty="0">
                <a:solidFill>
                  <a:srgbClr val="23085A"/>
                </a:solidFill>
                <a:latin typeface="Arial" panose="020B0604020202020204" pitchFamily="34" charset="0"/>
                <a:cs typeface="Arial" panose="020B0604020202020204" pitchFamily="34" charset="0"/>
              </a:rPr>
              <a:t>3 Lucy would rather go to the cinema than the theatre.   RATHER</a:t>
            </a:r>
          </a:p>
          <a:p>
            <a:pPr>
              <a:lnSpc>
                <a:spcPct val="120000"/>
              </a:lnSpc>
            </a:pPr>
            <a:r>
              <a:rPr lang="en-GB" sz="2000" b="1" dirty="0">
                <a:solidFill>
                  <a:srgbClr val="23085A"/>
                </a:solidFill>
                <a:latin typeface="Arial" panose="020B0604020202020204" pitchFamily="34" charset="0"/>
                <a:cs typeface="Arial" panose="020B0604020202020204" pitchFamily="34" charset="0"/>
              </a:rPr>
              <a:t>Lucy would prefer to go to the cinema rather than (go to) the theatre.</a:t>
            </a:r>
          </a:p>
          <a:p>
            <a:pPr>
              <a:lnSpc>
                <a:spcPct val="120000"/>
              </a:lnSpc>
            </a:pPr>
            <a:r>
              <a:rPr lang="en-GB" sz="2000" dirty="0">
                <a:solidFill>
                  <a:srgbClr val="23085A"/>
                </a:solidFill>
                <a:latin typeface="Arial" panose="020B0604020202020204" pitchFamily="34" charset="0"/>
                <a:cs typeface="Arial" panose="020B0604020202020204" pitchFamily="34" charset="0"/>
              </a:rPr>
              <a:t>4 I’d really rather you didn’t whistle all the time.  WOULDN’T</a:t>
            </a:r>
          </a:p>
          <a:p>
            <a:pPr>
              <a:lnSpc>
                <a:spcPct val="120000"/>
              </a:lnSpc>
            </a:pPr>
            <a:r>
              <a:rPr lang="en-GB" sz="2000" b="1" dirty="0">
                <a:solidFill>
                  <a:srgbClr val="23085A"/>
                </a:solidFill>
                <a:latin typeface="Arial" panose="020B0604020202020204" pitchFamily="34" charset="0"/>
                <a:cs typeface="Arial" panose="020B0604020202020204" pitchFamily="34" charset="0"/>
              </a:rPr>
              <a:t>I wish you wouldn’t whistle all the time.</a:t>
            </a:r>
          </a:p>
          <a:p>
            <a:pPr>
              <a:lnSpc>
                <a:spcPct val="120000"/>
              </a:lnSpc>
            </a:pPr>
            <a:r>
              <a:rPr lang="en-GB" sz="2000" dirty="0">
                <a:solidFill>
                  <a:srgbClr val="23085A"/>
                </a:solidFill>
                <a:latin typeface="Arial" panose="020B0604020202020204" pitchFamily="34" charset="0"/>
                <a:cs typeface="Arial" panose="020B0604020202020204" pitchFamily="34" charset="0"/>
              </a:rPr>
              <a:t>5 I really fancy eating Chinese food tonight.   PREFER</a:t>
            </a:r>
          </a:p>
          <a:p>
            <a:pPr>
              <a:lnSpc>
                <a:spcPct val="120000"/>
              </a:lnSpc>
            </a:pPr>
            <a:r>
              <a:rPr lang="en-GB" sz="2000" b="1" dirty="0">
                <a:solidFill>
                  <a:srgbClr val="23085A"/>
                </a:solidFill>
                <a:latin typeface="Arial" panose="020B0604020202020204" pitchFamily="34" charset="0"/>
                <a:cs typeface="Arial" panose="020B0604020202020204" pitchFamily="34" charset="0"/>
              </a:rPr>
              <a:t>I’d prefer to eat Chinese food tonight.</a:t>
            </a:r>
          </a:p>
          <a:p>
            <a:pPr>
              <a:lnSpc>
                <a:spcPct val="120000"/>
              </a:lnSpc>
            </a:pPr>
            <a:r>
              <a:rPr lang="en-GB" sz="2000" dirty="0">
                <a:solidFill>
                  <a:srgbClr val="23085A"/>
                </a:solidFill>
                <a:latin typeface="Arial" panose="020B0604020202020204" pitchFamily="34" charset="0"/>
                <a:cs typeface="Arial" panose="020B0604020202020204" pitchFamily="34" charset="0"/>
              </a:rPr>
              <a:t>6 They would sooner you didn’t use your mobile at the dinner table.  WISH</a:t>
            </a:r>
          </a:p>
          <a:p>
            <a:pPr>
              <a:lnSpc>
                <a:spcPct val="120000"/>
              </a:lnSpc>
            </a:pPr>
            <a:r>
              <a:rPr lang="en-GB" sz="2000" b="1" dirty="0">
                <a:solidFill>
                  <a:srgbClr val="23085A"/>
                </a:solidFill>
                <a:latin typeface="Arial" panose="020B0604020202020204" pitchFamily="34" charset="0"/>
                <a:cs typeface="Arial" panose="020B0604020202020204" pitchFamily="34" charset="0"/>
              </a:rPr>
              <a:t>They wish you wouldn’t use your mobile at the dinner table.</a:t>
            </a:r>
          </a:p>
          <a:p>
            <a:pPr>
              <a:lnSpc>
                <a:spcPct val="120000"/>
              </a:lnSpc>
            </a:pPr>
            <a:r>
              <a:rPr lang="en-GB" sz="2000" dirty="0">
                <a:solidFill>
                  <a:srgbClr val="23085A"/>
                </a:solidFill>
                <a:latin typeface="Arial" panose="020B0604020202020204" pitchFamily="34" charset="0"/>
                <a:cs typeface="Arial" panose="020B0604020202020204" pitchFamily="34" charset="0"/>
              </a:rPr>
              <a:t>7 I don’t really want to go out tonight.   RATHER</a:t>
            </a:r>
          </a:p>
          <a:p>
            <a:r>
              <a:rPr lang="en-GB" sz="2000" b="1" dirty="0">
                <a:solidFill>
                  <a:srgbClr val="23085A"/>
                </a:solidFill>
                <a:latin typeface="Arial" panose="020B0604020202020204" pitchFamily="34" charset="0"/>
                <a:cs typeface="Arial" panose="020B0604020202020204" pitchFamily="34" charset="0"/>
              </a:rPr>
              <a:t>I’d rather not go out tonight.</a:t>
            </a:r>
          </a:p>
        </p:txBody>
      </p:sp>
    </p:spTree>
    <p:extLst>
      <p:ext uri="{BB962C8B-B14F-4D97-AF65-F5344CB8AC3E}">
        <p14:creationId xmlns:p14="http://schemas.microsoft.com/office/powerpoint/2010/main" val="222338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DC99A3B-8DEB-C84A-348F-80E37CF9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20" y="308990"/>
            <a:ext cx="1362459" cy="391669"/>
          </a:xfrm>
          <a:prstGeom prst="rect">
            <a:avLst/>
          </a:prstGeom>
        </p:spPr>
      </p:pic>
      <p:sp>
        <p:nvSpPr>
          <p:cNvPr id="7" name="TextBox 6">
            <a:extLst>
              <a:ext uri="{FF2B5EF4-FFF2-40B4-BE49-F238E27FC236}">
                <a16:creationId xmlns:a16="http://schemas.microsoft.com/office/drawing/2014/main" id="{0ABEFC01-115F-5214-2B1E-B9CAC4FC6285}"/>
              </a:ext>
            </a:extLst>
          </p:cNvPr>
          <p:cNvSpPr txBox="1"/>
          <p:nvPr/>
        </p:nvSpPr>
        <p:spPr>
          <a:xfrm>
            <a:off x="285750" y="6364344"/>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11" name="TextBox 10">
            <a:extLst>
              <a:ext uri="{FF2B5EF4-FFF2-40B4-BE49-F238E27FC236}">
                <a16:creationId xmlns:a16="http://schemas.microsoft.com/office/drawing/2014/main" id="{4639DC86-37DA-4C98-C466-98A922862951}"/>
              </a:ext>
            </a:extLst>
          </p:cNvPr>
          <p:cNvSpPr txBox="1"/>
          <p:nvPr/>
        </p:nvSpPr>
        <p:spPr>
          <a:xfrm>
            <a:off x="1990724" y="181658"/>
            <a:ext cx="10296526" cy="646331"/>
          </a:xfrm>
          <a:prstGeom prst="rect">
            <a:avLst/>
          </a:prstGeom>
          <a:noFill/>
        </p:spPr>
        <p:txBody>
          <a:bodyPr wrap="square">
            <a:spAutoFit/>
          </a:bodyPr>
          <a:lstStyle/>
          <a:p>
            <a:r>
              <a:rPr lang="en-GB" sz="3600" b="1" dirty="0">
                <a:solidFill>
                  <a:srgbClr val="23085A"/>
                </a:solidFill>
                <a:latin typeface="Arial" panose="020B0604020202020204" pitchFamily="34" charset="0"/>
                <a:cs typeface="Arial" panose="020B0604020202020204" pitchFamily="34" charset="0"/>
              </a:rPr>
              <a:t>Task 4: Annoying habits</a:t>
            </a:r>
          </a:p>
        </p:txBody>
      </p:sp>
      <p:sp>
        <p:nvSpPr>
          <p:cNvPr id="4" name="TextBox 3">
            <a:extLst>
              <a:ext uri="{FF2B5EF4-FFF2-40B4-BE49-F238E27FC236}">
                <a16:creationId xmlns:a16="http://schemas.microsoft.com/office/drawing/2014/main" id="{D1BBF35D-A456-A338-C5EC-FC8597E3389E}"/>
              </a:ext>
            </a:extLst>
          </p:cNvPr>
          <p:cNvSpPr txBox="1"/>
          <p:nvPr/>
        </p:nvSpPr>
        <p:spPr>
          <a:xfrm>
            <a:off x="847726" y="909935"/>
            <a:ext cx="10144124" cy="1227965"/>
          </a:xfrm>
          <a:prstGeom prst="rect">
            <a:avLst/>
          </a:prstGeom>
          <a:noFill/>
        </p:spPr>
        <p:txBody>
          <a:bodyPr wrap="square">
            <a:spAutoFit/>
          </a:bodyPr>
          <a:lstStyle/>
          <a:p>
            <a:pPr>
              <a:lnSpc>
                <a:spcPct val="200000"/>
              </a:lnSpc>
            </a:pPr>
            <a:r>
              <a:rPr lang="en-GB" sz="2000" dirty="0">
                <a:solidFill>
                  <a:srgbClr val="23085A"/>
                </a:solidFill>
                <a:latin typeface="Arial" panose="020B0604020202020204" pitchFamily="34" charset="0"/>
                <a:cs typeface="Arial" panose="020B0604020202020204" pitchFamily="34" charset="0"/>
              </a:rPr>
              <a:t>Make a list of 5–10 things other people sometimes do that you find annoying. </a:t>
            </a:r>
          </a:p>
          <a:p>
            <a:pPr>
              <a:lnSpc>
                <a:spcPct val="200000"/>
              </a:lnSpc>
            </a:pPr>
            <a:r>
              <a:rPr lang="en-GB" sz="2000" dirty="0">
                <a:solidFill>
                  <a:srgbClr val="23085A"/>
                </a:solidFill>
                <a:latin typeface="Arial" panose="020B0604020202020204" pitchFamily="34" charset="0"/>
                <a:cs typeface="Arial" panose="020B0604020202020204" pitchFamily="34" charset="0"/>
              </a:rPr>
              <a:t>For example, interrupting you when you’re speaking.</a:t>
            </a:r>
          </a:p>
        </p:txBody>
      </p:sp>
      <p:pic>
        <p:nvPicPr>
          <p:cNvPr id="8" name="Picture 7">
            <a:extLst>
              <a:ext uri="{FF2B5EF4-FFF2-40B4-BE49-F238E27FC236}">
                <a16:creationId xmlns:a16="http://schemas.microsoft.com/office/drawing/2014/main" id="{462699A7-BDE1-2DA5-7FBD-2AD5C678C22B}"/>
              </a:ext>
            </a:extLst>
          </p:cNvPr>
          <p:cNvPicPr>
            <a:picLocks noChangeAspect="1"/>
          </p:cNvPicPr>
          <p:nvPr/>
        </p:nvPicPr>
        <p:blipFill>
          <a:blip r:embed="rId3"/>
          <a:stretch>
            <a:fillRect/>
          </a:stretch>
        </p:blipFill>
        <p:spPr>
          <a:xfrm>
            <a:off x="6067425" y="2847975"/>
            <a:ext cx="5599096" cy="3419120"/>
          </a:xfrm>
          <a:prstGeom prst="rect">
            <a:avLst/>
          </a:prstGeom>
        </p:spPr>
      </p:pic>
    </p:spTree>
    <p:extLst>
      <p:ext uri="{BB962C8B-B14F-4D97-AF65-F5344CB8AC3E}">
        <p14:creationId xmlns:p14="http://schemas.microsoft.com/office/powerpoint/2010/main" val="44309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473</TotalTime>
  <Words>680</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mordue</dc:creator>
  <cp:lastModifiedBy>suzanne mordue</cp:lastModifiedBy>
  <cp:revision>1</cp:revision>
  <dcterms:created xsi:type="dcterms:W3CDTF">2024-06-11T10:16:54Z</dcterms:created>
  <dcterms:modified xsi:type="dcterms:W3CDTF">2024-06-11T18:10:32Z</dcterms:modified>
</cp:coreProperties>
</file>