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6"/>
  </p:notesMasterIdLst>
  <p:handoutMasterIdLst>
    <p:handoutMasterId r:id="rId17"/>
  </p:handoutMasterIdLst>
  <p:sldIdLst>
    <p:sldId id="281" r:id="rId8"/>
    <p:sldId id="297" r:id="rId9"/>
    <p:sldId id="298" r:id="rId10"/>
    <p:sldId id="299" r:id="rId11"/>
    <p:sldId id="300" r:id="rId12"/>
    <p:sldId id="301" r:id="rId13"/>
    <p:sldId id="302" r:id="rId14"/>
    <p:sldId id="291" r:id="rId15"/>
  </p:sldIdLst>
  <p:sldSz cx="12192000" cy="6858000"/>
  <p:notesSz cx="6858000" cy="9144000"/>
  <p:embeddedFontLst>
    <p:embeddedFont>
      <p:font typeface="British Council Sans" panose="020B0604020202020204" charset="0"/>
      <p:regular r:id="rId18"/>
      <p:bold r:id="rId19"/>
      <p:italic r:id="rId20"/>
      <p:boldItalic r:id="rId21"/>
    </p:embeddedFont>
    <p:embeddedFont>
      <p:font typeface="British Council Sans Headline" panose="020B0604020202020204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1" autoAdjust="0"/>
    <p:restoredTop sz="91803" autoAdjust="0"/>
  </p:normalViewPr>
  <p:slideViewPr>
    <p:cSldViewPr snapToGrid="0" snapToObjects="1">
      <p:cViewPr varScale="1">
        <p:scale>
          <a:sx n="80" d="100"/>
          <a:sy n="80" d="100"/>
        </p:scale>
        <p:origin x="99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7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9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40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82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9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33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908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06/20/2024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Shopping habits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habits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80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</a:t>
            </a:r>
            <a:r>
              <a:rPr lang="en-GB" b="1" dirty="0">
                <a:ea typeface="Times New Roman" panose="02020603050405020304" pitchFamily="18" charset="0"/>
              </a:rPr>
              <a:t>1: Ask your classmates these questions about their shopping habits.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26397A-2218-E0B7-C0A4-D9998B50E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474681"/>
              </p:ext>
            </p:extLst>
          </p:nvPr>
        </p:nvGraphicFramePr>
        <p:xfrm>
          <a:off x="1246551" y="1555624"/>
          <a:ext cx="9841449" cy="44061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544544">
                  <a:extLst>
                    <a:ext uri="{9D8B030D-6E8A-4147-A177-3AD203B41FA5}">
                      <a16:colId xmlns:a16="http://schemas.microsoft.com/office/drawing/2014/main" val="1723860254"/>
                    </a:ext>
                  </a:extLst>
                </a:gridCol>
                <a:gridCol w="1217643">
                  <a:extLst>
                    <a:ext uri="{9D8B030D-6E8A-4147-A177-3AD203B41FA5}">
                      <a16:colId xmlns:a16="http://schemas.microsoft.com/office/drawing/2014/main" val="232196999"/>
                    </a:ext>
                  </a:extLst>
                </a:gridCol>
                <a:gridCol w="1187525">
                  <a:extLst>
                    <a:ext uri="{9D8B030D-6E8A-4147-A177-3AD203B41FA5}">
                      <a16:colId xmlns:a16="http://schemas.microsoft.com/office/drawing/2014/main" val="806313879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154047733"/>
                    </a:ext>
                  </a:extLst>
                </a:gridCol>
                <a:gridCol w="1335506">
                  <a:extLst>
                    <a:ext uri="{9D8B030D-6E8A-4147-A177-3AD203B41FA5}">
                      <a16:colId xmlns:a16="http://schemas.microsoft.com/office/drawing/2014/main" val="2428601714"/>
                    </a:ext>
                  </a:extLst>
                </a:gridCol>
                <a:gridCol w="1179094">
                  <a:extLst>
                    <a:ext uri="{9D8B030D-6E8A-4147-A177-3AD203B41FA5}">
                      <a16:colId xmlns:a16="http://schemas.microsoft.com/office/drawing/2014/main" val="22906602"/>
                    </a:ext>
                  </a:extLst>
                </a:gridCol>
                <a:gridCol w="1125853">
                  <a:extLst>
                    <a:ext uri="{9D8B030D-6E8A-4147-A177-3AD203B41FA5}">
                      <a16:colId xmlns:a16="http://schemas.microsoft.com/office/drawing/2014/main" val="198211810"/>
                    </a:ext>
                  </a:extLst>
                </a:gridCol>
              </a:tblGrid>
              <a:tr h="3407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</a:rPr>
                        <a:t>Name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6386656"/>
                  </a:ext>
                </a:extLst>
              </a:tr>
              <a:tr h="6260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Do you go to the market?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34536"/>
                  </a:ext>
                </a:extLst>
              </a:tr>
              <a:tr h="6499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Do you go to the supermarket?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9039885"/>
                  </a:ext>
                </a:extLst>
              </a:tr>
              <a:tr h="6645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Which supermarket do you go to?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433966"/>
                  </a:ext>
                </a:extLst>
              </a:tr>
              <a:tr h="6260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Do you go to small shops?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6668165"/>
                  </a:ext>
                </a:extLst>
              </a:tr>
              <a:tr h="959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Do you go to the town centre?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69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93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habits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1093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2: Listen to your teacher and circle the correct answer.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DA5D7D8-8495-0BDC-A8DF-B291D17C0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13824"/>
              </p:ext>
            </p:extLst>
          </p:nvPr>
        </p:nvGraphicFramePr>
        <p:xfrm>
          <a:off x="1197327" y="1677824"/>
          <a:ext cx="8128000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12112686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9196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1. I like shopping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at the market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at a small shop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at the supermarket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in the town centre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2. It’s near 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the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café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the post office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the town centre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my house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86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3. It’s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big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clean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expensive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small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4. It isn’t 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big 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cheap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clean</a:t>
                      </a:r>
                    </a:p>
                    <a:p>
                      <a:pPr marL="800100" lvl="1" indent="-342900">
                        <a:buFont typeface="+mj-lt"/>
                        <a:buAutoNum type="alphaLcPeriod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expensive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595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02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habits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1093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3: Read the questions and answer.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E2960108-1A3F-3378-1EF9-0827A82ACF62}"/>
              </a:ext>
            </a:extLst>
          </p:cNvPr>
          <p:cNvSpPr/>
          <p:nvPr/>
        </p:nvSpPr>
        <p:spPr>
          <a:xfrm>
            <a:off x="1299411" y="1612232"/>
            <a:ext cx="3368842" cy="1371600"/>
          </a:xfrm>
          <a:prstGeom prst="wedgeRoundRectCallout">
            <a:avLst>
              <a:gd name="adj1" fmla="val 57738"/>
              <a:gd name="adj2" fmla="val -13738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Which shop do you like?</a:t>
            </a: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AEADF42A-B569-3084-AE00-97A29E04870D}"/>
              </a:ext>
            </a:extLst>
          </p:cNvPr>
          <p:cNvSpPr/>
          <p:nvPr/>
        </p:nvSpPr>
        <p:spPr>
          <a:xfrm>
            <a:off x="5667963" y="1551041"/>
            <a:ext cx="5224625" cy="1371600"/>
          </a:xfrm>
          <a:prstGeom prst="wedgeRoundRectCallout">
            <a:avLst>
              <a:gd name="adj1" fmla="val -61191"/>
              <a:gd name="adj2" fmla="val 2929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 like shopping at the Co-op. It’s near my house. It’s quite big. It isn’t expensive. </a:t>
            </a:r>
          </a:p>
        </p:txBody>
      </p:sp>
      <p:sp>
        <p:nvSpPr>
          <p:cNvPr id="15" name="CuadroTexto 2">
            <a:extLst>
              <a:ext uri="{FF2B5EF4-FFF2-40B4-BE49-F238E27FC236}">
                <a16:creationId xmlns:a16="http://schemas.microsoft.com/office/drawing/2014/main" id="{1D1B510F-C889-AA13-2051-DDEDBB4CEF59}"/>
              </a:ext>
            </a:extLst>
          </p:cNvPr>
          <p:cNvSpPr txBox="1"/>
          <p:nvPr/>
        </p:nvSpPr>
        <p:spPr>
          <a:xfrm>
            <a:off x="1104001" y="3283372"/>
            <a:ext cx="9983998" cy="153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Write about the shop you like. Use the words in the box to help you.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ea typeface="Times New Roman" panose="02020603050405020304" pitchFamily="18" charset="0"/>
            </a:endParaRPr>
          </a:p>
          <a:p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501682F-F1EB-DBDB-67E2-14EA88393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95554"/>
              </p:ext>
            </p:extLst>
          </p:nvPr>
        </p:nvGraphicFramePr>
        <p:xfrm>
          <a:off x="1552074" y="3916862"/>
          <a:ext cx="8686800" cy="667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val="316910737"/>
                    </a:ext>
                  </a:extLst>
                </a:gridCol>
              </a:tblGrid>
              <a:tr h="667169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big     small     fresh     clean     cheap     expensive     near my house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132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37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habits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6065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4: Rearrange the lines to complete a text.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(a) 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to the supermarket to buy food.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-----------------------------------------------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(b)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for my children or for work.  Sometimes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-----------------------------------------------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a typeface="Times New Roman" panose="02020603050405020304" pitchFamily="18" charset="0"/>
              </a:rPr>
              <a:t>(c)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town centre to buy things for the house,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-----------------------------------------------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(d)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I go shopping on Saturday.  I go to the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-----------------------------------------------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(e)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for a cup of tea.  On the way home, we go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-----------------------------------------------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 (f)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I go with my husband.  We go to a café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-----------------------------------------------</a:t>
            </a:r>
          </a:p>
          <a:p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97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habits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75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4: Read the text.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ffectLst/>
                <a:ea typeface="Times New Roman" panose="02020603050405020304" pitchFamily="18" charset="0"/>
              </a:rPr>
              <a:t>I go shopping on Saturday.  I go to the town centre to buy things for the house, for my children or for work.  Sometimes I go with my husband.  We go to a café for a cup of tea.  On the way home, we go to the supermarket to buy food.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669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habits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529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Task 5: Read the text.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 go shopping on Saturday.  I go to the town centre to buy things for the house, for my children or for work.  Sometimes I go with my husband.  We go to a café for a cup of tea.  On the way home, we go to the supermarket to buy food.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US" sz="18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Now answer these questions: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588645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When does Sarah go shopping?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588645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Where does she go?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588645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Who does she go with?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588645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does she have in a café?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Where does she go on the way home?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0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Shopping habits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</TotalTime>
  <Words>576</Words>
  <Application>Microsoft Office PowerPoint</Application>
  <PresentationFormat>Widescreen</PresentationFormat>
  <Paragraphs>135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Times New Roman</vt:lpstr>
      <vt:lpstr>Calibri Light</vt:lpstr>
      <vt:lpstr>Arial</vt:lpstr>
      <vt:lpstr>British Council Sans Headline</vt:lpstr>
      <vt:lpstr>British Council Sans</vt:lpstr>
      <vt:lpstr>Calibri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Shopping habits</vt:lpstr>
      <vt:lpstr>Shopping habits</vt:lpstr>
      <vt:lpstr>Shopping habits</vt:lpstr>
      <vt:lpstr>Shopping habits</vt:lpstr>
      <vt:lpstr>Shopping habits</vt:lpstr>
      <vt:lpstr>Shopping habits</vt:lpstr>
      <vt:lpstr>Shopping habits</vt:lpstr>
      <vt:lpstr>Shopping habits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153</cp:revision>
  <dcterms:created xsi:type="dcterms:W3CDTF">2020-03-31T10:47:13Z</dcterms:created>
  <dcterms:modified xsi:type="dcterms:W3CDTF">2024-06-20T08:39:05Z</dcterms:modified>
</cp:coreProperties>
</file>