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0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DC1AA-CE86-7207-8D3F-C4C13BE550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036753-85BB-6A7A-70D5-333A254D75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F8E770-7B59-E637-9592-A5B37CED5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1116-E47A-416B-A395-9D49A504FC2C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0FFC5-DDC5-F917-3E85-6CB6C4A8A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7EC424-282E-59AF-864E-2492111B2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9E803-1BB4-4488-B772-4FD5A587B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40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F3F85-8AFF-5CDE-69ED-BCE1ED889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79AB5-9D66-134F-8FC0-AF96970C3A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79BC3-9220-587B-C847-63D71F19A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1116-E47A-416B-A395-9D49A504FC2C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BDC7E-AB3F-9E52-AADB-7E976CDB4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87EB86-32CC-0884-BC2F-0980F826D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9E803-1BB4-4488-B772-4FD5A587B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5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385F25-6294-1142-B517-1B276E7923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84E5E3-79FD-F0B5-5FED-D99AA5D2F2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C4F57-D79B-0192-7244-29C47F0BB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1116-E47A-416B-A395-9D49A504FC2C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27E86-AD27-E152-1CAE-A64CC25F7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F13B4C-786F-C438-34D6-D614B6AB0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9E803-1BB4-4488-B772-4FD5A587B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645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F3A5F-8541-242C-E9FC-B67B80270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13AE3-FE19-29F2-88DA-157AEFFE8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3C4D4-1225-4D0B-48AC-D518BDD9D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1116-E47A-416B-A395-9D49A504FC2C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0E77B3-0418-8FF2-0D3A-8F5014C3C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09ADE-11DF-24C1-5E8B-413747830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9E803-1BB4-4488-B772-4FD5A587B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086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D878C-1DE3-7141-E886-75D07AA82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89F31F-B10A-0F6F-718C-F2DE0A689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AF604-EAA0-78E1-0501-7A90445B4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1116-E47A-416B-A395-9D49A504FC2C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F7372-09B8-6F8D-A52D-4168DA758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99DAE-FF99-FD49-EA9B-60A547F17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9E803-1BB4-4488-B772-4FD5A587B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876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05A54-4723-B443-D6D1-2604397EF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EBBB8-0FDB-022E-3325-5808B60AC0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82A63F-F109-6A6D-0AF6-17BA3EA042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11F2CE-AC93-F2C8-5EB1-1D7E3C61F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1116-E47A-416B-A395-9D49A504FC2C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7EF76-5116-7F4C-2AFE-AE016290F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BDB73B-8440-3189-DCC4-8258AFEEA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9E803-1BB4-4488-B772-4FD5A587B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628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E7AB5-BCDB-AD6F-4D6E-21EC34C53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06F837-3677-4B1E-FC22-BB3F22C3D2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B51725-9C15-6172-E4F8-56FE25B57D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40C92C-1365-41D5-F2FD-6FB4AEAD4B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9E61FA-CF6E-1A59-7911-10F06E1CB9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91BDB0-FBB4-A2A0-A6B3-CB4F667F6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1116-E47A-416B-A395-9D49A504FC2C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C48A09-C106-11CC-CCB2-8BEAD58E1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D13DD3-9137-87DF-2C60-41DC9836B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9E803-1BB4-4488-B772-4FD5A587B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469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E2CA9-E624-5ADE-757F-54035885D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5E7077-CC21-239D-B38A-F53BE6578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1116-E47A-416B-A395-9D49A504FC2C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9CA469-8981-DC11-4FEA-6FAB40FD8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5BA6F4-8782-7A88-F937-B1F913A92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9E803-1BB4-4488-B772-4FD5A587B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81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A4E072-94A0-4D05-C17F-D54DF30B2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1116-E47A-416B-A395-9D49A504FC2C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F5C85A-BD6C-D253-C4BA-7D793B244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F5DC5-CBAB-F725-2205-7DFDB8E4D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9E803-1BB4-4488-B772-4FD5A587B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69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488D3-80B0-7060-E3D0-3435C4754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DE63E-275B-5E2E-A95D-9DAD557AF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E80221-ADD3-4396-8552-FAE3257A5A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FE1F69-8100-4663-73E5-F601CC732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1116-E47A-416B-A395-9D49A504FC2C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A0763D-596C-22CA-58DE-A9B35A8A7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6F492D-A2A9-9BB7-BC55-8DE1E44CD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9E803-1BB4-4488-B772-4FD5A587B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924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C933E-554F-6187-3779-9C24E8B2D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A82ECD-46EE-226D-C9E6-6B832D3BE0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BBE8D8-AD22-1B89-4A50-1F25C7252E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62D520-93CC-63A2-8FB1-CF4D7558E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1116-E47A-416B-A395-9D49A504FC2C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A76D1-C796-E872-BAC1-2A10BF6CD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70D256-49DE-C6E5-8CC7-C5BB1E565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9E803-1BB4-4488-B772-4FD5A587B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662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A910E3-358C-1AF9-403E-C981B2BD2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E7BB68-026E-6E58-CC57-882049A53B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3DAF5-A2CF-D416-2D5F-B361FD6D62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861116-E47A-416B-A395-9D49A504FC2C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6A654-A178-7429-B41F-BD54A703C8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D5EFF-AFC3-FA17-49FB-F8BCA2E1C2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F9E803-1BB4-4488-B772-4FD5A587B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41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FD10E251-8A3A-8B09-8AA0-B2FC0A0EDF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20" y="280415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79D5551-0BAF-850E-8D97-18AECCFD1A77}"/>
              </a:ext>
            </a:extLst>
          </p:cNvPr>
          <p:cNvSpPr txBox="1"/>
          <p:nvPr/>
        </p:nvSpPr>
        <p:spPr>
          <a:xfrm>
            <a:off x="133350" y="639291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https://www.teachingenglish.org.uk/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773DEA7-D9D1-030F-7CCB-4C428BE5E7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5974" y="895350"/>
            <a:ext cx="8415517" cy="530505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D887EBA-371F-7C33-4581-609AAE2189A3}"/>
              </a:ext>
            </a:extLst>
          </p:cNvPr>
          <p:cNvSpPr txBox="1"/>
          <p:nvPr/>
        </p:nvSpPr>
        <p:spPr>
          <a:xfrm>
            <a:off x="2085974" y="195926"/>
            <a:ext cx="56578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i="0" dirty="0">
                <a:solidFill>
                  <a:srgbClr val="23085A"/>
                </a:solidFill>
                <a:effectLst/>
                <a:highlight>
                  <a:srgbClr val="FFFFFF"/>
                </a:highlight>
                <a:latin typeface="BritishCouncilSans"/>
              </a:rPr>
              <a:t>Shopping and Sales tricks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1850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FD10E251-8A3A-8B09-8AA0-B2FC0A0EDF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20" y="280415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79D5551-0BAF-850E-8D97-18AECCFD1A77}"/>
              </a:ext>
            </a:extLst>
          </p:cNvPr>
          <p:cNvSpPr txBox="1"/>
          <p:nvPr/>
        </p:nvSpPr>
        <p:spPr>
          <a:xfrm>
            <a:off x="133350" y="639291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https://www.teachingenglish.org.uk/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887EBA-371F-7C33-4581-609AAE2189A3}"/>
              </a:ext>
            </a:extLst>
          </p:cNvPr>
          <p:cNvSpPr txBox="1"/>
          <p:nvPr/>
        </p:nvSpPr>
        <p:spPr>
          <a:xfrm>
            <a:off x="2085974" y="195926"/>
            <a:ext cx="56578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i="0" dirty="0">
                <a:solidFill>
                  <a:srgbClr val="23085A"/>
                </a:solidFill>
                <a:effectLst/>
                <a:highlight>
                  <a:srgbClr val="FFFFFF"/>
                </a:highlight>
                <a:latin typeface="BritishCouncilSans"/>
              </a:rPr>
              <a:t>Shopping and Sales tricks</a:t>
            </a:r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883A82-6D7A-6618-0B0D-F9E84EA2914E}"/>
              </a:ext>
            </a:extLst>
          </p:cNvPr>
          <p:cNvSpPr txBox="1"/>
          <p:nvPr/>
        </p:nvSpPr>
        <p:spPr>
          <a:xfrm>
            <a:off x="404620" y="1252606"/>
            <a:ext cx="10144125" cy="30872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pairs or groups, think of a store you know well or often visit. Answer the questions. 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Where is the checkout counter? 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Does the store play any background music? What kind of music?  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Is there a window display? What’s usually in it? 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In which part of the store can you find the discounts and special deals? </a:t>
            </a:r>
          </a:p>
        </p:txBody>
      </p:sp>
    </p:spTree>
    <p:extLst>
      <p:ext uri="{BB962C8B-B14F-4D97-AF65-F5344CB8AC3E}">
        <p14:creationId xmlns:p14="http://schemas.microsoft.com/office/powerpoint/2010/main" val="821396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FD10E251-8A3A-8B09-8AA0-B2FC0A0EDF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20" y="280415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79D5551-0BAF-850E-8D97-18AECCFD1A77}"/>
              </a:ext>
            </a:extLst>
          </p:cNvPr>
          <p:cNvSpPr txBox="1"/>
          <p:nvPr/>
        </p:nvSpPr>
        <p:spPr>
          <a:xfrm>
            <a:off x="133350" y="639291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https://www.teachingenglish.org.uk/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887EBA-371F-7C33-4581-609AAE2189A3}"/>
              </a:ext>
            </a:extLst>
          </p:cNvPr>
          <p:cNvSpPr txBox="1"/>
          <p:nvPr/>
        </p:nvSpPr>
        <p:spPr>
          <a:xfrm>
            <a:off x="2085974" y="195926"/>
            <a:ext cx="72580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i="0" dirty="0">
                <a:solidFill>
                  <a:srgbClr val="23085A"/>
                </a:solidFill>
                <a:effectLst/>
                <a:highlight>
                  <a:srgbClr val="FFFFFF"/>
                </a:highlight>
                <a:latin typeface="BritishCouncilSans"/>
              </a:rPr>
              <a:t>Shopping and Sales tricks – Task 1</a:t>
            </a:r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883A82-6D7A-6618-0B0D-F9E84EA2914E}"/>
              </a:ext>
            </a:extLst>
          </p:cNvPr>
          <p:cNvSpPr txBox="1"/>
          <p:nvPr/>
        </p:nvSpPr>
        <p:spPr>
          <a:xfrm>
            <a:off x="404620" y="1252606"/>
            <a:ext cx="10144125" cy="30872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pairs or groups, think of a store you know well or often visit. Answer the questions. 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Where is the </a:t>
            </a: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checkout counter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Does the store play any </a:t>
            </a: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 music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What kind of music?  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Is there a </a:t>
            </a: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window display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What’s usually in it? 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In which part of the store can you find the</a:t>
            </a: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discounts 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deals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794601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FD10E251-8A3A-8B09-8AA0-B2FC0A0EDF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20" y="280415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79D5551-0BAF-850E-8D97-18AECCFD1A77}"/>
              </a:ext>
            </a:extLst>
          </p:cNvPr>
          <p:cNvSpPr txBox="1"/>
          <p:nvPr/>
        </p:nvSpPr>
        <p:spPr>
          <a:xfrm>
            <a:off x="133350" y="639291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https://www.teachingenglish.org.uk/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887EBA-371F-7C33-4581-609AAE2189A3}"/>
              </a:ext>
            </a:extLst>
          </p:cNvPr>
          <p:cNvSpPr txBox="1"/>
          <p:nvPr/>
        </p:nvSpPr>
        <p:spPr>
          <a:xfrm>
            <a:off x="2085974" y="195926"/>
            <a:ext cx="72580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i="0" dirty="0">
                <a:solidFill>
                  <a:srgbClr val="23085A"/>
                </a:solidFill>
                <a:effectLst/>
                <a:highlight>
                  <a:srgbClr val="FFFFFF"/>
                </a:highlight>
                <a:latin typeface="BritishCouncilSans"/>
              </a:rPr>
              <a:t>Shopping and Sales tricks – Task 3</a:t>
            </a:r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883A82-6D7A-6618-0B0D-F9E84EA2914E}"/>
              </a:ext>
            </a:extLst>
          </p:cNvPr>
          <p:cNvSpPr txBox="1"/>
          <p:nvPr/>
        </p:nvSpPr>
        <p:spPr>
          <a:xfrm>
            <a:off x="404620" y="1252606"/>
            <a:ext cx="10144125" cy="36901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80975"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</a:t>
            </a: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and location of products 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 they affect you? Give examples of common tricks that stores use and describe what they make you do. </a:t>
            </a:r>
          </a:p>
          <a:p>
            <a:pPr defTabSz="179388"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</a:t>
            </a: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Tricks of the senses 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techniques use a sense to tempt you? Give examples and say why stores use them.  </a:t>
            </a:r>
          </a:p>
          <a:p>
            <a:pPr defTabSz="179388"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</a:t>
            </a: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Tricks of the mind 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tricks affect the way you think or react? Do any cause associations in your mind? Give some examples and explain the purpose of them. </a:t>
            </a:r>
          </a:p>
        </p:txBody>
      </p:sp>
    </p:spTree>
    <p:extLst>
      <p:ext uri="{BB962C8B-B14F-4D97-AF65-F5344CB8AC3E}">
        <p14:creationId xmlns:p14="http://schemas.microsoft.com/office/powerpoint/2010/main" val="2328452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FD10E251-8A3A-8B09-8AA0-B2FC0A0EDF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20" y="280415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79D5551-0BAF-850E-8D97-18AECCFD1A77}"/>
              </a:ext>
            </a:extLst>
          </p:cNvPr>
          <p:cNvSpPr txBox="1"/>
          <p:nvPr/>
        </p:nvSpPr>
        <p:spPr>
          <a:xfrm>
            <a:off x="133350" y="639291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https://www.teachingenglish.org.uk/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887EBA-371F-7C33-4581-609AAE2189A3}"/>
              </a:ext>
            </a:extLst>
          </p:cNvPr>
          <p:cNvSpPr txBox="1"/>
          <p:nvPr/>
        </p:nvSpPr>
        <p:spPr>
          <a:xfrm>
            <a:off x="2085974" y="195926"/>
            <a:ext cx="90392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i="0" dirty="0">
                <a:solidFill>
                  <a:srgbClr val="23085A"/>
                </a:solidFill>
                <a:effectLst/>
                <a:highlight>
                  <a:srgbClr val="FFFFFF"/>
                </a:highlight>
                <a:latin typeface="BritishCouncilSans"/>
              </a:rPr>
              <a:t>Shopping and Sales tricks – Task 3 Answers</a:t>
            </a:r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883A82-6D7A-6618-0B0D-F9E84EA2914E}"/>
              </a:ext>
            </a:extLst>
          </p:cNvPr>
          <p:cNvSpPr txBox="1"/>
          <p:nvPr/>
        </p:nvSpPr>
        <p:spPr>
          <a:xfrm>
            <a:off x="404620" y="1252606"/>
            <a:ext cx="10144125" cy="18435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80975"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Techniques about location/layout: 4, 7, 10, 11, 12</a:t>
            </a:r>
          </a:p>
          <a:p>
            <a:pPr defTabSz="180975"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Tricks of the senses: 1, 2, 6, 8</a:t>
            </a:r>
          </a:p>
          <a:p>
            <a:pPr defTabSz="180975"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Tricks of the mind: 2, 3, 5, 6, 8, 9</a:t>
            </a:r>
          </a:p>
        </p:txBody>
      </p:sp>
    </p:spTree>
    <p:extLst>
      <p:ext uri="{BB962C8B-B14F-4D97-AF65-F5344CB8AC3E}">
        <p14:creationId xmlns:p14="http://schemas.microsoft.com/office/powerpoint/2010/main" val="2697444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FD10E251-8A3A-8B09-8AA0-B2FC0A0EDF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20" y="280415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79D5551-0BAF-850E-8D97-18AECCFD1A77}"/>
              </a:ext>
            </a:extLst>
          </p:cNvPr>
          <p:cNvSpPr txBox="1"/>
          <p:nvPr/>
        </p:nvSpPr>
        <p:spPr>
          <a:xfrm>
            <a:off x="133350" y="639291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887EBA-371F-7C33-4581-609AAE2189A3}"/>
              </a:ext>
            </a:extLst>
          </p:cNvPr>
          <p:cNvSpPr txBox="1"/>
          <p:nvPr/>
        </p:nvSpPr>
        <p:spPr>
          <a:xfrm>
            <a:off x="1914524" y="136157"/>
            <a:ext cx="72580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 of cause and effect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9201746-1260-7E0F-C91E-284431FE6F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763005"/>
              </p:ext>
            </p:extLst>
          </p:nvPr>
        </p:nvGraphicFramePr>
        <p:xfrm>
          <a:off x="404620" y="827019"/>
          <a:ext cx="11654030" cy="5153924"/>
        </p:xfrm>
        <a:graphic>
          <a:graphicData uri="http://schemas.openxmlformats.org/drawingml/2006/table">
            <a:tbl>
              <a:tblPr/>
              <a:tblGrid>
                <a:gridCol w="4538855">
                  <a:extLst>
                    <a:ext uri="{9D8B030D-6E8A-4147-A177-3AD203B41FA5}">
                      <a16:colId xmlns:a16="http://schemas.microsoft.com/office/drawing/2014/main" val="2427567031"/>
                    </a:ext>
                  </a:extLst>
                </a:gridCol>
                <a:gridCol w="7115175">
                  <a:extLst>
                    <a:ext uri="{9D8B030D-6E8A-4147-A177-3AD203B41FA5}">
                      <a16:colId xmlns:a16="http://schemas.microsoft.com/office/drawing/2014/main" val="256819386"/>
                    </a:ext>
                  </a:extLst>
                </a:gridCol>
              </a:tblGrid>
              <a:tr h="291664">
                <a:tc>
                  <a:txBody>
                    <a:bodyPr/>
                    <a:lstStyle/>
                    <a:p>
                      <a:r>
                        <a:rPr lang="en-GB" sz="1700" b="1" dirty="0">
                          <a:solidFill>
                            <a:srgbClr val="23085A"/>
                          </a:solidFill>
                        </a:rPr>
                        <a:t>Cause</a:t>
                      </a:r>
                      <a:endParaRPr lang="en-GB" sz="1700" dirty="0">
                        <a:solidFill>
                          <a:srgbClr val="23085A"/>
                        </a:solidFill>
                      </a:endParaRPr>
                    </a:p>
                  </a:txBody>
                  <a:tcPr marL="59607" marR="59607" marT="29804" marB="2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b="1" dirty="0">
                          <a:solidFill>
                            <a:srgbClr val="23085A"/>
                          </a:solidFill>
                        </a:rPr>
                        <a:t>Effect</a:t>
                      </a:r>
                      <a:endParaRPr lang="en-GB" sz="1700" dirty="0">
                        <a:solidFill>
                          <a:srgbClr val="23085A"/>
                        </a:solidFill>
                      </a:endParaRPr>
                    </a:p>
                  </a:txBody>
                  <a:tcPr marL="59607" marR="59607" marT="29804" marB="2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4986817"/>
                  </a:ext>
                </a:extLst>
              </a:tr>
              <a:tr h="238429"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rgbClr val="23085A"/>
                          </a:solidFill>
                        </a:rPr>
                        <a:t>Appealing to all five senses (smell, taste, touch)</a:t>
                      </a:r>
                    </a:p>
                  </a:txBody>
                  <a:tcPr marL="59607" marR="59607" marT="29804" marB="2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700">
                          <a:solidFill>
                            <a:srgbClr val="23085A"/>
                          </a:solidFill>
                        </a:rPr>
                        <a:t>Tempts customers to buy things</a:t>
                      </a:r>
                    </a:p>
                  </a:txBody>
                  <a:tcPr marL="59607" marR="59607" marT="29804" marB="2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1034333"/>
                  </a:ext>
                </a:extLst>
              </a:tr>
              <a:tr h="417252"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rgbClr val="23085A"/>
                          </a:solidFill>
                        </a:rPr>
                        <a:t>Slow background music</a:t>
                      </a:r>
                    </a:p>
                  </a:txBody>
                  <a:tcPr marL="59607" marR="59607" marT="29804" marB="2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rgbClr val="23085A"/>
                          </a:solidFill>
                        </a:rPr>
                        <a:t>Makes people relax and spend more time in the shop (potentially buying more)</a:t>
                      </a:r>
                    </a:p>
                  </a:txBody>
                  <a:tcPr marL="59607" marR="59607" marT="29804" marB="2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525516"/>
                  </a:ext>
                </a:extLst>
              </a:tr>
              <a:tr h="417252">
                <a:tc>
                  <a:txBody>
                    <a:bodyPr/>
                    <a:lstStyle/>
                    <a:p>
                      <a:r>
                        <a:rPr lang="en-GB" sz="1700">
                          <a:solidFill>
                            <a:srgbClr val="23085A"/>
                          </a:solidFill>
                        </a:rPr>
                        <a:t>Prices ending in ".99"</a:t>
                      </a:r>
                    </a:p>
                  </a:txBody>
                  <a:tcPr marL="59607" marR="59607" marT="29804" marB="2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700">
                          <a:solidFill>
                            <a:srgbClr val="23085A"/>
                          </a:solidFill>
                        </a:rPr>
                        <a:t>Customers perceive them as cheaper than a whole number price</a:t>
                      </a:r>
                    </a:p>
                  </a:txBody>
                  <a:tcPr marL="59607" marR="59607" marT="29804" marB="2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1636745"/>
                  </a:ext>
                </a:extLst>
              </a:tr>
              <a:tr h="417252"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rgbClr val="23085A"/>
                          </a:solidFill>
                        </a:rPr>
                        <a:t>Fitting rooms at the back</a:t>
                      </a:r>
                    </a:p>
                  </a:txBody>
                  <a:tcPr marL="59607" marR="59607" marT="29804" marB="2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700">
                          <a:solidFill>
                            <a:srgbClr val="23085A"/>
                          </a:solidFill>
                        </a:rPr>
                        <a:t>Customers walk past more products on the way there</a:t>
                      </a:r>
                    </a:p>
                  </a:txBody>
                  <a:tcPr marL="59607" marR="59607" marT="29804" marB="2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8555568"/>
                  </a:ext>
                </a:extLst>
              </a:tr>
              <a:tr h="417252">
                <a:tc>
                  <a:txBody>
                    <a:bodyPr/>
                    <a:lstStyle/>
                    <a:p>
                      <a:r>
                        <a:rPr lang="en-GB" sz="1700">
                          <a:solidFill>
                            <a:srgbClr val="23085A"/>
                          </a:solidFill>
                        </a:rPr>
                        <a:t>Sales and discounts</a:t>
                      </a:r>
                    </a:p>
                  </a:txBody>
                  <a:tcPr marL="59607" marR="59607" marT="29804" marB="2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700">
                          <a:solidFill>
                            <a:srgbClr val="23085A"/>
                          </a:solidFill>
                        </a:rPr>
                        <a:t>Create a sense of urgency and convince customers they're saving money (leading to purchases)</a:t>
                      </a:r>
                    </a:p>
                  </a:txBody>
                  <a:tcPr marL="59607" marR="59607" marT="29804" marB="2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4303369"/>
                  </a:ext>
                </a:extLst>
              </a:tr>
              <a:tr h="238429">
                <a:tc>
                  <a:txBody>
                    <a:bodyPr/>
                    <a:lstStyle/>
                    <a:p>
                      <a:r>
                        <a:rPr lang="en-GB" sz="1700">
                          <a:solidFill>
                            <a:srgbClr val="23085A"/>
                          </a:solidFill>
                        </a:rPr>
                        <a:t>Displays and attractive items</a:t>
                      </a:r>
                    </a:p>
                  </a:txBody>
                  <a:tcPr marL="59607" marR="59607" marT="29804" marB="2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rgbClr val="23085A"/>
                          </a:solidFill>
                        </a:rPr>
                        <a:t>Make customers want to enter the shop</a:t>
                      </a:r>
                    </a:p>
                  </a:txBody>
                  <a:tcPr marL="59607" marR="59607" marT="29804" marB="2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413955"/>
                  </a:ext>
                </a:extLst>
              </a:tr>
              <a:tr h="417252">
                <a:tc>
                  <a:txBody>
                    <a:bodyPr/>
                    <a:lstStyle/>
                    <a:p>
                      <a:r>
                        <a:rPr lang="en-GB" sz="1700">
                          <a:solidFill>
                            <a:srgbClr val="23085A"/>
                          </a:solidFill>
                        </a:rPr>
                        <a:t>Small items near checkout</a:t>
                      </a:r>
                    </a:p>
                  </a:txBody>
                  <a:tcPr marL="59607" marR="59607" marT="29804" marB="2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rgbClr val="23085A"/>
                          </a:solidFill>
                        </a:rPr>
                        <a:t>Customers are tempted to buy them as impulse purchases while waiting</a:t>
                      </a:r>
                    </a:p>
                  </a:txBody>
                  <a:tcPr marL="59607" marR="59607" marT="29804" marB="2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6306085"/>
                  </a:ext>
                </a:extLst>
              </a:tr>
              <a:tr h="238429">
                <a:tc>
                  <a:txBody>
                    <a:bodyPr/>
                    <a:lstStyle/>
                    <a:p>
                      <a:r>
                        <a:rPr lang="en-GB" sz="1700">
                          <a:solidFill>
                            <a:srgbClr val="23085A"/>
                          </a:solidFill>
                        </a:rPr>
                        <a:t>Red "Sale" signs</a:t>
                      </a:r>
                    </a:p>
                  </a:txBody>
                  <a:tcPr marL="59607" marR="59607" marT="29804" marB="2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rgbClr val="23085A"/>
                          </a:solidFill>
                        </a:rPr>
                        <a:t>Grab customers' attention faster</a:t>
                      </a:r>
                    </a:p>
                  </a:txBody>
                  <a:tcPr marL="59607" marR="59607" marT="29804" marB="2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2594974"/>
                  </a:ext>
                </a:extLst>
              </a:tr>
              <a:tr h="238429">
                <a:tc>
                  <a:txBody>
                    <a:bodyPr/>
                    <a:lstStyle/>
                    <a:p>
                      <a:r>
                        <a:rPr lang="en-GB" sz="1700">
                          <a:solidFill>
                            <a:srgbClr val="23085A"/>
                          </a:solidFill>
                        </a:rPr>
                        <a:t>Large entrances</a:t>
                      </a:r>
                    </a:p>
                  </a:txBody>
                  <a:tcPr marL="59607" marR="59607" marT="29804" marB="2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rgbClr val="23085A"/>
                          </a:solidFill>
                        </a:rPr>
                        <a:t>Make the shop appear bigger and more inviting</a:t>
                      </a:r>
                    </a:p>
                  </a:txBody>
                  <a:tcPr marL="59607" marR="59607" marT="29804" marB="2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4629083"/>
                  </a:ext>
                </a:extLst>
              </a:tr>
              <a:tr h="417252">
                <a:tc>
                  <a:txBody>
                    <a:bodyPr/>
                    <a:lstStyle/>
                    <a:p>
                      <a:r>
                        <a:rPr lang="en-GB" sz="1700">
                          <a:solidFill>
                            <a:srgbClr val="23085A"/>
                          </a:solidFill>
                        </a:rPr>
                        <a:t>Confusing layouts</a:t>
                      </a:r>
                    </a:p>
                  </a:txBody>
                  <a:tcPr marL="59607" marR="59607" marT="29804" marB="2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rgbClr val="23085A"/>
                          </a:solidFill>
                        </a:rPr>
                        <a:t>Lead customers to wander around and see more products</a:t>
                      </a:r>
                    </a:p>
                  </a:txBody>
                  <a:tcPr marL="59607" marR="59607" marT="29804" marB="2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5070026"/>
                  </a:ext>
                </a:extLst>
              </a:tr>
              <a:tr h="238429">
                <a:tc>
                  <a:txBody>
                    <a:bodyPr/>
                    <a:lstStyle/>
                    <a:p>
                      <a:r>
                        <a:rPr lang="en-GB" sz="1700">
                          <a:solidFill>
                            <a:srgbClr val="23085A"/>
                          </a:solidFill>
                        </a:rPr>
                        <a:t>Double deals (paired items)</a:t>
                      </a:r>
                    </a:p>
                  </a:txBody>
                  <a:tcPr marL="59607" marR="59607" marT="29804" marB="2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rgbClr val="23085A"/>
                          </a:solidFill>
                        </a:rPr>
                        <a:t>Encourage customers to buy more than one item</a:t>
                      </a:r>
                    </a:p>
                  </a:txBody>
                  <a:tcPr marL="59607" marR="59607" marT="29804" marB="2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4452322"/>
                  </a:ext>
                </a:extLst>
              </a:tr>
              <a:tr h="417252"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rgbClr val="23085A"/>
                          </a:solidFill>
                        </a:rPr>
                        <a:t>Profitable items at eye level</a:t>
                      </a:r>
                    </a:p>
                  </a:txBody>
                  <a:tcPr marL="59607" marR="59607" marT="29804" marB="2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rgbClr val="23085A"/>
                          </a:solidFill>
                        </a:rPr>
                        <a:t>Customers are more likely to see and purchase them</a:t>
                      </a:r>
                    </a:p>
                  </a:txBody>
                  <a:tcPr marL="59607" marR="59607" marT="29804" marB="2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976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567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FD10E251-8A3A-8B09-8AA0-B2FC0A0EDF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20" y="280415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79D5551-0BAF-850E-8D97-18AECCFD1A77}"/>
              </a:ext>
            </a:extLst>
          </p:cNvPr>
          <p:cNvSpPr txBox="1"/>
          <p:nvPr/>
        </p:nvSpPr>
        <p:spPr>
          <a:xfrm>
            <a:off x="133350" y="639291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https://www.teachingenglish.org.uk/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887EBA-371F-7C33-4581-609AAE2189A3}"/>
              </a:ext>
            </a:extLst>
          </p:cNvPr>
          <p:cNvSpPr txBox="1"/>
          <p:nvPr/>
        </p:nvSpPr>
        <p:spPr>
          <a:xfrm>
            <a:off x="1914524" y="136157"/>
            <a:ext cx="72580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 of cause and effect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97EA1D9-F51E-7893-6DB4-16A651EE1C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871220"/>
              </p:ext>
            </p:extLst>
          </p:nvPr>
        </p:nvGraphicFramePr>
        <p:xfrm>
          <a:off x="1584325" y="1719791"/>
          <a:ext cx="10055226" cy="4098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5226">
                  <a:extLst>
                    <a:ext uri="{9D8B030D-6E8A-4147-A177-3AD203B41FA5}">
                      <a16:colId xmlns:a16="http://schemas.microsoft.com/office/drawing/2014/main" val="22547636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 that implies cause or effect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127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rgbClr val="23085A"/>
                          </a:solidFill>
                        </a:rPr>
                        <a:t>Because:</a:t>
                      </a:r>
                      <a:r>
                        <a:rPr lang="en-GB" sz="2000" dirty="0">
                          <a:solidFill>
                            <a:srgbClr val="23085A"/>
                          </a:solidFill>
                        </a:rPr>
                        <a:t> "Senses appeal to all five senses, </a:t>
                      </a:r>
                      <a:r>
                        <a:rPr lang="en-GB" sz="2000" b="1" dirty="0">
                          <a:solidFill>
                            <a:srgbClr val="23085A"/>
                          </a:solidFill>
                        </a:rPr>
                        <a:t>because</a:t>
                      </a:r>
                      <a:r>
                        <a:rPr lang="en-GB" sz="2000" dirty="0">
                          <a:solidFill>
                            <a:srgbClr val="23085A"/>
                          </a:solidFill>
                        </a:rPr>
                        <a:t> senses tempt you to buy things." (Cause: appealing to senses. Effect: tempts customers)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dirty="0">
                        <a:solidFill>
                          <a:srgbClr val="23085A"/>
                        </a:solidFill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rgbClr val="23085A"/>
                          </a:solidFill>
                        </a:rPr>
                        <a:t>So that:</a:t>
                      </a:r>
                      <a:r>
                        <a:rPr lang="en-GB" sz="2000" dirty="0">
                          <a:solidFill>
                            <a:srgbClr val="23085A"/>
                          </a:solidFill>
                        </a:rPr>
                        <a:t> "The fitting room is usually at the back of clothing shops, </a:t>
                      </a:r>
                      <a:r>
                        <a:rPr lang="en-GB" sz="2000" b="1" dirty="0">
                          <a:solidFill>
                            <a:srgbClr val="23085A"/>
                          </a:solidFill>
                        </a:rPr>
                        <a:t>so that</a:t>
                      </a:r>
                      <a:r>
                        <a:rPr lang="en-GB" sz="2000" dirty="0">
                          <a:solidFill>
                            <a:srgbClr val="23085A"/>
                          </a:solidFill>
                        </a:rPr>
                        <a:t> you pass more products on the way there." (Cause: fitting room location. Effect: customers see more products)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rgbClr val="23085A"/>
                          </a:solidFill>
                        </a:rPr>
                        <a:t>Makes:</a:t>
                      </a:r>
                      <a:r>
                        <a:rPr lang="en-GB" sz="2000" dirty="0">
                          <a:solidFill>
                            <a:srgbClr val="23085A"/>
                          </a:solidFill>
                        </a:rPr>
                        <a:t> "Slow background music </a:t>
                      </a:r>
                      <a:r>
                        <a:rPr lang="en-GB" sz="2000" b="1" dirty="0">
                          <a:solidFill>
                            <a:srgbClr val="23085A"/>
                          </a:solidFill>
                        </a:rPr>
                        <a:t>makes</a:t>
                      </a:r>
                      <a:r>
                        <a:rPr lang="en-GB" sz="2000" dirty="0">
                          <a:solidFill>
                            <a:srgbClr val="23085A"/>
                          </a:solidFill>
                        </a:rPr>
                        <a:t> people relax and spend longer in the shop!" (Cause: slow music. Effect: customers relax and spend more time)</a:t>
                      </a:r>
                      <a:endParaRPr lang="en-GB" sz="2000" dirty="0">
                        <a:solidFill>
                          <a:srgbClr val="2308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368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3513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FD10E251-8A3A-8B09-8AA0-B2FC0A0EDF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20" y="280415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79D5551-0BAF-850E-8D97-18AECCFD1A77}"/>
              </a:ext>
            </a:extLst>
          </p:cNvPr>
          <p:cNvSpPr txBox="1"/>
          <p:nvPr/>
        </p:nvSpPr>
        <p:spPr>
          <a:xfrm>
            <a:off x="0" y="636737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887EBA-371F-7C33-4581-609AAE2189A3}"/>
              </a:ext>
            </a:extLst>
          </p:cNvPr>
          <p:cNvSpPr txBox="1"/>
          <p:nvPr/>
        </p:nvSpPr>
        <p:spPr>
          <a:xfrm>
            <a:off x="1914524" y="136157"/>
            <a:ext cx="72580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project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650A69-955D-CE17-108B-8B387CB0DB66}"/>
              </a:ext>
            </a:extLst>
          </p:cNvPr>
          <p:cNvSpPr txBox="1"/>
          <p:nvPr/>
        </p:nvSpPr>
        <p:spPr>
          <a:xfrm>
            <a:off x="404620" y="792062"/>
            <a:ext cx="10706100" cy="5575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in pairs or groups and design your own store. Use some techniques you learned about. 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Decide what kind of store you want. 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Brainstorm products that you will sell. 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Plan the layout of the store. Use these ideas to help you: </a:t>
            </a:r>
          </a:p>
          <a:p>
            <a:pPr marL="895350" indent="-180975" defTabSz="247650"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entrance / doors / windows / checkout counter / special counters / fitting room / bathrooms </a:t>
            </a:r>
          </a:p>
          <a:p>
            <a:pPr marL="895350" indent="-895350"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Decide on some techniques you’ll use to help you sell more. Use these ideas to help you:</a:t>
            </a:r>
          </a:p>
          <a:p>
            <a:pPr marL="895350"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 music / lighting / window displays / sales and discounts / prices / double deals / cheap and expensive items / mirrors  </a:t>
            </a:r>
          </a:p>
          <a:p>
            <a:pPr marL="895350" indent="-809625"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Using technology or poster paper, draw a final design and prepare to explain it to the class</a:t>
            </a:r>
          </a:p>
        </p:txBody>
      </p:sp>
    </p:spTree>
    <p:extLst>
      <p:ext uri="{BB962C8B-B14F-4D97-AF65-F5344CB8AC3E}">
        <p14:creationId xmlns:p14="http://schemas.microsoft.com/office/powerpoint/2010/main" val="3470139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817</Words>
  <Application>Microsoft Office PowerPoint</Application>
  <PresentationFormat>Widescreen</PresentationFormat>
  <Paragraphs>71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BritishCouncilSans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mordue</dc:creator>
  <cp:lastModifiedBy>suzanne mordue</cp:lastModifiedBy>
  <cp:revision>1</cp:revision>
  <dcterms:created xsi:type="dcterms:W3CDTF">2024-06-10T11:26:29Z</dcterms:created>
  <dcterms:modified xsi:type="dcterms:W3CDTF">2024-06-10T16:28:19Z</dcterms:modified>
</cp:coreProperties>
</file>