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8"/>
  </p:notesMasterIdLst>
  <p:handoutMasterIdLst>
    <p:handoutMasterId r:id="rId19"/>
  </p:handoutMasterIdLst>
  <p:sldIdLst>
    <p:sldId id="281" r:id="rId8"/>
    <p:sldId id="299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291" r:id="rId17"/>
  </p:sldIdLst>
  <p:sldSz cx="12192000" cy="6858000"/>
  <p:notesSz cx="6858000" cy="9144000"/>
  <p:embeddedFontLst>
    <p:embeddedFont>
      <p:font typeface="British Council Sans" panose="020B0604020202020204" charset="0"/>
      <p:regular r:id="rId20"/>
      <p:bold r:id="rId21"/>
      <p:italic r:id="rId22"/>
      <p:boldItalic r:id="rId23"/>
    </p:embeddedFont>
    <p:embeddedFont>
      <p:font typeface="British Council Sans Headline" panose="020B0604020202020204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1" autoAdjust="0"/>
    <p:restoredTop sz="91803" autoAdjust="0"/>
  </p:normalViewPr>
  <p:slideViewPr>
    <p:cSldViewPr snapToGrid="0" snapToObjects="1">
      <p:cViewPr varScale="1">
        <p:scale>
          <a:sx n="80" d="100"/>
          <a:sy n="80" d="100"/>
        </p:scale>
        <p:origin x="9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5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682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02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842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47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03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2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77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06/25/2024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Phrasal verbs with ‘get’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Phrasal verbs with ‘get’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10674915" cy="5134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Task 1: Peter and Susan are actors working on a film set. Read their conversation. </a:t>
            </a:r>
            <a:b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Are they enjoying working on their latest film?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are you getting up</a:t>
            </a: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 at the weekend?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I’m going out with Tom and Catherine even though I don’t get on with them that well. How about you?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Not much, I guess. I’m still getting over the flu. Do you think I can get away with taking Monday off?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You can ask the director, but probably not. He’s the worst director I’ve ever worked with. He’s really getting at us, isn’t he?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 wish we could get rid of him.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you’re right. I’m glad we got out of doing that last scene today because of the bad weather. We got off lightly for once.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I’ve tried to get through to him that we’re working too hard, but he doesn’t listen.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 know, but we shouldn’t get too wound up about it. After all, we are earning 17 million each for this film.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0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10674915" cy="4617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Task 1: Read the conversation again. Underline all the phrasal verbs with ‘get’. </a:t>
            </a: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are you getting up</a:t>
            </a: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 at the weekend?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I’m going out with Tom and Catherine even though I don’t get on with them that well. How about you?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Not much, I guess. I’m still getting over the flu. Do you think I can get away with taking Monday off?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You can ask the director, but probably not. He’s the worst director I’ve ever worked with. He’s really getting at us, isn’t he?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 wish we could get rid of him.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you’re right. I’m glad we got out of doing that last scene today because of the bad weather. We got off lightly for once.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I’ve tried to get through to him that we’re working too hard, but he doesn’t listen.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 know, but we shouldn’t get too wound up about it. After all, we are earning 17 million each for this film.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2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10674915" cy="4617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Task 1: Read the conversation again. Underline all the phrasal verbs with ‘get’. </a:t>
            </a: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are you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getting up to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at the weekend?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I’m going out with Tom and Catherine even though I don’t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 on with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them that well. How about you?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Not much, I guess. I’m still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getting over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flu. Do you think I can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 away with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taking Monday off?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You can ask the director, but probably not. He’s the worst director I’ve ever worked with. He’s really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getting at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us, isn’t he?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 wish we could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get rid of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him.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you’re right. I’m glad we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got out of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doing that last scene today because of the bad weather. We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got off lightly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for once.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Susan: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Yes, I’ve tried to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 through to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him that we’re working too hard, but he doesn’t listen.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Peter: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 know, but we shouldn’t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get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too </a:t>
            </a:r>
            <a:r>
              <a:rPr lang="en-GB" sz="1600" b="1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wound up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about it. After all, we are earning 17 million each for this film.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63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10674915" cy="107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333500" algn="l"/>
              </a:tabLs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Match the phrasal verbs from the conversation with the correct meaning. </a:t>
            </a:r>
            <a:br>
              <a:rPr lang="en-GB" sz="1800" b="1" dirty="0">
                <a:effectLst/>
                <a:ea typeface="Times New Roman" panose="02020603050405020304" pitchFamily="18" charset="0"/>
              </a:rPr>
            </a:br>
            <a:endParaRPr lang="en-GB" sz="1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BEEED4-6B4F-583C-BF2A-8D929C400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708980"/>
              </p:ext>
            </p:extLst>
          </p:nvPr>
        </p:nvGraphicFramePr>
        <p:xfrm>
          <a:off x="1152000" y="1438767"/>
          <a:ext cx="10440000" cy="4554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9523">
                  <a:extLst>
                    <a:ext uri="{9D8B030D-6E8A-4147-A177-3AD203B41FA5}">
                      <a16:colId xmlns:a16="http://schemas.microsoft.com/office/drawing/2014/main" val="3176358921"/>
                    </a:ext>
                  </a:extLst>
                </a:gridCol>
                <a:gridCol w="1148940">
                  <a:extLst>
                    <a:ext uri="{9D8B030D-6E8A-4147-A177-3AD203B41FA5}">
                      <a16:colId xmlns:a16="http://schemas.microsoft.com/office/drawing/2014/main" val="700453507"/>
                    </a:ext>
                  </a:extLst>
                </a:gridCol>
                <a:gridCol w="6461537">
                  <a:extLst>
                    <a:ext uri="{9D8B030D-6E8A-4147-A177-3AD203B41FA5}">
                      <a16:colId xmlns:a16="http://schemas.microsoft.com/office/drawing/2014/main" val="1151209228"/>
                    </a:ext>
                  </a:extLst>
                </a:gridCol>
              </a:tblGrid>
              <a:tr h="398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Phrasal Verb </a:t>
                      </a:r>
                      <a:endParaRPr lang="en-GB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Answer </a:t>
                      </a:r>
                      <a:endParaRPr lang="en-GB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</a:rPr>
                        <a:t>Meaning 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2169285005"/>
                  </a:ext>
                </a:extLst>
              </a:tr>
              <a:tr h="471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A. get up to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1. experience less punishment, injury, harm than deserved or expected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1170850947"/>
                  </a:ext>
                </a:extLst>
              </a:tr>
              <a:tr h="394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B. get on with (so)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2. avoid / escape something you don’t want to do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1636171601"/>
                  </a:ext>
                </a:extLst>
              </a:tr>
              <a:tr h="397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C. get over (st,so)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3. become angry or nervous about something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3904140265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D. get away with (st)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4. recover from an illness or shock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2976333714"/>
                  </a:ext>
                </a:extLst>
              </a:tr>
              <a:tr h="406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E. get at (so)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5. do something wrong and not be punished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1603300970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F. get rid of (st,so)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6. make somebody understand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1233227381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G. get out of (doing st)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7. do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3532643958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H. get off lightly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8. have a good relationship with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3038663435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I. get through to (so)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9. criticise someone repeatedly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385948854"/>
                  </a:ext>
                </a:extLst>
              </a:tr>
              <a:tr h="471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J. get wound up (about </a:t>
                      </a:r>
                      <a:r>
                        <a:rPr lang="en-US" sz="1600" dirty="0" err="1">
                          <a:effectLst/>
                        </a:rPr>
                        <a:t>st</a:t>
                      </a:r>
                      <a:r>
                        <a:rPr lang="en-US" sz="1600" dirty="0">
                          <a:effectLst/>
                        </a:rPr>
                        <a:t>)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10. remove/throw away something or someone unwanted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94" marR="68194" marT="53671" marB="17680"/>
                </a:tc>
                <a:extLst>
                  <a:ext uri="{0D108BD9-81ED-4DB2-BD59-A6C34878D82A}">
                    <a16:rowId xmlns:a16="http://schemas.microsoft.com/office/drawing/2014/main" val="3643828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7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9014361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  <a:tabLst>
                <a:tab pos="1333500" algn="l"/>
              </a:tabLs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 3: Complete the sentences with one of the following phrasal verbs in the correct form.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 dad is always </a:t>
            </a:r>
            <a:r>
              <a:rPr lang="en-US" b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getting at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 to get my hair cut.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think criminals __________________ in this country. They never get sent to prison for long enough.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These files are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too old. I need to _________________ them. </a:t>
            </a:r>
            <a:endParaRPr lang="en-GB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don’t know how we managed to win. We should never have got that penalty. We really _________________ it this time. </a:t>
            </a:r>
            <a:endParaRPr lang="en-GB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still hasn’t ___________________ failing his exam. I’ve never seen him so depressed.</a:t>
            </a:r>
            <a:endParaRPr lang="en-GB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6CFD7B-360F-A6D3-209D-07878B8BCBE7}"/>
              </a:ext>
            </a:extLst>
          </p:cNvPr>
          <p:cNvSpPr/>
          <p:nvPr/>
        </p:nvSpPr>
        <p:spPr>
          <a:xfrm>
            <a:off x="648000" y="4713804"/>
            <a:ext cx="10186255" cy="127960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rid of 	get through to 	get off lightly 	get out of 	get away with 	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up to 	get on with 	get over 	get wound up 	</a:t>
            </a:r>
            <a:r>
              <a:rPr lang="en-GB" sz="1800" b="1" strike="sng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at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4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0" y="1071801"/>
            <a:ext cx="9250455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  <a:tabLst>
                <a:tab pos="1333500" algn="l"/>
              </a:tabLs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 3: Complete the sentences with one of the following phrasal verbs in the correct form.</a:t>
            </a:r>
          </a:p>
          <a:p>
            <a:pPr marL="342900" indent="-342900">
              <a:spcAft>
                <a:spcPts val="1000"/>
              </a:spcAft>
              <a:buAutoNum type="arabicPeriod" startAt="6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_________________ doing that boring project because I said I was too busy. </a:t>
            </a:r>
          </a:p>
          <a:p>
            <a:pPr marL="342900" indent="-342900">
              <a:spcAft>
                <a:spcPts val="1000"/>
              </a:spcAft>
              <a:buAutoNum type="arabicPeriod" startAt="6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can’t _________________ my students about the importance of speaking English. They only want to do written grammar exercises. </a:t>
            </a:r>
          </a:p>
          <a:p>
            <a:pPr marL="342900" indent="-342900">
              <a:spcAft>
                <a:spcPts val="1000"/>
              </a:spcAft>
              <a:buAutoNum type="arabicPeriod" startAt="6"/>
              <a:tabLst>
                <a:tab pos="1333500" algn="l"/>
              </a:tabLst>
            </a:pPr>
            <a:r>
              <a:rPr lang="en-GB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didn’t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 last weekend. I just stayed in and watched films. </a:t>
            </a:r>
            <a:endParaRPr lang="en-GB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AutoNum type="arabicPeriod" startAt="6"/>
              <a:tabLst>
                <a:tab pos="1333500" algn="l"/>
              </a:tabLst>
            </a:pPr>
            <a:r>
              <a:rPr lang="en-GB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 by the </a:t>
            </a:r>
            <a:r>
              <a:rPr lang="en-US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neighbour’s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dog. He’s always barking and keeping me awak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 at night. I’m getting really angry. </a:t>
            </a:r>
            <a:endParaRPr lang="en-GB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AutoNum type="arabicPeriod" startAt="6"/>
              <a:tabLst>
                <a:tab pos="13335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don’t _________________ my grandmother. She’s always telling me what to do and she’s really annoying. </a:t>
            </a:r>
            <a:endParaRPr lang="en-GB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6CFD7B-360F-A6D3-209D-07878B8BCBE7}"/>
              </a:ext>
            </a:extLst>
          </p:cNvPr>
          <p:cNvSpPr/>
          <p:nvPr/>
        </p:nvSpPr>
        <p:spPr>
          <a:xfrm>
            <a:off x="648000" y="4713804"/>
            <a:ext cx="10186255" cy="127960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rid of 	get through to 	get off lightly 	get out of 	get away with 	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up to 	get on with 	get over 	get wound up 	</a:t>
            </a:r>
            <a:r>
              <a:rPr lang="en-GB" sz="1800" b="1" strike="sng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at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3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238911" y="993766"/>
            <a:ext cx="10674915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Choose </a:t>
            </a: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some topics and talk about them. </a:t>
            </a: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FA362FCD-826A-FFC1-1E40-49AA15829DDD}"/>
              </a:ext>
            </a:extLst>
          </p:cNvPr>
          <p:cNvSpPr/>
          <p:nvPr/>
        </p:nvSpPr>
        <p:spPr>
          <a:xfrm>
            <a:off x="233840" y="3127158"/>
            <a:ext cx="3787239" cy="2029474"/>
          </a:xfrm>
          <a:prstGeom prst="wedgeEllipseCallout">
            <a:avLst>
              <a:gd name="adj1" fmla="val -29145"/>
              <a:gd name="adj2" fmla="val -6749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excuses have you given to get out of doing something you didn’t want to do? 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F4682FFA-DB3C-83B2-C17F-F5E1808A7E8E}"/>
              </a:ext>
            </a:extLst>
          </p:cNvPr>
          <p:cNvSpPr/>
          <p:nvPr/>
        </p:nvSpPr>
        <p:spPr>
          <a:xfrm>
            <a:off x="3497313" y="4273013"/>
            <a:ext cx="3787239" cy="2029474"/>
          </a:xfrm>
          <a:prstGeom prst="wedgeEllipseCallo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Think about somebody that you don’t get on with. How do you deal with it?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2D6EF05-9F54-E083-F7A7-634ED7E9C4D1}"/>
              </a:ext>
            </a:extLst>
          </p:cNvPr>
          <p:cNvSpPr/>
          <p:nvPr/>
        </p:nvSpPr>
        <p:spPr>
          <a:xfrm>
            <a:off x="2973547" y="1644558"/>
            <a:ext cx="3787239" cy="2029474"/>
          </a:xfrm>
          <a:prstGeom prst="wedgeEllipseCallout">
            <a:avLst>
              <a:gd name="adj1" fmla="val -50518"/>
              <a:gd name="adj2" fmla="val -349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things get at you? What makes you mad?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7805BDE3-F008-D156-F26E-A38E0E9114C6}"/>
              </a:ext>
            </a:extLst>
          </p:cNvPr>
          <p:cNvSpPr/>
          <p:nvPr/>
        </p:nvSpPr>
        <p:spPr>
          <a:xfrm>
            <a:off x="7212824" y="3515193"/>
            <a:ext cx="3787239" cy="2029474"/>
          </a:xfrm>
          <a:prstGeom prst="wedgeEllipseCallout">
            <a:avLst>
              <a:gd name="adj1" fmla="val 59516"/>
              <a:gd name="adj2" fmla="val -401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you do when you find it difficult to get through to somebody?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F75B134-43A6-9EA4-4107-E62F07A15E45}"/>
              </a:ext>
            </a:extLst>
          </p:cNvPr>
          <p:cNvSpPr/>
          <p:nvPr/>
        </p:nvSpPr>
        <p:spPr>
          <a:xfrm>
            <a:off x="7324833" y="1330221"/>
            <a:ext cx="3787239" cy="2029474"/>
          </a:xfrm>
          <a:prstGeom prst="wedgeEllipseCallout">
            <a:avLst>
              <a:gd name="adj1" fmla="val 15977"/>
              <a:gd name="adj2" fmla="val -771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how you got over a disappointment.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8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verbs with ‘get’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238911" y="993766"/>
            <a:ext cx="10674915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Choose some topics and talk about them. </a:t>
            </a: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EE97762-0442-00FB-FED2-F9661EC5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677" y="885824"/>
            <a:ext cx="7549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FA362FCD-826A-FFC1-1E40-49AA15829DDD}"/>
              </a:ext>
            </a:extLst>
          </p:cNvPr>
          <p:cNvSpPr/>
          <p:nvPr/>
        </p:nvSpPr>
        <p:spPr>
          <a:xfrm>
            <a:off x="233840" y="3127158"/>
            <a:ext cx="3787239" cy="2029474"/>
          </a:xfrm>
          <a:prstGeom prst="wedgeEllipseCallout">
            <a:avLst>
              <a:gd name="adj1" fmla="val -29145"/>
              <a:gd name="adj2" fmla="val -6749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was the last time you got wound up? What was it about? 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F4682FFA-DB3C-83B2-C17F-F5E1808A7E8E}"/>
              </a:ext>
            </a:extLst>
          </p:cNvPr>
          <p:cNvSpPr/>
          <p:nvPr/>
        </p:nvSpPr>
        <p:spPr>
          <a:xfrm>
            <a:off x="3497313" y="4273013"/>
            <a:ext cx="3787239" cy="2029474"/>
          </a:xfrm>
          <a:prstGeom prst="wedgeEllipseCallo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prefer to get rid of old things or keep them? 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2D6EF05-9F54-E083-F7A7-634ED7E9C4D1}"/>
              </a:ext>
            </a:extLst>
          </p:cNvPr>
          <p:cNvSpPr/>
          <p:nvPr/>
        </p:nvSpPr>
        <p:spPr>
          <a:xfrm>
            <a:off x="3112142" y="1467412"/>
            <a:ext cx="4017586" cy="2274506"/>
          </a:xfrm>
          <a:prstGeom prst="wedgeEllipseCallout">
            <a:avLst>
              <a:gd name="adj1" fmla="val -50518"/>
              <a:gd name="adj2" fmla="val -349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a time when you did something you shouldn’t when you were young. Did you get off lightly or not?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7805BDE3-F008-D156-F26E-A38E0E9114C6}"/>
              </a:ext>
            </a:extLst>
          </p:cNvPr>
          <p:cNvSpPr/>
          <p:nvPr/>
        </p:nvSpPr>
        <p:spPr>
          <a:xfrm>
            <a:off x="7212824" y="3515193"/>
            <a:ext cx="3787239" cy="2029474"/>
          </a:xfrm>
          <a:prstGeom prst="wedgeEllipseCallout">
            <a:avLst>
              <a:gd name="adj1" fmla="val 59516"/>
              <a:gd name="adj2" fmla="val -4016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Think about a friend. Why do you think you get on so well?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F75B134-43A6-9EA4-4107-E62F07A15E45}"/>
              </a:ext>
            </a:extLst>
          </p:cNvPr>
          <p:cNvSpPr/>
          <p:nvPr/>
        </p:nvSpPr>
        <p:spPr>
          <a:xfrm>
            <a:off x="7324833" y="1330221"/>
            <a:ext cx="3787239" cy="2029474"/>
          </a:xfrm>
          <a:prstGeom prst="wedgeEllipseCallout">
            <a:avLst>
              <a:gd name="adj1" fmla="val 15977"/>
              <a:gd name="adj2" fmla="val -771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did you get up to last weekend? </a:t>
            </a:r>
            <a:endParaRPr lang="en-GB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3163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1410</Words>
  <Application>Microsoft Office PowerPoint</Application>
  <PresentationFormat>Widescreen</PresentationFormat>
  <Paragraphs>139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Calibri Light</vt:lpstr>
      <vt:lpstr>British Council Sans Headline</vt:lpstr>
      <vt:lpstr>Arial</vt:lpstr>
      <vt:lpstr>British Council Sans</vt:lpstr>
      <vt:lpstr>Calibri</vt:lpstr>
      <vt:lpstr>Times New Roman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  <vt:lpstr>Phrasal verbs with ‘get’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164</cp:revision>
  <dcterms:created xsi:type="dcterms:W3CDTF">2020-03-31T10:47:13Z</dcterms:created>
  <dcterms:modified xsi:type="dcterms:W3CDTF">2024-06-25T09:19:34Z</dcterms:modified>
</cp:coreProperties>
</file>