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8" r:id="rId2"/>
    <p:sldId id="260" r:id="rId3"/>
    <p:sldId id="261" r:id="rId4"/>
    <p:sldId id="262" r:id="rId5"/>
    <p:sldId id="263"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sley"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48" y="-240"/>
      </p:cViewPr>
      <p:guideLst>
        <p:guide orient="horz" pos="2016"/>
        <p:guide pos="28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8-15T12:10:03.448" idx="1">
    <p:pos x="-770" y="4546"/>
    <p:text>mobilising</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8-15T12:11:26.767" idx="2">
    <p:pos x="1030" y="4534"/>
    <p:text>mobilising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89913-EEF7-5E4C-A5AD-BCB6E9EC8322}" type="datetimeFigureOut">
              <a:rPr lang="en-US" smtClean="0"/>
              <a:t>11/18/2014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60757A-4A21-C64E-AF01-F823BD5E48B8}" type="slidenum">
              <a:rPr lang="en-US" smtClean="0"/>
              <a:t>‹#›</a:t>
            </a:fld>
            <a:endParaRPr lang="en-US"/>
          </a:p>
        </p:txBody>
      </p:sp>
    </p:spTree>
    <p:extLst>
      <p:ext uri="{BB962C8B-B14F-4D97-AF65-F5344CB8AC3E}">
        <p14:creationId xmlns:p14="http://schemas.microsoft.com/office/powerpoint/2010/main" val="3533102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Crowds outside Buckingham Palace, London (home</a:t>
            </a:r>
            <a:r>
              <a:rPr lang="en-US" baseline="0" dirty="0" smtClean="0"/>
              <a:t> of the British royal family) on the day when war was declared in 1914</a:t>
            </a:r>
          </a:p>
          <a:p>
            <a:r>
              <a:rPr lang="en-US" baseline="0" dirty="0" smtClean="0"/>
              <a:t>Q_65496 © IWM</a:t>
            </a:r>
          </a:p>
          <a:p>
            <a:endParaRPr lang="en-US" dirty="0"/>
          </a:p>
        </p:txBody>
      </p:sp>
      <p:sp>
        <p:nvSpPr>
          <p:cNvPr id="4" name="Slide Number Placeholder 3"/>
          <p:cNvSpPr>
            <a:spLocks noGrp="1"/>
          </p:cNvSpPr>
          <p:nvPr>
            <p:ph type="sldNum" sz="quarter" idx="10"/>
          </p:nvPr>
        </p:nvSpPr>
        <p:spPr/>
        <p:txBody>
          <a:bodyPr/>
          <a:lstStyle/>
          <a:p>
            <a:fld id="{5DBDC200-71A7-6844-A5F3-5710CC846DC6}"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Austria-Hungary began mobilizing its army on 26 July 1914. As shown here, many soldiers were excited about the prospect of war. But the Austro-Hungarian Army contained men of a number of different nationalities and ethnic backgrounds, and not all of them were equally as enthusiastic.</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Q 81808</a:t>
            </a:r>
            <a:r>
              <a:rPr lang="en-GB" sz="1200" kern="1200" baseline="0" dirty="0" smtClean="0">
                <a:solidFill>
                  <a:schemeClr val="tx1"/>
                </a:solidFill>
                <a:latin typeface="+mn-lt"/>
                <a:ea typeface="+mn-ea"/>
                <a:cs typeface="+mn-cs"/>
              </a:rPr>
              <a:t> ©IWM</a:t>
            </a:r>
            <a:endParaRPr lang="en-GB"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DBDC200-71A7-6844-A5F3-5710CC846DC6}"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As the German Army advanced through Belgium in August 1914, tens of thousands of civilian refugees left their homes to escape the war. Over 1 million fled the country, many to the Netherlands, including these people leaving Antwerp at the beginning of October. Others made their way to France and Britain.</a:t>
            </a:r>
            <a:r>
              <a:rPr lang="en-GB" dirty="0" smtClean="0"/>
              <a:t> </a:t>
            </a:r>
          </a:p>
          <a:p>
            <a:r>
              <a:rPr lang="en-US" dirty="0" smtClean="0"/>
              <a:t>HU_052449.jpg ©IWM </a:t>
            </a:r>
            <a:endParaRPr lang="en-US" dirty="0"/>
          </a:p>
        </p:txBody>
      </p:sp>
      <p:sp>
        <p:nvSpPr>
          <p:cNvPr id="4" name="Slide Number Placeholder 3"/>
          <p:cNvSpPr>
            <a:spLocks noGrp="1"/>
          </p:cNvSpPr>
          <p:nvPr>
            <p:ph type="sldNum" sz="quarter" idx="10"/>
          </p:nvPr>
        </p:nvSpPr>
        <p:spPr/>
        <p:txBody>
          <a:bodyPr/>
          <a:lstStyle/>
          <a:p>
            <a:fld id="{5DBDC200-71A7-6844-A5F3-5710CC846DC6}"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As the individual European nations joined the war, most began by mobilizing their reserve soldiers, the majority of whom had some form of military experience. Here, French reservists in Paris leave the </a:t>
            </a:r>
            <a:r>
              <a:rPr lang="en-GB" sz="1200" kern="1200" dirty="0" err="1" smtClean="0">
                <a:solidFill>
                  <a:schemeClr val="tx1"/>
                </a:solidFill>
                <a:latin typeface="+mn-lt"/>
                <a:ea typeface="+mn-ea"/>
                <a:cs typeface="+mn-cs"/>
              </a:rPr>
              <a:t>Gare</a:t>
            </a:r>
            <a:r>
              <a:rPr lang="en-GB" sz="1200" kern="1200" dirty="0" smtClean="0">
                <a:solidFill>
                  <a:schemeClr val="tx1"/>
                </a:solidFill>
                <a:latin typeface="+mn-lt"/>
                <a:ea typeface="+mn-ea"/>
                <a:cs typeface="+mn-cs"/>
              </a:rPr>
              <a:t> du Nord for their regimental depots where they will be issued with uniforms and equipment.</a:t>
            </a:r>
          </a:p>
          <a:p>
            <a:r>
              <a:rPr lang="en-US" dirty="0" smtClean="0"/>
              <a:t>Q_081852 ©IWM</a:t>
            </a:r>
            <a:endParaRPr lang="en-US" dirty="0"/>
          </a:p>
        </p:txBody>
      </p:sp>
      <p:sp>
        <p:nvSpPr>
          <p:cNvPr id="4" name="Slide Number Placeholder 3"/>
          <p:cNvSpPr>
            <a:spLocks noGrp="1"/>
          </p:cNvSpPr>
          <p:nvPr>
            <p:ph type="sldNum" sz="quarter" idx="10"/>
          </p:nvPr>
        </p:nvSpPr>
        <p:spPr/>
        <p:txBody>
          <a:bodyPr/>
          <a:lstStyle/>
          <a:p>
            <a:fld id="{5DBDC200-71A7-6844-A5F3-5710CC846DC6}"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A00E6-7870-4D0D-A549-56A0C15F9486}" type="datetimeFigureOut">
              <a:rPr lang="en-GB" smtClean="0"/>
              <a:pPr/>
              <a:t>18/11/2014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0DB471-158B-46DF-91AD-5A9398CF625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A00E6-7870-4D0D-A549-56A0C15F9486}" type="datetimeFigureOut">
              <a:rPr lang="en-GB" smtClean="0"/>
              <a:pPr/>
              <a:t>18/11/2014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DB471-158B-46DF-91AD-5A9398CF625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696344"/>
            <a:ext cx="5847804" cy="1008112"/>
          </a:xfrm>
        </p:spPr>
        <p:txBody>
          <a:bodyPr>
            <a:noAutofit/>
          </a:bodyPr>
          <a:lstStyle/>
          <a:p>
            <a:pPr algn="l"/>
            <a:r>
              <a:rPr lang="en-US" sz="3800" b="1" dirty="0" smtClean="0">
                <a:solidFill>
                  <a:schemeClr val="bg1"/>
                </a:solidFill>
                <a:latin typeface="British Council Sans" panose="020B0504020202020204" pitchFamily="34" charset="0"/>
                <a:cs typeface="Arial"/>
              </a:rPr>
              <a:t>THE OUTBREAK OF WAR</a:t>
            </a:r>
            <a:endParaRPr lang="en-US" sz="3800" b="1" dirty="0">
              <a:solidFill>
                <a:schemeClr val="bg1"/>
              </a:solidFill>
              <a:latin typeface="British Council Sans" panose="020B0504020202020204" pitchFamily="34" charset="0"/>
              <a:cs typeface="Arial"/>
            </a:endParaRPr>
          </a:p>
        </p:txBody>
      </p:sp>
      <p:pic>
        <p:nvPicPr>
          <p:cNvPr id="2053" name="Picture 5" descr="\\UK_LON1B_MS101\HOME$\Johngillespie\Desktop\FWW-isolat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116632"/>
            <a:ext cx="1386628" cy="13850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362" y="476672"/>
            <a:ext cx="3268883" cy="48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8424" y="0"/>
            <a:ext cx="75557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 </a:t>
            </a:r>
            <a:r>
              <a:rPr lang="en-GB" sz="1200" dirty="0" smtClean="0">
                <a:latin typeface="Arial" pitchFamily="34" charset="0"/>
                <a:cs typeface="Arial" pitchFamily="34" charset="0"/>
              </a:rPr>
              <a:t>IWM</a:t>
            </a:r>
            <a:endParaRPr lang="en-GB" sz="1200" dirty="0">
              <a:latin typeface="Arial" pitchFamily="34" charset="0"/>
              <a:cs typeface="Arial" pitchFamily="34" charset="0"/>
            </a:endParaRPr>
          </a:p>
        </p:txBody>
      </p:sp>
      <p:sp>
        <p:nvSpPr>
          <p:cNvPr id="5" name="Rectangle 4"/>
          <p:cNvSpPr/>
          <p:nvPr/>
        </p:nvSpPr>
        <p:spPr>
          <a:xfrm>
            <a:off x="-2307" y="6327973"/>
            <a:ext cx="9144000" cy="323165"/>
          </a:xfrm>
          <a:prstGeom prst="rect">
            <a:avLst/>
          </a:prstGeom>
        </p:spPr>
        <p:txBody>
          <a:bodyPr wrap="square">
            <a:spAutoFit/>
          </a:bodyPr>
          <a:lstStyle/>
          <a:p>
            <a:pPr algn="ctr"/>
            <a:r>
              <a:rPr lang="en-GB" sz="1500" b="1" dirty="0" smtClean="0">
                <a:solidFill>
                  <a:schemeClr val="bg1"/>
                </a:solidFill>
                <a:latin typeface="Arial" panose="020B0604020202020204" pitchFamily="34" charset="0"/>
                <a:cs typeface="Arial" panose="020B0604020202020204" pitchFamily="34" charset="0"/>
              </a:rPr>
              <a:t>PICTURE 1 </a:t>
            </a:r>
            <a:r>
              <a:rPr lang="en-GB" sz="1000" b="1" dirty="0" smtClean="0">
                <a:solidFill>
                  <a:schemeClr val="bg1"/>
                </a:solidFill>
                <a:latin typeface="Arial" panose="020B0604020202020204" pitchFamily="34" charset="0"/>
                <a:cs typeface="Arial" panose="020B0604020202020204" pitchFamily="34" charset="0"/>
              </a:rPr>
              <a:t>© </a:t>
            </a:r>
            <a:r>
              <a:rPr lang="en-GB" sz="1000" b="1" dirty="0">
                <a:solidFill>
                  <a:schemeClr val="bg1"/>
                </a:solidFill>
                <a:latin typeface="Arial" panose="020B0604020202020204" pitchFamily="34" charset="0"/>
                <a:cs typeface="Arial" panose="020B0604020202020204" pitchFamily="34" charset="0"/>
              </a:rPr>
              <a:t>IWM (</a:t>
            </a:r>
            <a:r>
              <a:rPr lang="en-GB" sz="1000" b="1" dirty="0" smtClean="0">
                <a:solidFill>
                  <a:schemeClr val="bg1"/>
                </a:solidFill>
                <a:latin typeface="Arial" panose="020B0604020202020204" pitchFamily="34" charset="0"/>
                <a:cs typeface="Arial" panose="020B0604020202020204" pitchFamily="34" charset="0"/>
              </a:rPr>
              <a:t>Q 65496) </a:t>
            </a:r>
            <a:endParaRPr lang="en-GB" sz="1000" b="1" dirty="0">
              <a:solidFill>
                <a:schemeClr val="bg1"/>
              </a:solidFill>
              <a:latin typeface="Arial" panose="020B0604020202020204" pitchFamily="34" charset="0"/>
              <a:cs typeface="Arial" panose="020B0604020202020204" pitchFamily="34" charset="0"/>
            </a:endParaRPr>
          </a:p>
        </p:txBody>
      </p:sp>
      <p:pic>
        <p:nvPicPr>
          <p:cNvPr id="6" name="Picture 5" descr="parl 2.jpg"/>
          <p:cNvPicPr>
            <a:picLocks noChangeAspect="1"/>
          </p:cNvPicPr>
          <p:nvPr/>
        </p:nvPicPr>
        <p:blipFill>
          <a:blip r:embed="rId3"/>
          <a:stretch>
            <a:fillRect/>
          </a:stretch>
        </p:blipFill>
        <p:spPr>
          <a:xfrm>
            <a:off x="189235" y="188640"/>
            <a:ext cx="8772841" cy="5943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8424" y="0"/>
            <a:ext cx="75557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 </a:t>
            </a:r>
            <a:r>
              <a:rPr lang="en-GB" sz="1200" dirty="0" smtClean="0">
                <a:latin typeface="Arial" pitchFamily="34" charset="0"/>
                <a:cs typeface="Arial" pitchFamily="34" charset="0"/>
              </a:rPr>
              <a:t>IWM</a:t>
            </a:r>
            <a:endParaRPr lang="en-GB" sz="1200" dirty="0">
              <a:latin typeface="Arial" pitchFamily="34" charset="0"/>
              <a:cs typeface="Arial" pitchFamily="34" charset="0"/>
            </a:endParaRPr>
          </a:p>
        </p:txBody>
      </p:sp>
      <p:pic>
        <p:nvPicPr>
          <p:cNvPr id="6" name="Picture 5" descr="parl 2.jpg"/>
          <p:cNvPicPr>
            <a:picLocks noChangeAspect="1"/>
          </p:cNvPicPr>
          <p:nvPr/>
        </p:nvPicPr>
        <p:blipFill>
          <a:blip r:embed="rId3"/>
          <a:stretch>
            <a:fillRect/>
          </a:stretch>
        </p:blipFill>
        <p:spPr>
          <a:xfrm>
            <a:off x="1140300" y="228600"/>
            <a:ext cx="6744068" cy="5943600"/>
          </a:xfrm>
          <a:prstGeom prst="rect">
            <a:avLst/>
          </a:prstGeom>
        </p:spPr>
      </p:pic>
      <p:sp>
        <p:nvSpPr>
          <p:cNvPr id="8" name="Rectangle 7"/>
          <p:cNvSpPr/>
          <p:nvPr/>
        </p:nvSpPr>
        <p:spPr>
          <a:xfrm>
            <a:off x="-2307" y="6327973"/>
            <a:ext cx="9144000" cy="323165"/>
          </a:xfrm>
          <a:prstGeom prst="rect">
            <a:avLst/>
          </a:prstGeom>
        </p:spPr>
        <p:txBody>
          <a:bodyPr wrap="square">
            <a:spAutoFit/>
          </a:bodyPr>
          <a:lstStyle/>
          <a:p>
            <a:pPr algn="ctr"/>
            <a:r>
              <a:rPr lang="en-GB" sz="1500" b="1" dirty="0" smtClean="0">
                <a:solidFill>
                  <a:schemeClr val="bg1"/>
                </a:solidFill>
                <a:latin typeface="Arial" panose="020B0604020202020204" pitchFamily="34" charset="0"/>
                <a:cs typeface="Arial" panose="020B0604020202020204" pitchFamily="34" charset="0"/>
              </a:rPr>
              <a:t>PICTURE 2 </a:t>
            </a:r>
            <a:r>
              <a:rPr lang="en-GB" sz="1000" b="1" dirty="0" smtClean="0">
                <a:solidFill>
                  <a:schemeClr val="bg1"/>
                </a:solidFill>
                <a:latin typeface="Arial" panose="020B0604020202020204" pitchFamily="34" charset="0"/>
                <a:cs typeface="Arial" panose="020B0604020202020204" pitchFamily="34" charset="0"/>
              </a:rPr>
              <a:t>© </a:t>
            </a:r>
            <a:r>
              <a:rPr lang="en-GB" sz="1000" b="1" dirty="0">
                <a:solidFill>
                  <a:schemeClr val="bg1"/>
                </a:solidFill>
                <a:latin typeface="Arial" panose="020B0604020202020204" pitchFamily="34" charset="0"/>
                <a:cs typeface="Arial" panose="020B0604020202020204" pitchFamily="34" charset="0"/>
              </a:rPr>
              <a:t>IWM (Q </a:t>
            </a:r>
            <a:r>
              <a:rPr lang="en-GB" sz="1000" b="1" dirty="0" smtClean="0">
                <a:solidFill>
                  <a:schemeClr val="bg1"/>
                </a:solidFill>
                <a:latin typeface="Arial" panose="020B0604020202020204" pitchFamily="34" charset="0"/>
                <a:cs typeface="Arial" panose="020B0604020202020204" pitchFamily="34" charset="0"/>
              </a:rPr>
              <a:t>81808) </a:t>
            </a:r>
            <a:endParaRPr lang="en-GB" sz="1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8424" y="0"/>
            <a:ext cx="75557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 </a:t>
            </a:r>
            <a:r>
              <a:rPr lang="en-GB" sz="1200" dirty="0" smtClean="0">
                <a:latin typeface="Arial" pitchFamily="34" charset="0"/>
                <a:cs typeface="Arial" pitchFamily="34" charset="0"/>
              </a:rPr>
              <a:t>IWM</a:t>
            </a:r>
            <a:endParaRPr lang="en-GB" sz="1200" dirty="0">
              <a:latin typeface="Arial" pitchFamily="34" charset="0"/>
              <a:cs typeface="Arial" pitchFamily="34" charset="0"/>
            </a:endParaRPr>
          </a:p>
        </p:txBody>
      </p:sp>
      <p:pic>
        <p:nvPicPr>
          <p:cNvPr id="6" name="Picture 5" descr="parl 2.jpg"/>
          <p:cNvPicPr>
            <a:picLocks noChangeAspect="1"/>
          </p:cNvPicPr>
          <p:nvPr/>
        </p:nvPicPr>
        <p:blipFill>
          <a:blip r:embed="rId3"/>
          <a:stretch>
            <a:fillRect/>
          </a:stretch>
        </p:blipFill>
        <p:spPr>
          <a:xfrm>
            <a:off x="465464" y="228600"/>
            <a:ext cx="8220382" cy="5943600"/>
          </a:xfrm>
          <a:prstGeom prst="rect">
            <a:avLst/>
          </a:prstGeom>
        </p:spPr>
      </p:pic>
      <p:sp>
        <p:nvSpPr>
          <p:cNvPr id="8" name="Rectangle 7"/>
          <p:cNvSpPr/>
          <p:nvPr/>
        </p:nvSpPr>
        <p:spPr>
          <a:xfrm>
            <a:off x="-2307" y="6327973"/>
            <a:ext cx="9144000" cy="323165"/>
          </a:xfrm>
          <a:prstGeom prst="rect">
            <a:avLst/>
          </a:prstGeom>
        </p:spPr>
        <p:txBody>
          <a:bodyPr wrap="square">
            <a:spAutoFit/>
          </a:bodyPr>
          <a:lstStyle/>
          <a:p>
            <a:pPr algn="ctr"/>
            <a:r>
              <a:rPr lang="en-GB" sz="1500" b="1" dirty="0" smtClean="0">
                <a:solidFill>
                  <a:schemeClr val="bg1"/>
                </a:solidFill>
                <a:latin typeface="Arial" panose="020B0604020202020204" pitchFamily="34" charset="0"/>
                <a:cs typeface="Arial" panose="020B0604020202020204" pitchFamily="34" charset="0"/>
              </a:rPr>
              <a:t>PICTURE 3 </a:t>
            </a:r>
            <a:r>
              <a:rPr lang="en-GB" sz="1000" b="1" dirty="0" smtClean="0">
                <a:solidFill>
                  <a:schemeClr val="bg1"/>
                </a:solidFill>
                <a:latin typeface="Arial" panose="020B0604020202020204" pitchFamily="34" charset="0"/>
                <a:cs typeface="Arial" panose="020B0604020202020204" pitchFamily="34" charset="0"/>
              </a:rPr>
              <a:t>© </a:t>
            </a:r>
            <a:r>
              <a:rPr lang="en-GB" sz="1000" b="1" dirty="0">
                <a:solidFill>
                  <a:schemeClr val="bg1"/>
                </a:solidFill>
                <a:latin typeface="Arial" panose="020B0604020202020204" pitchFamily="34" charset="0"/>
                <a:cs typeface="Arial" panose="020B0604020202020204" pitchFamily="34" charset="0"/>
              </a:rPr>
              <a:t>IWM (</a:t>
            </a:r>
            <a:r>
              <a:rPr lang="en-GB" sz="1000" b="1" dirty="0" smtClean="0">
                <a:solidFill>
                  <a:schemeClr val="bg1"/>
                </a:solidFill>
                <a:latin typeface="Arial" panose="020B0604020202020204" pitchFamily="34" charset="0"/>
                <a:cs typeface="Arial" panose="020B0604020202020204" pitchFamily="34" charset="0"/>
              </a:rPr>
              <a:t>HU 052449) </a:t>
            </a:r>
            <a:endParaRPr lang="en-GB" sz="1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8424" y="0"/>
            <a:ext cx="75557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 </a:t>
            </a:r>
            <a:r>
              <a:rPr lang="en-GB" sz="1200" dirty="0" smtClean="0">
                <a:latin typeface="Arial" pitchFamily="34" charset="0"/>
                <a:cs typeface="Arial" pitchFamily="34" charset="0"/>
              </a:rPr>
              <a:t>IWM</a:t>
            </a:r>
            <a:endParaRPr lang="en-GB" sz="1200" dirty="0">
              <a:latin typeface="Arial" pitchFamily="34" charset="0"/>
              <a:cs typeface="Arial" pitchFamily="34" charset="0"/>
            </a:endParaRPr>
          </a:p>
        </p:txBody>
      </p:sp>
      <p:pic>
        <p:nvPicPr>
          <p:cNvPr id="6" name="Picture 5" descr="parl 2.jpg"/>
          <p:cNvPicPr>
            <a:picLocks noChangeAspect="1"/>
          </p:cNvPicPr>
          <p:nvPr/>
        </p:nvPicPr>
        <p:blipFill>
          <a:blip r:embed="rId3"/>
          <a:stretch>
            <a:fillRect/>
          </a:stretch>
        </p:blipFill>
        <p:spPr>
          <a:xfrm>
            <a:off x="451085" y="228600"/>
            <a:ext cx="8249141" cy="5943600"/>
          </a:xfrm>
          <a:prstGeom prst="rect">
            <a:avLst/>
          </a:prstGeom>
        </p:spPr>
      </p:pic>
      <p:sp>
        <p:nvSpPr>
          <p:cNvPr id="8" name="Rectangle 7"/>
          <p:cNvSpPr/>
          <p:nvPr/>
        </p:nvSpPr>
        <p:spPr>
          <a:xfrm>
            <a:off x="-2307" y="6327973"/>
            <a:ext cx="9144000" cy="323165"/>
          </a:xfrm>
          <a:prstGeom prst="rect">
            <a:avLst/>
          </a:prstGeom>
        </p:spPr>
        <p:txBody>
          <a:bodyPr wrap="square">
            <a:spAutoFit/>
          </a:bodyPr>
          <a:lstStyle/>
          <a:p>
            <a:pPr algn="ctr"/>
            <a:r>
              <a:rPr lang="en-GB" sz="1500" b="1" dirty="0" smtClean="0">
                <a:solidFill>
                  <a:schemeClr val="bg1"/>
                </a:solidFill>
                <a:latin typeface="Arial" panose="020B0604020202020204" pitchFamily="34" charset="0"/>
                <a:cs typeface="Arial" panose="020B0604020202020204" pitchFamily="34" charset="0"/>
              </a:rPr>
              <a:t>PICTURE 4 </a:t>
            </a:r>
            <a:r>
              <a:rPr lang="en-GB" sz="1000" b="1" dirty="0" smtClean="0">
                <a:solidFill>
                  <a:schemeClr val="bg1"/>
                </a:solidFill>
                <a:latin typeface="Arial" panose="020B0604020202020204" pitchFamily="34" charset="0"/>
                <a:cs typeface="Arial" panose="020B0604020202020204" pitchFamily="34" charset="0"/>
              </a:rPr>
              <a:t>© IWM </a:t>
            </a:r>
            <a:r>
              <a:rPr lang="en-GB" sz="1000" b="1" dirty="0">
                <a:solidFill>
                  <a:schemeClr val="bg1"/>
                </a:solidFill>
                <a:latin typeface="Arial" panose="020B0604020202020204" pitchFamily="34" charset="0"/>
                <a:cs typeface="Arial" panose="020B0604020202020204" pitchFamily="34" charset="0"/>
              </a:rPr>
              <a:t>(</a:t>
            </a:r>
            <a:r>
              <a:rPr lang="en-GB" sz="1000" b="1" dirty="0" smtClean="0">
                <a:solidFill>
                  <a:schemeClr val="bg1"/>
                </a:solidFill>
                <a:latin typeface="Arial" panose="020B0604020202020204" pitchFamily="34" charset="0"/>
                <a:cs typeface="Arial" panose="020B0604020202020204" pitchFamily="34" charset="0"/>
              </a:rPr>
              <a:t>Q 081852)</a:t>
            </a:r>
            <a:endParaRPr lang="en-GB" sz="1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claration_of_the_First_World_War_photos_for_Warmer_AC_8.8.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Declaration_of_the_First_World_War_photos_for_Warmer_AC_8.8.14</Template>
  <TotalTime>20</TotalTime>
  <Words>244</Words>
  <Application>Microsoft Office PowerPoint</Application>
  <PresentationFormat>On-screen Show (4:3)</PresentationFormat>
  <Paragraphs>21</Paragraphs>
  <Slides>5</Slides>
  <Notes>4</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Declaration_of_the_First_World_War_photos_for_Warmer_AC_8.8.14</vt:lpstr>
      <vt:lpstr>THE OUTBREAK OF WAR</vt:lpstr>
      <vt:lpstr>PowerPoint Presentation</vt:lpstr>
      <vt:lpstr>PowerPoint Presentation</vt:lpstr>
      <vt:lpstr>PowerPoint Presentation</vt:lpstr>
      <vt:lpstr>PowerPoint Presentation</vt:lpstr>
    </vt:vector>
  </TitlesOfParts>
  <Company>British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declaration of the First World War</dc:title>
  <dc:creator>Gillespie, John (E&amp;E)</dc:creator>
  <cp:lastModifiedBy>Gillespie, John (E&amp;E)</cp:lastModifiedBy>
  <cp:revision>7</cp:revision>
  <dcterms:created xsi:type="dcterms:W3CDTF">2014-08-13T11:28:36Z</dcterms:created>
  <dcterms:modified xsi:type="dcterms:W3CDTF">2014-11-18T11:35:03Z</dcterms:modified>
</cp:coreProperties>
</file>