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2568" y="-780"/>
      </p:cViewPr>
      <p:guideLst>
        <p:guide orient="horz" pos="2167"/>
        <p:guide pos="287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46113" y="1447800"/>
            <a:ext cx="7851775" cy="3200400"/>
          </a:xfrm>
          <a:prstGeom prst="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1537447"/>
            <a:ext cx="7826281" cy="1627093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813" y="3218329"/>
            <a:ext cx="7826281" cy="86061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ts val="2000"/>
              </a:lnSpc>
              <a:spcBef>
                <a:spcPts val="2000"/>
              </a:spcBef>
              <a:buFont typeface="Wingdings 2" pitchFamily="18" charset="2"/>
              <a:buNone/>
              <a:defRPr sz="18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856" y="1600200"/>
            <a:ext cx="3931920" cy="56673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792" y="457200"/>
            <a:ext cx="3474720" cy="510235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2856" y="2240280"/>
            <a:ext cx="3931920" cy="210312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8577263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575" y="5563458"/>
            <a:ext cx="3931920" cy="652462"/>
          </a:xfrm>
        </p:spPr>
        <p:txBody>
          <a:bodyPr/>
          <a:lstStyle>
            <a:lvl1pPr marL="0" indent="0" algn="l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575" y="5563458"/>
            <a:ext cx="3931920" cy="652462"/>
          </a:xfrm>
        </p:spPr>
        <p:txBody>
          <a:bodyPr/>
          <a:lstStyle>
            <a:lvl1pPr marL="0" indent="0" algn="l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745038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575" y="5563458"/>
            <a:ext cx="3931920" cy="652462"/>
          </a:xfrm>
        </p:spPr>
        <p:txBody>
          <a:bodyPr/>
          <a:lstStyle>
            <a:lvl1pPr marL="0" indent="0" algn="l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Media Placeholder 11"/>
          <p:cNvSpPr>
            <a:spLocks noGrp="1"/>
          </p:cNvSpPr>
          <p:nvPr>
            <p:ph type="media" sz="quarter" idx="14"/>
          </p:nvPr>
        </p:nvSpPr>
        <p:spPr>
          <a:xfrm>
            <a:off x="282575" y="458788"/>
            <a:ext cx="8577263" cy="3849624"/>
          </a:xfrm>
          <a:noFill/>
          <a:ln w="44450">
            <a:solidFill>
              <a:schemeClr val="bg1"/>
            </a:solidFill>
            <a:miter lim="800000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/>
              <a:t>Click icon to add media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458788"/>
            <a:ext cx="1447800" cy="5792787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458788"/>
            <a:ext cx="6521450" cy="5792787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Freeform 1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371725" y="381000"/>
            <a:ext cx="4400550" cy="3048000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350" y="4146363"/>
            <a:ext cx="7856538" cy="1470025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0" y="5620871"/>
            <a:ext cx="7856538" cy="614081"/>
          </a:xfrm>
        </p:spPr>
        <p:txBody>
          <a:bodyPr>
            <a:normAutofit/>
          </a:bodyPr>
          <a:lstStyle>
            <a:lvl1pPr marL="0" indent="0" algn="ctr">
              <a:lnSpc>
                <a:spcPts val="2000"/>
              </a:lnSpc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17059"/>
            <a:ext cx="7772400" cy="165506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662979"/>
            <a:ext cx="7772400" cy="1500187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 rtl="0" eaLnBrk="1" latinLnBrk="0" hangingPunct="1">
              <a:lnSpc>
                <a:spcPts val="2000"/>
              </a:lnSpc>
              <a:spcBef>
                <a:spcPts val="2000"/>
              </a:spcBef>
              <a:buFont typeface="Wingdings 2" pitchFamily="18" charset="2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9501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Freeform 1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350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50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601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601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Freeform 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Freeform 11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Freeform 12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340" y="802910"/>
            <a:ext cx="3474720" cy="116205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010" y="449705"/>
            <a:ext cx="3931920" cy="57813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340" y="2057399"/>
            <a:ext cx="3474720" cy="37338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565" y="1600200"/>
            <a:ext cx="7878788" cy="4639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B7C3F878-F5E8-489B-AC8A-64F2A7E22C28}" type="datetimeFigureOut">
              <a:rPr lang="en-US" smtClean="0"/>
              <a:pPr/>
              <a:t>11/19/2014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100138" y="2746400"/>
            <a:ext cx="5847804" cy="13557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Numbers and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 First World War</a:t>
            </a:r>
            <a:endParaRPr lang="en-US" sz="3800" b="1" dirty="0">
              <a:latin typeface="Arial"/>
              <a:cs typeface="Arial"/>
            </a:endParaRPr>
          </a:p>
        </p:txBody>
      </p:sp>
      <p:pic>
        <p:nvPicPr>
          <p:cNvPr id="4" name="Picture 5" descr="\\UK_LON1B_MS101\HOME$\Johngillespie\Desktop\FWW-isolated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16632"/>
            <a:ext cx="1386628" cy="138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62" y="476672"/>
            <a:ext cx="3268883" cy="48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51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Arial"/>
                <a:cs typeface="Arial"/>
              </a:rPr>
              <a:t>Task 1a – Big numbers </a:t>
            </a:r>
            <a:endParaRPr lang="en-US" sz="2800" b="1" dirty="0">
              <a:latin typeface="Arial"/>
              <a:cs typeface="Arial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5446657"/>
              </p:ext>
            </p:extLst>
          </p:nvPr>
        </p:nvGraphicFramePr>
        <p:xfrm>
          <a:off x="628650" y="2324100"/>
          <a:ext cx="7878765" cy="3200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41542"/>
                <a:gridCol w="5537223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smtClean="0">
                          <a:latin typeface="Arial"/>
                          <a:cs typeface="Arial"/>
                        </a:rPr>
                        <a:t>1</a:t>
                      </a:r>
                      <a:endParaRPr lang="en-US" sz="2400" dirty="0">
                        <a:latin typeface="Arial"/>
                        <a:cs typeface="Arial"/>
                      </a:endParaRPr>
                    </a:p>
                  </a:txBody>
                  <a:tcPr marL="116274" marR="116274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smtClean="0">
                          <a:latin typeface="Arial"/>
                          <a:cs typeface="Arial"/>
                        </a:rPr>
                        <a:t>one</a:t>
                      </a:r>
                      <a:endParaRPr lang="en-US" sz="2400" dirty="0">
                        <a:latin typeface="Arial"/>
                        <a:cs typeface="Arial"/>
                      </a:endParaRPr>
                    </a:p>
                  </a:txBody>
                  <a:tcPr marL="116274" marR="116274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smtClean="0">
                          <a:latin typeface="Arial"/>
                          <a:cs typeface="Arial"/>
                        </a:rPr>
                        <a:t>10</a:t>
                      </a:r>
                      <a:endParaRPr lang="en-US" sz="2400" dirty="0">
                        <a:latin typeface="Arial"/>
                        <a:cs typeface="Arial"/>
                      </a:endParaRPr>
                    </a:p>
                  </a:txBody>
                  <a:tcPr marL="116274" marR="116274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smtClean="0">
                          <a:latin typeface="Arial"/>
                          <a:cs typeface="Arial"/>
                        </a:rPr>
                        <a:t>ten </a:t>
                      </a:r>
                      <a:endParaRPr lang="en-US" sz="2400" dirty="0">
                        <a:latin typeface="Arial"/>
                        <a:cs typeface="Arial"/>
                      </a:endParaRPr>
                    </a:p>
                  </a:txBody>
                  <a:tcPr marL="116274" marR="116274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smtClean="0">
                          <a:latin typeface="Arial"/>
                          <a:cs typeface="Arial"/>
                        </a:rPr>
                        <a:t>100</a:t>
                      </a:r>
                      <a:endParaRPr lang="en-US" sz="2400" dirty="0">
                        <a:latin typeface="Arial"/>
                        <a:cs typeface="Arial"/>
                      </a:endParaRPr>
                    </a:p>
                  </a:txBody>
                  <a:tcPr marL="116274" marR="116274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smtClean="0">
                          <a:latin typeface="Arial"/>
                          <a:cs typeface="Arial"/>
                        </a:rPr>
                        <a:t>a hundred</a:t>
                      </a:r>
                      <a:endParaRPr lang="en-US" sz="2400" dirty="0">
                        <a:latin typeface="Arial"/>
                        <a:cs typeface="Arial"/>
                      </a:endParaRPr>
                    </a:p>
                  </a:txBody>
                  <a:tcPr marL="116274" marR="116274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smtClean="0">
                          <a:latin typeface="Arial"/>
                          <a:cs typeface="Arial"/>
                        </a:rPr>
                        <a:t>1,000</a:t>
                      </a:r>
                      <a:endParaRPr lang="en-US" sz="2400" dirty="0">
                        <a:latin typeface="Arial"/>
                        <a:cs typeface="Arial"/>
                      </a:endParaRPr>
                    </a:p>
                  </a:txBody>
                  <a:tcPr marL="116274" marR="116274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smtClean="0">
                          <a:latin typeface="Arial"/>
                          <a:cs typeface="Arial"/>
                        </a:rPr>
                        <a:t>a thousand</a:t>
                      </a:r>
                      <a:endParaRPr lang="en-US" sz="2400" dirty="0">
                        <a:latin typeface="Arial"/>
                        <a:cs typeface="Arial"/>
                      </a:endParaRPr>
                    </a:p>
                  </a:txBody>
                  <a:tcPr marL="116274" marR="116274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smtClean="0">
                          <a:latin typeface="Arial"/>
                          <a:cs typeface="Arial"/>
                        </a:rPr>
                        <a:t>10,000</a:t>
                      </a:r>
                      <a:endParaRPr lang="en-US" sz="2400" dirty="0">
                        <a:latin typeface="Arial"/>
                        <a:cs typeface="Arial"/>
                      </a:endParaRPr>
                    </a:p>
                  </a:txBody>
                  <a:tcPr marL="116274" marR="116274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smtClean="0">
                          <a:latin typeface="Arial"/>
                          <a:cs typeface="Arial"/>
                        </a:rPr>
                        <a:t>ten</a:t>
                      </a:r>
                      <a:r>
                        <a:rPr lang="en-US" sz="2400" baseline="0" dirty="0" smtClean="0">
                          <a:latin typeface="Arial"/>
                          <a:cs typeface="Arial"/>
                        </a:rPr>
                        <a:t> thousand</a:t>
                      </a:r>
                      <a:endParaRPr lang="en-US" sz="2400" dirty="0">
                        <a:latin typeface="Arial"/>
                        <a:cs typeface="Arial"/>
                      </a:endParaRPr>
                    </a:p>
                  </a:txBody>
                  <a:tcPr marL="116274" marR="116274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smtClean="0">
                          <a:latin typeface="Arial"/>
                          <a:cs typeface="Arial"/>
                        </a:rPr>
                        <a:t>100,000</a:t>
                      </a:r>
                      <a:endParaRPr lang="en-US" sz="2400" dirty="0">
                        <a:latin typeface="Arial"/>
                        <a:cs typeface="Arial"/>
                      </a:endParaRPr>
                    </a:p>
                  </a:txBody>
                  <a:tcPr marL="116274" marR="116274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smtClean="0">
                          <a:latin typeface="Arial"/>
                          <a:cs typeface="Arial"/>
                        </a:rPr>
                        <a:t>a hundred thousand</a:t>
                      </a:r>
                      <a:endParaRPr lang="en-US" sz="2400" dirty="0">
                        <a:latin typeface="Arial"/>
                        <a:cs typeface="Arial"/>
                      </a:endParaRPr>
                    </a:p>
                  </a:txBody>
                  <a:tcPr marL="116274" marR="116274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smtClean="0">
                          <a:latin typeface="Arial"/>
                          <a:cs typeface="Arial"/>
                        </a:rPr>
                        <a:t>1,000,000</a:t>
                      </a:r>
                      <a:endParaRPr lang="en-US" sz="2400" dirty="0">
                        <a:latin typeface="Arial"/>
                        <a:cs typeface="Arial"/>
                      </a:endParaRPr>
                    </a:p>
                  </a:txBody>
                  <a:tcPr marL="116274" marR="116274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smtClean="0">
                          <a:latin typeface="Arial"/>
                          <a:cs typeface="Arial"/>
                        </a:rPr>
                        <a:t>a million</a:t>
                      </a:r>
                      <a:endParaRPr lang="en-US" sz="2400" dirty="0">
                        <a:latin typeface="Arial"/>
                        <a:cs typeface="Arial"/>
                      </a:endParaRPr>
                    </a:p>
                  </a:txBody>
                  <a:tcPr marL="116274" marR="116274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333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Arial"/>
                <a:cs typeface="Arial"/>
              </a:rPr>
              <a:t>Task 1b – Big numbers 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9982" y="2119313"/>
            <a:ext cx="6488288" cy="3602736"/>
          </a:xfrm>
        </p:spPr>
        <p:txBody>
          <a:bodyPr>
            <a:normAutofit/>
          </a:bodyPr>
          <a:lstStyle/>
          <a:p>
            <a:pPr marL="531813" indent="-531813">
              <a:buNone/>
            </a:pPr>
            <a:r>
              <a:rPr lang="en-US" sz="2200" dirty="0" smtClean="0">
                <a:latin typeface="Arial"/>
                <a:cs typeface="Arial"/>
              </a:rPr>
              <a:t>a hundred and sixty-eight</a:t>
            </a:r>
          </a:p>
          <a:p>
            <a:pPr marL="531813" indent="-531813">
              <a:buNone/>
            </a:pPr>
            <a:r>
              <a:rPr lang="en-US" sz="2200" dirty="0" smtClean="0">
                <a:latin typeface="Arial"/>
                <a:cs typeface="Arial"/>
              </a:rPr>
              <a:t>ten thousand, five hundred and twenty</a:t>
            </a:r>
          </a:p>
          <a:p>
            <a:pPr marL="531813" indent="-531813">
              <a:buNone/>
            </a:pPr>
            <a:r>
              <a:rPr lang="en-US" sz="2200" dirty="0" smtClean="0">
                <a:latin typeface="Arial"/>
                <a:cs typeface="Arial"/>
              </a:rPr>
              <a:t>five hundred and sixty thousand</a:t>
            </a:r>
          </a:p>
          <a:p>
            <a:pPr marL="531813" indent="-531813">
              <a:buNone/>
            </a:pPr>
            <a:r>
              <a:rPr lang="en-US" sz="2200" dirty="0" smtClean="0">
                <a:latin typeface="Arial"/>
                <a:cs typeface="Arial"/>
              </a:rPr>
              <a:t>three hundred and twenty million</a:t>
            </a:r>
          </a:p>
          <a:p>
            <a:pPr marL="531813" indent="-531813">
              <a:buNone/>
            </a:pPr>
            <a:r>
              <a:rPr lang="en-US" sz="2200" dirty="0" smtClean="0">
                <a:latin typeface="Arial"/>
                <a:cs typeface="Arial"/>
              </a:rPr>
              <a:t>forty-four thousand, four hundred and forty four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798270" y="2119313"/>
            <a:ext cx="2131140" cy="390234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latin typeface="Arial"/>
                <a:cs typeface="Arial"/>
              </a:rPr>
              <a:t>168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latin typeface="Arial"/>
                <a:cs typeface="Arial"/>
              </a:rPr>
              <a:t>10,520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latin typeface="Arial"/>
                <a:cs typeface="Arial"/>
              </a:rPr>
              <a:t>560,000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latin typeface="Arial"/>
                <a:cs typeface="Arial"/>
              </a:rPr>
              <a:t>320,000,000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latin typeface="Arial"/>
                <a:cs typeface="Arial"/>
              </a:rPr>
              <a:t>44,444</a:t>
            </a:r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737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66133" y="516572"/>
            <a:ext cx="19351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/>
                <a:cs typeface="Arial"/>
              </a:rPr>
              <a:t>bomb                </a:t>
            </a:r>
          </a:p>
          <a:p>
            <a:pPr algn="ctr"/>
            <a:r>
              <a:rPr lang="en-US" sz="3200" dirty="0" smtClean="0">
                <a:latin typeface="Arial"/>
                <a:cs typeface="Arial"/>
              </a:rPr>
              <a:t>plane               </a:t>
            </a:r>
          </a:p>
          <a:p>
            <a:pPr algn="ctr"/>
            <a:r>
              <a:rPr lang="en-US" sz="3200" dirty="0" smtClean="0">
                <a:latin typeface="Arial"/>
                <a:cs typeface="Arial"/>
              </a:rPr>
              <a:t> </a:t>
            </a:r>
            <a:r>
              <a:rPr lang="en-US" sz="3200" dirty="0">
                <a:latin typeface="Arial"/>
                <a:cs typeface="Arial"/>
              </a:rPr>
              <a:t>soldiers      </a:t>
            </a:r>
            <a:endParaRPr lang="en-US" sz="3200" dirty="0" smtClean="0">
              <a:latin typeface="Arial"/>
              <a:cs typeface="Arial"/>
            </a:endParaRPr>
          </a:p>
          <a:p>
            <a:pPr algn="ctr"/>
            <a:r>
              <a:rPr lang="en-US" sz="3200" dirty="0" smtClean="0">
                <a:latin typeface="Arial"/>
                <a:cs typeface="Arial"/>
              </a:rPr>
              <a:t>transport           rifle</a:t>
            </a:r>
            <a:r>
              <a:rPr lang="en-GB" sz="3200" dirty="0">
                <a:latin typeface="Arial"/>
                <a:cs typeface="Arial"/>
              </a:rPr>
              <a:t> </a:t>
            </a:r>
            <a:r>
              <a:rPr lang="en-GB" sz="3200" dirty="0" smtClean="0">
                <a:latin typeface="Arial"/>
                <a:cs typeface="Arial"/>
              </a:rPr>
              <a:t>         </a:t>
            </a:r>
            <a:r>
              <a:rPr lang="en-US" sz="3200" dirty="0" smtClean="0">
                <a:latin typeface="Arial"/>
                <a:cs typeface="Arial"/>
              </a:rPr>
              <a:t>mule 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4590" y="3563560"/>
            <a:ext cx="11712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© </a:t>
            </a:r>
            <a:r>
              <a:rPr lang="en-US" sz="1000" dirty="0" smtClean="0"/>
              <a:t>IWM </a:t>
            </a:r>
            <a:r>
              <a:rPr lang="en-US" sz="1000" dirty="0"/>
              <a:t>(HO 13)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6568650" y="6524033"/>
            <a:ext cx="11783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© </a:t>
            </a:r>
            <a:r>
              <a:rPr lang="en-US" sz="1000" dirty="0" smtClean="0"/>
              <a:t>IWM </a:t>
            </a:r>
            <a:r>
              <a:rPr lang="en-US" sz="1000" dirty="0"/>
              <a:t>(Q 12049)</a:t>
            </a:r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6366115" y="3075415"/>
            <a:ext cx="12284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© </a:t>
            </a:r>
            <a:r>
              <a:rPr lang="en-US" sz="1000" dirty="0" smtClean="0"/>
              <a:t>IWM </a:t>
            </a:r>
            <a:r>
              <a:rPr lang="en-US" sz="1000" dirty="0"/>
              <a:t>(Q 114805)</a:t>
            </a:r>
            <a:endParaRPr lang="en-US" sz="1000" dirty="0"/>
          </a:p>
        </p:txBody>
      </p:sp>
      <p:pic>
        <p:nvPicPr>
          <p:cNvPr id="1026" name="Picture 2" descr="\\UK_LON1B_MS101\HOME$\Johngillespie\Desktop\Untitled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6" y="3894137"/>
            <a:ext cx="3619502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UK_LON1B_MS101\HOME$\Johngillespie\Desktop\Untitled-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57" y="293735"/>
            <a:ext cx="2473512" cy="324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UK_LON1B_MS101\HOME$\Johngillespie\Desktop\Untitled-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012" y="3699370"/>
            <a:ext cx="3634214" cy="279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\\UK_LON1B_MS101\HOME$\Johngillespie\Desktop\Untitled-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265" y="385569"/>
            <a:ext cx="3744260" cy="267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3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313762"/>
            <a:ext cx="6965245" cy="503821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Arial"/>
                <a:cs typeface="Arial"/>
              </a:rPr>
              <a:t>Task 4 – Writing the numbers in words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5622" y="1701033"/>
            <a:ext cx="2065652" cy="4305347"/>
          </a:xfrm>
        </p:spPr>
        <p:txBody>
          <a:bodyPr>
            <a:normAutofit lnSpcReduction="10000"/>
          </a:bodyPr>
          <a:lstStyle/>
          <a:p>
            <a:pPr marL="531813" indent="-531813">
              <a:buNone/>
            </a:pPr>
            <a:r>
              <a:rPr lang="en-US" sz="2200" dirty="0" smtClean="0">
                <a:latin typeface="Arial"/>
                <a:cs typeface="Arial"/>
              </a:rPr>
              <a:t>a.   489</a:t>
            </a:r>
          </a:p>
          <a:p>
            <a:pPr marL="531813" indent="-531813">
              <a:spcBef>
                <a:spcPts val="0"/>
              </a:spcBef>
              <a:buNone/>
            </a:pPr>
            <a:endParaRPr lang="en-US" sz="2200" dirty="0" smtClean="0">
              <a:latin typeface="Arial"/>
              <a:cs typeface="Arial"/>
            </a:endParaRPr>
          </a:p>
          <a:p>
            <a:pPr marL="531813" indent="-531813">
              <a:spcBef>
                <a:spcPts val="0"/>
              </a:spcBef>
              <a:buNone/>
            </a:pPr>
            <a:endParaRPr lang="en-US" sz="2200" dirty="0" smtClean="0">
              <a:latin typeface="Arial"/>
              <a:cs typeface="Arial"/>
            </a:endParaRPr>
          </a:p>
          <a:p>
            <a:pPr marL="531813" indent="-531813">
              <a:spcBef>
                <a:spcPts val="0"/>
              </a:spcBef>
              <a:buNone/>
            </a:pPr>
            <a:r>
              <a:rPr lang="en-US" sz="2200" dirty="0" err="1" smtClean="0">
                <a:latin typeface="Arial"/>
                <a:cs typeface="Arial"/>
              </a:rPr>
              <a:t>b</a:t>
            </a:r>
            <a:r>
              <a:rPr lang="en-US" sz="2200" dirty="0" smtClean="0">
                <a:latin typeface="Arial"/>
                <a:cs typeface="Arial"/>
              </a:rPr>
              <a:t>.   1,566</a:t>
            </a:r>
          </a:p>
          <a:p>
            <a:pPr marL="531813" indent="-531813">
              <a:spcBef>
                <a:spcPts val="0"/>
              </a:spcBef>
              <a:buNone/>
            </a:pPr>
            <a:endParaRPr lang="en-US" sz="2200" dirty="0" smtClean="0">
              <a:latin typeface="Arial"/>
              <a:cs typeface="Arial"/>
            </a:endParaRPr>
          </a:p>
          <a:p>
            <a:pPr marL="531813" indent="-531813">
              <a:spcBef>
                <a:spcPts val="0"/>
              </a:spcBef>
              <a:buNone/>
            </a:pPr>
            <a:endParaRPr lang="en-US" sz="2200" dirty="0" smtClean="0">
              <a:latin typeface="Arial"/>
              <a:cs typeface="Arial"/>
            </a:endParaRPr>
          </a:p>
          <a:p>
            <a:pPr marL="531813" indent="-531813">
              <a:spcBef>
                <a:spcPts val="0"/>
              </a:spcBef>
              <a:buNone/>
            </a:pPr>
            <a:r>
              <a:rPr lang="en-US" sz="2200" dirty="0" err="1" smtClean="0">
                <a:latin typeface="Arial"/>
                <a:cs typeface="Arial"/>
              </a:rPr>
              <a:t>c</a:t>
            </a:r>
            <a:r>
              <a:rPr lang="en-US" sz="2200" dirty="0" smtClean="0">
                <a:latin typeface="Arial"/>
                <a:cs typeface="Arial"/>
              </a:rPr>
              <a:t>.   800,000</a:t>
            </a:r>
          </a:p>
          <a:p>
            <a:pPr marL="531813" indent="-531813">
              <a:spcBef>
                <a:spcPts val="0"/>
              </a:spcBef>
              <a:buNone/>
            </a:pPr>
            <a:endParaRPr lang="en-US" sz="2200" dirty="0" smtClean="0">
              <a:latin typeface="Arial"/>
              <a:cs typeface="Arial"/>
            </a:endParaRPr>
          </a:p>
          <a:p>
            <a:pPr marL="531813" indent="-531813">
              <a:spcBef>
                <a:spcPts val="0"/>
              </a:spcBef>
              <a:buNone/>
            </a:pPr>
            <a:endParaRPr lang="en-US" sz="2200" dirty="0" smtClean="0">
              <a:latin typeface="Arial"/>
              <a:cs typeface="Arial"/>
            </a:endParaRPr>
          </a:p>
          <a:p>
            <a:pPr marL="531813" indent="-531813">
              <a:spcBef>
                <a:spcPts val="0"/>
              </a:spcBef>
              <a:buNone/>
            </a:pPr>
            <a:r>
              <a:rPr lang="en-US" sz="2200" dirty="0" err="1" smtClean="0">
                <a:latin typeface="Arial"/>
                <a:cs typeface="Arial"/>
              </a:rPr>
              <a:t>d</a:t>
            </a:r>
            <a:r>
              <a:rPr lang="en-US" sz="2200" dirty="0" smtClean="0">
                <a:latin typeface="Arial"/>
                <a:cs typeface="Arial"/>
              </a:rPr>
              <a:t>.   541,300</a:t>
            </a:r>
          </a:p>
          <a:p>
            <a:pPr marL="531813" indent="-531813">
              <a:spcBef>
                <a:spcPts val="0"/>
              </a:spcBef>
              <a:buNone/>
            </a:pPr>
            <a:endParaRPr lang="en-US" sz="2200" dirty="0" smtClean="0">
              <a:latin typeface="Arial"/>
              <a:cs typeface="Arial"/>
            </a:endParaRPr>
          </a:p>
          <a:p>
            <a:pPr marL="531813" indent="-531813">
              <a:spcBef>
                <a:spcPts val="0"/>
              </a:spcBef>
              <a:buNone/>
            </a:pPr>
            <a:endParaRPr lang="en-US" sz="2200" dirty="0" smtClean="0">
              <a:latin typeface="Arial"/>
              <a:cs typeface="Arial"/>
            </a:endParaRPr>
          </a:p>
          <a:p>
            <a:pPr marL="531813" indent="-531813">
              <a:spcBef>
                <a:spcPts val="0"/>
              </a:spcBef>
              <a:buNone/>
            </a:pPr>
            <a:r>
              <a:rPr lang="en-US" sz="2200" dirty="0" err="1" smtClean="0">
                <a:latin typeface="Arial"/>
                <a:cs typeface="Arial"/>
              </a:rPr>
              <a:t>e</a:t>
            </a:r>
            <a:r>
              <a:rPr lang="en-US" sz="2200" dirty="0" smtClean="0">
                <a:latin typeface="Arial"/>
                <a:cs typeface="Arial"/>
              </a:rPr>
              <a:t>.   8,904,467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331273" y="1701032"/>
            <a:ext cx="6502303" cy="4796915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  <a:tabLst>
                <a:tab pos="360363" algn="l"/>
              </a:tabLst>
            </a:pPr>
            <a:r>
              <a:rPr lang="en-US" sz="2200" dirty="0" smtClean="0">
                <a:latin typeface="Arial"/>
                <a:cs typeface="Arial"/>
              </a:rPr>
              <a:t>four</a:t>
            </a:r>
            <a:r>
              <a:rPr lang="en-US" sz="2200" dirty="0" smtClean="0"/>
              <a:t> hundred and eighty-nine</a:t>
            </a:r>
          </a:p>
          <a:p>
            <a:pPr marL="0" indent="0">
              <a:spcBef>
                <a:spcPts val="0"/>
              </a:spcBef>
              <a:buNone/>
              <a:tabLst>
                <a:tab pos="360363" algn="l"/>
              </a:tabLst>
            </a:pPr>
            <a:endParaRPr lang="en-US" sz="2200" dirty="0" smtClean="0"/>
          </a:p>
          <a:p>
            <a:pPr marL="0" indent="0">
              <a:spcBef>
                <a:spcPts val="0"/>
              </a:spcBef>
              <a:buNone/>
              <a:tabLst>
                <a:tab pos="360363" algn="l"/>
              </a:tabLst>
            </a:pPr>
            <a:endParaRPr lang="en-US" sz="2200" dirty="0" smtClean="0"/>
          </a:p>
          <a:p>
            <a:pPr marL="171450" indent="-171450">
              <a:spcBef>
                <a:spcPts val="0"/>
              </a:spcBef>
              <a:buNone/>
              <a:tabLst>
                <a:tab pos="360363" algn="l"/>
              </a:tabLst>
            </a:pPr>
            <a:r>
              <a:rPr lang="en-US" sz="2200" dirty="0" smtClean="0"/>
              <a:t>one thousand, five hundred and sixty-six</a:t>
            </a:r>
          </a:p>
          <a:p>
            <a:pPr marL="171450" indent="-171450">
              <a:spcBef>
                <a:spcPts val="0"/>
              </a:spcBef>
              <a:buNone/>
              <a:tabLst>
                <a:tab pos="360363" algn="l"/>
              </a:tabLst>
            </a:pPr>
            <a:endParaRPr lang="en-US" sz="2200" dirty="0" smtClean="0"/>
          </a:p>
          <a:p>
            <a:pPr marL="171450" indent="-171450">
              <a:spcBef>
                <a:spcPts val="0"/>
              </a:spcBef>
              <a:buNone/>
              <a:tabLst>
                <a:tab pos="360363" algn="l"/>
              </a:tabLst>
            </a:pPr>
            <a:endParaRPr lang="en-US" sz="2200" dirty="0" smtClean="0"/>
          </a:p>
          <a:p>
            <a:pPr marL="171450" indent="-171450">
              <a:spcBef>
                <a:spcPts val="0"/>
              </a:spcBef>
              <a:buNone/>
              <a:tabLst>
                <a:tab pos="360363" algn="l"/>
              </a:tabLst>
            </a:pPr>
            <a:r>
              <a:rPr lang="en-US" sz="2200" dirty="0" smtClean="0"/>
              <a:t>eight hundred thousand</a:t>
            </a:r>
          </a:p>
          <a:p>
            <a:pPr marL="171450" indent="-171450">
              <a:spcBef>
                <a:spcPts val="0"/>
              </a:spcBef>
              <a:buNone/>
              <a:tabLst>
                <a:tab pos="360363" algn="l"/>
              </a:tabLst>
            </a:pPr>
            <a:endParaRPr lang="en-US" sz="2200" dirty="0" smtClean="0"/>
          </a:p>
          <a:p>
            <a:pPr marL="171450" indent="-171450">
              <a:spcBef>
                <a:spcPts val="0"/>
              </a:spcBef>
              <a:buNone/>
              <a:tabLst>
                <a:tab pos="360363" algn="l"/>
              </a:tabLst>
            </a:pPr>
            <a:endParaRPr lang="en-US" sz="2200" dirty="0" smtClean="0"/>
          </a:p>
          <a:p>
            <a:pPr marL="171450" indent="-171450">
              <a:spcBef>
                <a:spcPts val="0"/>
              </a:spcBef>
              <a:buNone/>
              <a:tabLst>
                <a:tab pos="360363" algn="l"/>
              </a:tabLst>
            </a:pPr>
            <a:r>
              <a:rPr lang="en-US" sz="2200" dirty="0" smtClean="0"/>
              <a:t>five hundred and forty-one thousand, three hundred</a:t>
            </a:r>
          </a:p>
          <a:p>
            <a:pPr marL="171450" indent="-171450">
              <a:spcBef>
                <a:spcPts val="0"/>
              </a:spcBef>
              <a:buNone/>
              <a:tabLst>
                <a:tab pos="360363" algn="l"/>
              </a:tabLst>
            </a:pPr>
            <a:endParaRPr lang="en-US" sz="2200" dirty="0" smtClean="0"/>
          </a:p>
          <a:p>
            <a:pPr marL="171450" indent="-171450">
              <a:spcBef>
                <a:spcPts val="0"/>
              </a:spcBef>
              <a:buNone/>
              <a:tabLst>
                <a:tab pos="360363" algn="l"/>
              </a:tabLst>
            </a:pPr>
            <a:endParaRPr lang="en-US" sz="2200" dirty="0" smtClean="0"/>
          </a:p>
          <a:p>
            <a:pPr marL="171450" indent="-171450">
              <a:spcBef>
                <a:spcPts val="0"/>
              </a:spcBef>
              <a:buNone/>
              <a:tabLst>
                <a:tab pos="360363" algn="l"/>
              </a:tabLst>
            </a:pPr>
            <a:r>
              <a:rPr lang="en-US" sz="2200" dirty="0" smtClean="0"/>
              <a:t>eight million, nine hundred and four thousand, four hundred and sixty-seven</a:t>
            </a:r>
          </a:p>
        </p:txBody>
      </p:sp>
    </p:spTree>
    <p:extLst>
      <p:ext uri="{BB962C8B-B14F-4D97-AF65-F5344CB8AC3E}">
        <p14:creationId xmlns:p14="http://schemas.microsoft.com/office/powerpoint/2010/main" val="298747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555305"/>
          </a:xfrm>
        </p:spPr>
        <p:txBody>
          <a:bodyPr>
            <a:normAutofit fontScale="90000"/>
          </a:bodyPr>
          <a:lstStyle/>
          <a:p>
            <a:r>
              <a:rPr lang="en-GB" sz="2800" b="1" dirty="0" smtClean="0">
                <a:latin typeface="Arial"/>
                <a:cs typeface="Arial"/>
              </a:rPr>
              <a:t>Task 5 – First World War numbers dictation 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9653" y="1664987"/>
            <a:ext cx="5599792" cy="4350182"/>
          </a:xfrm>
        </p:spPr>
        <p:txBody>
          <a:bodyPr>
            <a:normAutofit fontScale="92500" lnSpcReduction="20000"/>
          </a:bodyPr>
          <a:lstStyle/>
          <a:p>
            <a:pPr marL="771525" indent="-514350">
              <a:lnSpc>
                <a:spcPct val="130000"/>
              </a:lnSpc>
              <a:buFont typeface="+mj-lt"/>
              <a:buAutoNum type="alphaLcParenR"/>
            </a:pPr>
            <a:r>
              <a:rPr lang="en-US" sz="3000" spc="30" dirty="0" smtClean="0">
                <a:latin typeface="Arial"/>
                <a:cs typeface="Arial"/>
              </a:rPr>
              <a:t>1914 </a:t>
            </a:r>
          </a:p>
          <a:p>
            <a:pPr marL="771525" indent="-514350">
              <a:lnSpc>
                <a:spcPct val="130000"/>
              </a:lnSpc>
              <a:buFont typeface="+mj-lt"/>
              <a:buAutoNum type="alphaLcParenR"/>
            </a:pPr>
            <a:r>
              <a:rPr lang="en-US" sz="3000" spc="30" dirty="0" smtClean="0">
                <a:latin typeface="Arial"/>
                <a:cs typeface="Arial"/>
              </a:rPr>
              <a:t>1918</a:t>
            </a:r>
            <a:endParaRPr lang="en-US" sz="3000" spc="30" dirty="0">
              <a:latin typeface="Arial"/>
              <a:cs typeface="Arial"/>
            </a:endParaRPr>
          </a:p>
          <a:p>
            <a:pPr marL="771525" indent="-514350">
              <a:lnSpc>
                <a:spcPct val="130000"/>
              </a:lnSpc>
              <a:buFont typeface="+mj-lt"/>
              <a:buAutoNum type="alphaLcParenR"/>
            </a:pPr>
            <a:r>
              <a:rPr lang="en-US" sz="3000" spc="30" dirty="0" smtClean="0">
                <a:latin typeface="Arial"/>
                <a:cs typeface="Arial"/>
              </a:rPr>
              <a:t>16,000,000</a:t>
            </a:r>
          </a:p>
          <a:p>
            <a:pPr marL="771525" indent="-514350">
              <a:lnSpc>
                <a:spcPct val="130000"/>
              </a:lnSpc>
              <a:buFont typeface="+mj-lt"/>
              <a:buAutoNum type="alphaLcParenR"/>
            </a:pPr>
            <a:r>
              <a:rPr lang="en-US" sz="3000" spc="30" dirty="0" smtClean="0">
                <a:latin typeface="Arial"/>
                <a:cs typeface="Arial"/>
              </a:rPr>
              <a:t>5,704,416 </a:t>
            </a:r>
          </a:p>
          <a:p>
            <a:pPr marL="771525" indent="-514350">
              <a:lnSpc>
                <a:spcPct val="130000"/>
              </a:lnSpc>
              <a:buFont typeface="+mj-lt"/>
              <a:buAutoNum type="alphaLcParenR"/>
            </a:pPr>
            <a:r>
              <a:rPr lang="en-US" sz="3000" spc="30" dirty="0" smtClean="0">
                <a:latin typeface="Arial"/>
                <a:cs typeface="Arial"/>
              </a:rPr>
              <a:t>2,488,640 </a:t>
            </a:r>
          </a:p>
          <a:p>
            <a:pPr marL="771525" indent="-514350">
              <a:lnSpc>
                <a:spcPct val="130000"/>
              </a:lnSpc>
              <a:buFont typeface="+mj-lt"/>
              <a:buAutoNum type="alphaLcParenR"/>
            </a:pPr>
            <a:r>
              <a:rPr lang="en-US" sz="3000" spc="30" dirty="0" smtClean="0">
                <a:latin typeface="Arial"/>
                <a:cs typeface="Arial"/>
              </a:rPr>
              <a:t>15,798,000 </a:t>
            </a:r>
            <a:endParaRPr lang="en-GB" sz="3000" spc="3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49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5391" y="817582"/>
            <a:ext cx="8253771" cy="650517"/>
          </a:xfrm>
        </p:spPr>
        <p:txBody>
          <a:bodyPr>
            <a:normAutofit/>
          </a:bodyPr>
          <a:lstStyle/>
          <a:p>
            <a:r>
              <a:rPr lang="en-US" sz="3111" b="1" dirty="0" smtClean="0">
                <a:latin typeface="Arial"/>
                <a:cs typeface="Arial"/>
              </a:rPr>
              <a:t>Task 6 – Numbers information exchange </a:t>
            </a:r>
            <a:endParaRPr lang="en-US" sz="3111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3082" y="5848617"/>
            <a:ext cx="12282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© </a:t>
            </a:r>
            <a:r>
              <a:rPr lang="en-US" sz="1000" dirty="0" smtClean="0"/>
              <a:t>IWM </a:t>
            </a:r>
            <a:r>
              <a:rPr lang="en-US" sz="1000" dirty="0" smtClean="0"/>
              <a:t>(</a:t>
            </a:r>
            <a:r>
              <a:rPr lang="en-US" sz="1000" dirty="0"/>
              <a:t>Q 30040</a:t>
            </a:r>
            <a:r>
              <a:rPr lang="en-US" sz="1000" dirty="0" smtClean="0"/>
              <a:t>)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5976544" y="5367926"/>
            <a:ext cx="1262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© </a:t>
            </a:r>
            <a:r>
              <a:rPr lang="en-US" sz="1000" dirty="0" smtClean="0"/>
              <a:t>IWM (</a:t>
            </a:r>
            <a:r>
              <a:rPr lang="en-US" sz="1000" dirty="0"/>
              <a:t>HU 51402</a:t>
            </a:r>
            <a:r>
              <a:rPr lang="en-US" sz="1000" dirty="0" smtClean="0"/>
              <a:t>)</a:t>
            </a:r>
            <a:endParaRPr lang="en-US" sz="1000" dirty="0"/>
          </a:p>
        </p:txBody>
      </p:sp>
      <p:pic>
        <p:nvPicPr>
          <p:cNvPr id="2052" name="Picture 4" descr="\\UK_LON1B_MS101\HOME$\Johngillespie\Desktop\Untitled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92" y="1782826"/>
            <a:ext cx="3011408" cy="401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\\UK_LON1B_MS101\HOME$\Johngillespie\Desktop\Untitled-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923" y="2202365"/>
            <a:ext cx="4657239" cy="305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39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hibit">
  <a:themeElements>
    <a:clrScheme name="Exhibit">
      <a:dk1>
        <a:sysClr val="windowText" lastClr="000000"/>
      </a:dk1>
      <a:lt1>
        <a:sysClr val="window" lastClr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Exhibit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Exhibi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0000"/>
                <a:satMod val="110000"/>
                <a:lumMod val="70000"/>
              </a:schemeClr>
            </a:gs>
            <a:gs pos="50000">
              <a:schemeClr val="phClr">
                <a:tint val="80000"/>
                <a:satMod val="135000"/>
              </a:schemeClr>
            </a:gs>
            <a:gs pos="100000">
              <a:schemeClr val="phClr">
                <a:tint val="3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10000"/>
                <a:lumMod val="70000"/>
              </a:schemeClr>
            </a:gs>
            <a:gs pos="65000">
              <a:schemeClr val="phClr">
                <a:shade val="90000"/>
                <a:satMod val="200000"/>
                <a:lumMod val="110000"/>
              </a:schemeClr>
            </a:gs>
            <a:gs pos="100000">
              <a:schemeClr val="phClr"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</a:fillStyleLst>
      <a:lnStyleLst>
        <a:ln w="31750" cap="flat" cmpd="sng" algn="ctr">
          <a:solidFill>
            <a:schemeClr val="phClr"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alpha val="95000"/>
            </a:schemeClr>
          </a:solidFill>
          <a:prstDash val="solid"/>
        </a:ln>
        <a:ln w="50800" cap="flat" cmpd="sng" algn="ctr">
          <a:solidFill>
            <a:schemeClr val="phClr">
              <a:alpha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5000" endPos="15000" dist="50800" dir="5400000" sy="-100000" rotWithShape="0"/>
          </a:effectLst>
        </a:effectStyle>
        <a:effectStyle>
          <a:effectLst>
            <a:innerShdw blurRad="76200" dist="25400" dir="5400000">
              <a:srgbClr val="FFFFFF">
                <a:alpha val="50000"/>
              </a:srgbClr>
            </a:innerShdw>
            <a:outerShdw blurRad="254000" dist="254000" dir="5400000" sx="90000" sy="-30000" rotWithShape="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  <a:lumMod val="30000"/>
              </a:schemeClr>
              <a:schemeClr val="phClr">
                <a:tint val="70000"/>
                <a:satMod val="500000"/>
                <a:lumMod val="5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Exhibit.thmx</Template>
  <TotalTime>365</TotalTime>
  <Words>185</Words>
  <Application>Microsoft Office PowerPoint</Application>
  <PresentationFormat>On-screen Show (4:3)</PresentationFormat>
  <Paragraphs>75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Exhibit</vt:lpstr>
      <vt:lpstr>PowerPoint Presentation</vt:lpstr>
      <vt:lpstr>Task 1a – Big numbers </vt:lpstr>
      <vt:lpstr>Task 1b – Big numbers </vt:lpstr>
      <vt:lpstr>PowerPoint Presentation</vt:lpstr>
      <vt:lpstr>Task 4 – Writing the numbers in words</vt:lpstr>
      <vt:lpstr>Task 5 – First World War numbers dictation </vt:lpstr>
      <vt:lpstr>Task 6 – Numbers information exchange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Numbers  and World War 1</dc:title>
  <dc:creator>Office 2004 Test Drive User</dc:creator>
  <cp:lastModifiedBy>Gillespie, John (E&amp;E)</cp:lastModifiedBy>
  <cp:revision>33</cp:revision>
  <dcterms:created xsi:type="dcterms:W3CDTF">2013-12-05T10:02:55Z</dcterms:created>
  <dcterms:modified xsi:type="dcterms:W3CDTF">2014-11-19T12:21:14Z</dcterms:modified>
</cp:coreProperties>
</file>