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3" r:id="rId4"/>
    <p:sldId id="259" r:id="rId5"/>
    <p:sldId id="262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016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34CC-A566-407B-9E5B-0617CFE3A38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7D94-5444-4846-BD59-0D13C02A6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7D94-5444-4846-BD59-0D13C02A63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8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7D94-5444-4846-BD59-0D13C02A63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8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00E6-7870-4D0D-A549-56A0C15F94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B471-158B-46DF-91AD-5A9398CF62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5847804" cy="1728192"/>
          </a:xfrm>
        </p:spPr>
        <p:txBody>
          <a:bodyPr>
            <a:noAutofit/>
          </a:bodyPr>
          <a:lstStyle/>
          <a:p>
            <a:pPr algn="l"/>
            <a:r>
              <a:rPr lang="en-GB" sz="3800" b="1" dirty="0">
                <a:solidFill>
                  <a:schemeClr val="bg1"/>
                </a:solidFill>
                <a:latin typeface="Arial"/>
                <a:cs typeface="Arial"/>
              </a:rPr>
              <a:t>Migration and the First World War </a:t>
            </a:r>
          </a:p>
        </p:txBody>
      </p:sp>
      <p:pic>
        <p:nvPicPr>
          <p:cNvPr id="2053" name="Picture 5" descr="\\UK_LON1B_MS101\HOME$\Johngillespie\Desktop\FWW-isola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86628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476672"/>
            <a:ext cx="3268883" cy="4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8424" y="0"/>
            <a:ext cx="7555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©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IWM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7255" y="94864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Warmer: Label the countries (Europe)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14" descr="black-328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26990"/>
            <a:ext cx="4127440" cy="49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0" y="224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0" y="5912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0" y="3160068"/>
            <a:ext cx="314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0" y="568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0" y="613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Poland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27584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Britain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6139" y="2562354"/>
            <a:ext cx="122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Germany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27584" y="3435742"/>
            <a:ext cx="11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Belgium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76794" y="1628800"/>
            <a:ext cx="151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Switzerland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876795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Greece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75350" y="2562354"/>
            <a:ext cx="144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Ukraine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6795" y="3435742"/>
            <a:ext cx="11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8424" y="0"/>
            <a:ext cx="7555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©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IWM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7255" y="94864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Answers: Label the countries (Europe)</a:t>
            </a:r>
            <a:endParaRPr lang="en-GB" sz="2400" b="1" dirty="0">
              <a:solidFill>
                <a:schemeClr val="bg1"/>
              </a:solidFill>
              <a:latin typeface="British Council Sans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14" descr="black-328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26990"/>
            <a:ext cx="4127440" cy="49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0" y="224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0" y="5912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0" y="3160068"/>
            <a:ext cx="314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0" y="568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0" y="613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7" name="AutoShape 8"/>
          <p:cNvSpPr>
            <a:spLocks noChangeShapeType="1"/>
          </p:cNvSpPr>
          <p:nvPr/>
        </p:nvSpPr>
        <p:spPr bwMode="auto">
          <a:xfrm flipH="1">
            <a:off x="5676134" y="4549768"/>
            <a:ext cx="1200659" cy="751439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8" name="AutoShape 8"/>
          <p:cNvSpPr>
            <a:spLocks noChangeShapeType="1"/>
          </p:cNvSpPr>
          <p:nvPr/>
        </p:nvSpPr>
        <p:spPr bwMode="auto">
          <a:xfrm>
            <a:off x="1887622" y="3621733"/>
            <a:ext cx="2108313" cy="311323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AutoShape 8"/>
          <p:cNvSpPr>
            <a:spLocks noChangeShapeType="1"/>
          </p:cNvSpPr>
          <p:nvPr/>
        </p:nvSpPr>
        <p:spPr bwMode="auto">
          <a:xfrm flipV="1">
            <a:off x="1691679" y="3620408"/>
            <a:ext cx="1944217" cy="929362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Poland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27584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Britain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6139" y="2562354"/>
            <a:ext cx="122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Germany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27584" y="3435742"/>
            <a:ext cx="11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Belgium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76794" y="1628800"/>
            <a:ext cx="158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Switzerland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876795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Greece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75350" y="2562354"/>
            <a:ext cx="100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Ukraine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6795" y="3435742"/>
            <a:ext cx="11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Serbia</a:t>
            </a:r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1979173" y="2852936"/>
            <a:ext cx="2496307" cy="919872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AutoShape 8"/>
          <p:cNvSpPr>
            <a:spLocks noChangeShapeType="1"/>
          </p:cNvSpPr>
          <p:nvPr/>
        </p:nvSpPr>
        <p:spPr bwMode="auto">
          <a:xfrm>
            <a:off x="1691679" y="1843762"/>
            <a:ext cx="3456385" cy="1929046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AutoShape 8"/>
          <p:cNvSpPr>
            <a:spLocks noChangeShapeType="1"/>
          </p:cNvSpPr>
          <p:nvPr/>
        </p:nvSpPr>
        <p:spPr bwMode="auto">
          <a:xfrm flipH="1">
            <a:off x="5508103" y="3676382"/>
            <a:ext cx="1373280" cy="1058054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AutoShape 8"/>
          <p:cNvSpPr>
            <a:spLocks noChangeShapeType="1"/>
          </p:cNvSpPr>
          <p:nvPr/>
        </p:nvSpPr>
        <p:spPr bwMode="auto">
          <a:xfrm flipH="1">
            <a:off x="4355977" y="1843762"/>
            <a:ext cx="2520818" cy="2593349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AutoShape 8"/>
          <p:cNvSpPr>
            <a:spLocks noChangeShapeType="1"/>
          </p:cNvSpPr>
          <p:nvPr/>
        </p:nvSpPr>
        <p:spPr bwMode="auto">
          <a:xfrm flipH="1">
            <a:off x="6194741" y="2808284"/>
            <a:ext cx="682053" cy="1124771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world-1608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3" y="1700808"/>
            <a:ext cx="76860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663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Warmer: Label the </a:t>
            </a:r>
            <a:r>
              <a:rPr lang="en-GB" sz="2400" b="1" dirty="0" smtClean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countries (the world)</a:t>
            </a:r>
            <a:endParaRPr lang="en-GB" sz="2400" b="1" dirty="0">
              <a:solidFill>
                <a:schemeClr val="bg1"/>
              </a:solidFill>
              <a:latin typeface="British Council Sans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507" y="86883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Canada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8940" y="6085829"/>
            <a:ext cx="99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Turkey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0808" y="6093296"/>
            <a:ext cx="124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Australia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6093296"/>
            <a:ext cx="15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South Africa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880416"/>
            <a:ext cx="99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Russia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868833"/>
            <a:ext cx="167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New Zealand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world-1608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3" y="1700808"/>
            <a:ext cx="76860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663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Answers: </a:t>
            </a:r>
            <a:r>
              <a:rPr lang="en-GB" sz="2400" b="1" dirty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Label the </a:t>
            </a:r>
            <a:r>
              <a:rPr lang="en-GB" sz="2400" b="1" dirty="0" smtClean="0">
                <a:solidFill>
                  <a:schemeClr val="bg1"/>
                </a:solidFill>
                <a:latin typeface="British Council Sans" panose="020B0504020202020204" pitchFamily="34" charset="0"/>
                <a:cs typeface="Arial" panose="020B0604020202020204" pitchFamily="34" charset="0"/>
              </a:rPr>
              <a:t>countries (the world)</a:t>
            </a:r>
            <a:endParaRPr lang="en-GB" sz="2400" b="1" dirty="0">
              <a:solidFill>
                <a:schemeClr val="bg1"/>
              </a:solidFill>
              <a:latin typeface="British Council Sans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507" y="86883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Canada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8940" y="6085829"/>
            <a:ext cx="99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Turkey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0808" y="6093296"/>
            <a:ext cx="124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Australia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6093296"/>
            <a:ext cx="15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South Africa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880416"/>
            <a:ext cx="99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Russia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868833"/>
            <a:ext cx="167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New Zealand</a:t>
            </a:r>
            <a:endParaRPr lang="en-GB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12" name="AutoShape 8"/>
          <p:cNvSpPr>
            <a:spLocks noChangeShapeType="1"/>
          </p:cNvSpPr>
          <p:nvPr/>
        </p:nvSpPr>
        <p:spPr bwMode="auto">
          <a:xfrm>
            <a:off x="1619673" y="1238165"/>
            <a:ext cx="4068452" cy="1110715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AutoShape 8"/>
          <p:cNvSpPr>
            <a:spLocks noChangeShapeType="1"/>
          </p:cNvSpPr>
          <p:nvPr/>
        </p:nvSpPr>
        <p:spPr bwMode="auto">
          <a:xfrm flipH="1">
            <a:off x="1907704" y="1249748"/>
            <a:ext cx="2448272" cy="1185330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AutoShape 8"/>
          <p:cNvSpPr>
            <a:spLocks noChangeShapeType="1"/>
          </p:cNvSpPr>
          <p:nvPr/>
        </p:nvSpPr>
        <p:spPr bwMode="auto">
          <a:xfrm>
            <a:off x="7308304" y="1249748"/>
            <a:ext cx="953852" cy="3835436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AutoShape 8"/>
          <p:cNvSpPr>
            <a:spLocks noChangeShapeType="1"/>
          </p:cNvSpPr>
          <p:nvPr/>
        </p:nvSpPr>
        <p:spPr bwMode="auto">
          <a:xfrm flipV="1">
            <a:off x="1251226" y="4581127"/>
            <a:ext cx="3320773" cy="1504700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AutoShape 8"/>
          <p:cNvSpPr>
            <a:spLocks noChangeShapeType="1"/>
          </p:cNvSpPr>
          <p:nvPr/>
        </p:nvSpPr>
        <p:spPr bwMode="auto">
          <a:xfrm flipV="1">
            <a:off x="4491238" y="4797152"/>
            <a:ext cx="2817065" cy="1296144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AutoShape 8"/>
          <p:cNvSpPr>
            <a:spLocks noChangeShapeType="1"/>
          </p:cNvSpPr>
          <p:nvPr/>
        </p:nvSpPr>
        <p:spPr bwMode="auto">
          <a:xfrm flipH="1" flipV="1">
            <a:off x="4860031" y="2852936"/>
            <a:ext cx="2448271" cy="3232890"/>
          </a:xfrm>
          <a:prstGeom prst="straightConnector1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332167" cy="991871"/>
          </a:xfrm>
        </p:spPr>
        <p:txBody>
          <a:bodyPr>
            <a:normAutofit fontScale="90000"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these people?</a:t>
            </a:r>
            <a:b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have in common?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 descr="http://upload.wikimedia.org/wikipedia/commons/b/b9/Leni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87624"/>
            <a:ext cx="2664296" cy="321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ony\Downloads\A2JN9E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59832" y="2060849"/>
            <a:ext cx="2808312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British Council\WW1\Constantine1_Greece_commons.wikimedia.org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125966" y="2060849"/>
            <a:ext cx="2838522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7504" y="11663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 – Reading and discussion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ritish troops landing at Gallipoli_25 April 1915_Q_0504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5005255"/>
          </a:xfrm>
        </p:spPr>
      </p:pic>
      <p:sp>
        <p:nvSpPr>
          <p:cNvPr id="5" name="Rectangle 4"/>
          <p:cNvSpPr/>
          <p:nvPr/>
        </p:nvSpPr>
        <p:spPr>
          <a:xfrm>
            <a:off x="1807069" y="6165304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British troops invading Gallipoli, Turkey, 1915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IWM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(Q 50473) </a:t>
            </a:r>
            <a:r>
              <a:rPr lang="en-GB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6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ritish troops landing at Gallipoli_25 April 1915_Q_0504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10" y="342442"/>
            <a:ext cx="7662614" cy="5540316"/>
          </a:xfrm>
        </p:spPr>
      </p:pic>
      <p:sp>
        <p:nvSpPr>
          <p:cNvPr id="5" name="Rectangle 4"/>
          <p:cNvSpPr/>
          <p:nvPr/>
        </p:nvSpPr>
        <p:spPr>
          <a:xfrm>
            <a:off x="1844996" y="6165304"/>
            <a:ext cx="5311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 in Antwerp, Belgium, 1914. 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©IWM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 52449)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577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small groups. Answer the questions</a:t>
            </a:r>
            <a:r>
              <a:rPr lang="en-GB" sz="1500" i="1" dirty="0">
                <a:solidFill>
                  <a:schemeClr val="bg1"/>
                </a:solidFill>
              </a:rPr>
              <a:t>. </a:t>
            </a:r>
            <a:endParaRPr lang="en-GB" sz="1500" dirty="0" smtClean="0">
              <a:solidFill>
                <a:schemeClr val="bg1"/>
              </a:solidFill>
            </a:endParaRP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major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that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people move to or leave your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country? What are they?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nationalities are the main immigrants to your country? What reasons do they have for coming to your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country?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are there in your country to reduce or increase immigration? </a:t>
            </a:r>
            <a:endParaRPr lang="en-GB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generally quite welcoming to immigrants?  Why (not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do people from your country usually emigrate to?  Do they usually stay for a short time or for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any countries that you’d like to emigrate to or live in? 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500" dirty="0" smtClean="0">
                <a:solidFill>
                  <a:schemeClr val="bg1"/>
                </a:solidFill>
              </a:rPr>
              <a:t>hoose </a:t>
            </a:r>
            <a:r>
              <a:rPr lang="en-GB" sz="1500" dirty="0">
                <a:solidFill>
                  <a:schemeClr val="bg1"/>
                </a:solidFill>
              </a:rPr>
              <a:t>three and say </a:t>
            </a:r>
            <a:r>
              <a:rPr lang="en-GB" sz="1500" dirty="0" smtClean="0">
                <a:solidFill>
                  <a:schemeClr val="bg1"/>
                </a:solidFill>
              </a:rPr>
              <a:t>why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positives and negatives of emigrating?</a:t>
            </a:r>
          </a:p>
          <a:p>
            <a:pPr marL="514350" indent="-514350">
              <a:lnSpc>
                <a:spcPct val="170000"/>
              </a:lnSpc>
              <a:buFont typeface="Arial" panose="020B0604020202020204" pitchFamily="34" charset="0"/>
              <a:buAutoNum type="alphaLcPeriod"/>
            </a:pPr>
            <a:r>
              <a:rPr lang="en-GB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differences and similarities between migration now and around the time of the First World War?</a:t>
            </a:r>
          </a:p>
          <a:p>
            <a:pPr marL="514350" lvl="0" indent="-514350">
              <a:lnSpc>
                <a:spcPct val="170000"/>
              </a:lnSpc>
              <a:buAutoNum type="alphaLcPeriod"/>
            </a:pP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663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 – Discussion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_World_Wa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First_World_War_template</Template>
  <TotalTime>73</TotalTime>
  <Words>272</Words>
  <Application>Microsoft Office PowerPoint</Application>
  <PresentationFormat>On-screen Show (4:3)</PresentationFormat>
  <Paragraphs>57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First_World_War_template</vt:lpstr>
      <vt:lpstr>Migration and the First World War </vt:lpstr>
      <vt:lpstr>PowerPoint Presentation</vt:lpstr>
      <vt:lpstr>PowerPoint Presentation</vt:lpstr>
      <vt:lpstr>PowerPoint Presentation</vt:lpstr>
      <vt:lpstr>PowerPoint Presentation</vt:lpstr>
      <vt:lpstr>Who are these people?  What do they have in common?</vt:lpstr>
      <vt:lpstr>PowerPoint Presentation</vt:lpstr>
      <vt:lpstr>PowerPoint Presentation</vt:lpstr>
      <vt:lpstr>PowerPoint Presentation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and the First World War</dc:title>
  <dc:creator>Gillespie, John (E&amp;E)</dc:creator>
  <cp:lastModifiedBy>Gillespie, John (E&amp;E)</cp:lastModifiedBy>
  <cp:revision>9</cp:revision>
  <dcterms:created xsi:type="dcterms:W3CDTF">2014-07-29T14:33:09Z</dcterms:created>
  <dcterms:modified xsi:type="dcterms:W3CDTF">2014-11-18T13:00:43Z</dcterms:modified>
</cp:coreProperties>
</file>