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0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45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0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2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71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0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9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4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16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07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75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5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92494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British Council Sans" panose="020B0504020202020204" pitchFamily="34" charset="0"/>
              </a:rPr>
              <a:t>Magna Carta towns</a:t>
            </a:r>
            <a:endParaRPr lang="en-GB" sz="4000" b="1" dirty="0">
              <a:latin typeface="British Council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482386"/>
            <a:ext cx="8229600" cy="731593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British Council Sans" panose="020B0504020202020204" pitchFamily="34" charset="0"/>
              </a:rPr>
              <a:t>Warmer – the Magna </a:t>
            </a:r>
            <a:r>
              <a:rPr lang="en-US" sz="3000" b="1" dirty="0" err="1" smtClean="0">
                <a:latin typeface="British Council Sans" panose="020B0504020202020204" pitchFamily="34" charset="0"/>
              </a:rPr>
              <a:t>Carta</a:t>
            </a:r>
            <a:r>
              <a:rPr lang="en-US" sz="3000" b="1" dirty="0" smtClean="0">
                <a:latin typeface="British Council Sans" panose="020B0504020202020204" pitchFamily="34" charset="0"/>
              </a:rPr>
              <a:t> </a:t>
            </a:r>
            <a:br>
              <a:rPr lang="en-US" sz="3000" b="1" dirty="0" smtClean="0">
                <a:latin typeface="British Council Sans" panose="020B0504020202020204" pitchFamily="34" charset="0"/>
              </a:rPr>
            </a:br>
            <a:r>
              <a:rPr lang="en-US" sz="3000" b="1" dirty="0" smtClean="0">
                <a:latin typeface="British Council Sans" panose="020B0504020202020204" pitchFamily="34" charset="0"/>
              </a:rPr>
              <a:t>Factual errors</a:t>
            </a:r>
            <a:endParaRPr lang="en-US" sz="3000" b="1" dirty="0">
              <a:latin typeface="British Council Sans" panose="020B05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360"/>
            <a:ext cx="8229600" cy="4525963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>
                <a:latin typeface="British Council Sans" panose="020B0504020202020204" pitchFamily="34" charset="0"/>
              </a:rPr>
              <a:t>The Magna </a:t>
            </a:r>
            <a:r>
              <a:rPr lang="en-US" sz="1800" dirty="0" err="1" smtClean="0">
                <a:latin typeface="British Council Sans" panose="020B0504020202020204" pitchFamily="34" charset="0"/>
              </a:rPr>
              <a:t>Carta</a:t>
            </a:r>
            <a:r>
              <a:rPr lang="en-US" sz="1800" dirty="0" smtClean="0">
                <a:latin typeface="British Council Sans" panose="020B0504020202020204" pitchFamily="34" charset="0"/>
              </a:rPr>
              <a:t> was agreed at a meeting at Runnymede on the River Thames near London, not at Stonehenge. Stonehenge had been an important place 3,000 years earlier.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1800" dirty="0" smtClean="0">
              <a:latin typeface="British Council Sans" panose="020B05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>
                <a:latin typeface="British Council Sans" panose="020B0504020202020204" pitchFamily="34" charset="0"/>
              </a:rPr>
              <a:t>John needed money for his war with France, not because of a gambling problem. As far as we know, he didn’t have a gambling problem. Card games were invented in China but we don’t think they arrived in England until after King John’s time.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1800" dirty="0" smtClean="0">
              <a:latin typeface="British Council Sans" panose="020B05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>
                <a:latin typeface="British Council Sans" panose="020B0504020202020204" pitchFamily="34" charset="0"/>
              </a:rPr>
              <a:t>King John did not sign the Magna </a:t>
            </a:r>
            <a:r>
              <a:rPr lang="en-US" sz="1800" dirty="0" err="1" smtClean="0">
                <a:latin typeface="British Council Sans" panose="020B0504020202020204" pitchFamily="34" charset="0"/>
              </a:rPr>
              <a:t>Carta</a:t>
            </a:r>
            <a:r>
              <a:rPr lang="en-US" sz="1800" dirty="0" smtClean="0">
                <a:latin typeface="British Council Sans" panose="020B0504020202020204" pitchFamily="34" charset="0"/>
              </a:rPr>
              <a:t>. We don’t know if he was able to write. People made a mark on documents using a wax seal.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1800" dirty="0" smtClean="0">
              <a:latin typeface="British Council Sans" panose="020B05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British Council Sans" panose="020B0504020202020204" pitchFamily="34" charset="0"/>
              </a:rPr>
              <a:t>Today, the Magna </a:t>
            </a:r>
            <a:r>
              <a:rPr lang="en-US" sz="1800" dirty="0" err="1" smtClean="0">
                <a:latin typeface="British Council Sans" panose="020B0504020202020204" pitchFamily="34" charset="0"/>
              </a:rPr>
              <a:t>Carta</a:t>
            </a:r>
            <a:r>
              <a:rPr lang="en-US" sz="1800" dirty="0" smtClean="0">
                <a:latin typeface="British Council Sans" panose="020B0504020202020204" pitchFamily="34" charset="0"/>
              </a:rPr>
              <a:t> document can be seen in the                           British Library in London, not the British Museum. </a:t>
            </a:r>
          </a:p>
          <a:p>
            <a:pPr marL="457200" indent="-457200"/>
            <a:endParaRPr lang="en-US" sz="1800" b="1" dirty="0" smtClean="0">
              <a:latin typeface="British Council Sans" panose="020B05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800" b="1" dirty="0" smtClean="0">
              <a:latin typeface="British Council Sans" panose="020B0504020202020204" pitchFamily="34" charset="0"/>
            </a:endParaRP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8546" y="6356350"/>
            <a:ext cx="268254" cy="365125"/>
          </a:xfrm>
        </p:spPr>
        <p:txBody>
          <a:bodyPr/>
          <a:lstStyle/>
          <a:p>
            <a:fld id="{DA9DC6C3-74A5-4646-AF8C-68512742416F}" type="slidenum">
              <a:rPr lang="en-US" b="1" smtClean="0">
                <a:solidFill>
                  <a:schemeClr val="tx1"/>
                </a:solidFill>
                <a:latin typeface="British Council Sans" panose="020B0504020202020204" pitchFamily="34" charset="0"/>
              </a:rPr>
              <a:pPr/>
              <a:t>2</a:t>
            </a:fld>
            <a:endParaRPr lang="en-US" b="1" dirty="0">
              <a:solidFill>
                <a:schemeClr val="tx1"/>
              </a:solidFill>
              <a:latin typeface="British Council Sans" panose="020B0504020202020204" pitchFamily="34" charset="0"/>
            </a:endParaRPr>
          </a:p>
        </p:txBody>
      </p:sp>
      <p:pic>
        <p:nvPicPr>
          <p:cNvPr id="5" name="Picture 2" descr="\\UK_LON1B_MS101\HOME$\Johngillespie\Desktop\Se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390823"/>
            <a:ext cx="1072215" cy="104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732240" y="4938603"/>
            <a:ext cx="1008112" cy="578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0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British Council Sans" panose="020B0504020202020204" pitchFamily="34" charset="0"/>
              </a:rPr>
              <a:t>Task 1 – Quiz: the Magna </a:t>
            </a:r>
            <a:r>
              <a:rPr lang="en-US" sz="3000" b="1" dirty="0" err="1" smtClean="0">
                <a:latin typeface="British Council Sans" panose="020B0504020202020204" pitchFamily="34" charset="0"/>
              </a:rPr>
              <a:t>Carta</a:t>
            </a:r>
            <a:r>
              <a:rPr lang="en-US" sz="3000" b="1" dirty="0" smtClean="0">
                <a:latin typeface="British Council Sans" panose="020B0504020202020204" pitchFamily="34" charset="0"/>
              </a:rPr>
              <a:t> towns</a:t>
            </a:r>
            <a:br>
              <a:rPr lang="en-US" sz="3000" b="1" dirty="0" smtClean="0">
                <a:latin typeface="British Council Sans" panose="020B0504020202020204" pitchFamily="34" charset="0"/>
              </a:rPr>
            </a:br>
            <a:r>
              <a:rPr lang="en-US" sz="3000" dirty="0" smtClean="0">
                <a:latin typeface="British Council Sans" panose="020B0504020202020204" pitchFamily="34" charset="0"/>
              </a:rPr>
              <a:t>Answers</a:t>
            </a:r>
            <a:endParaRPr lang="en-US" sz="3000" dirty="0">
              <a:latin typeface="British Council Sans" panose="020B05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040455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latin typeface="British Council Sans" panose="020B0504020202020204" pitchFamily="34" charset="0"/>
              </a:rPr>
              <a:t>(a) Abraham Lincoln. </a:t>
            </a:r>
            <a:r>
              <a:rPr lang="en-US" sz="1800" dirty="0" smtClean="0">
                <a:latin typeface="British Council Sans" panose="020B0504020202020204" pitchFamily="34" charset="0"/>
              </a:rPr>
              <a:t>Lincoln is now a relatively small city but it was an important place 800 years ago.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 smtClean="0">
              <a:latin typeface="British Council Sans" panose="020B05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b="1" dirty="0" smtClean="0">
                <a:latin typeface="British Council Sans" panose="020B0504020202020204" pitchFamily="34" charset="0"/>
              </a:rPr>
              <a:t>(a) Saint. </a:t>
            </a:r>
            <a:r>
              <a:rPr lang="en-US" sz="1800" dirty="0" smtClean="0">
                <a:latin typeface="British Council Sans" panose="020B0504020202020204" pitchFamily="34" charset="0"/>
              </a:rPr>
              <a:t>In early England, a church or religious community was often built first and the town was named after it. This is why ‘saint’ is often in old town names. 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 smtClean="0">
              <a:latin typeface="British Council Sans" panose="020B05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b="1" dirty="0" smtClean="0">
                <a:latin typeface="British Council Sans" panose="020B0504020202020204" pitchFamily="34" charset="0"/>
              </a:rPr>
              <a:t>(b) The City of London is famous for banking and finance. </a:t>
            </a:r>
            <a:r>
              <a:rPr lang="en-US" sz="1800" dirty="0" smtClean="0">
                <a:latin typeface="British Council Sans" panose="020B0504020202020204" pitchFamily="34" charset="0"/>
              </a:rPr>
              <a:t>The City is the small old part of London by Tower Bridge. 800 years ago, Westminster was separate from London and there were fields between the two.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 smtClean="0">
              <a:latin typeface="British Council Sans" panose="020B05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b="1" dirty="0" smtClean="0">
                <a:latin typeface="British Council Sans" panose="020B0504020202020204" pitchFamily="34" charset="0"/>
              </a:rPr>
              <a:t>(a) The Square Mile </a:t>
            </a:r>
            <a:r>
              <a:rPr lang="en-US" sz="1800" dirty="0" smtClean="0">
                <a:latin typeface="British Council Sans" panose="020B0504020202020204" pitchFamily="34" charset="0"/>
              </a:rPr>
              <a:t>– because it is about a mile in each direction. It was possible to walk across old London in about 20 minutes.                          The Big Apple is New York, USA. The Pink City is Jaipur in                     India. 1 mile = 1.6km</a:t>
            </a:r>
          </a:p>
          <a:p>
            <a:pPr marL="0" indent="0">
              <a:buNone/>
            </a:pPr>
            <a:r>
              <a:rPr lang="en-US" sz="1800" dirty="0" smtClean="0">
                <a:latin typeface="British Council Sans" panose="020B0504020202020204" pitchFamily="34" charset="0"/>
              </a:rPr>
              <a:t>  </a:t>
            </a:r>
          </a:p>
          <a:p>
            <a:pPr marL="514350" indent="-514350"/>
            <a:endParaRPr lang="en-US" sz="1800" dirty="0" smtClean="0">
              <a:latin typeface="British Council Sans" panose="020B0504020202020204" pitchFamily="34" charset="0"/>
            </a:endParaRPr>
          </a:p>
          <a:p>
            <a:endParaRPr lang="en-US" sz="1800" dirty="0">
              <a:latin typeface="British Council Sans" panose="020B05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9DC6C3-74A5-4646-AF8C-68512742416F}" type="slidenum">
              <a:rPr lang="en-US" b="1" smtClean="0">
                <a:solidFill>
                  <a:schemeClr val="tx1"/>
                </a:solidFill>
                <a:latin typeface="British Council Sans" panose="020B0504020202020204" pitchFamily="34" charset="0"/>
              </a:rPr>
              <a:pPr/>
              <a:t>3</a:t>
            </a:fld>
            <a:endParaRPr lang="en-US" b="1" dirty="0">
              <a:solidFill>
                <a:schemeClr val="tx1"/>
              </a:solidFill>
              <a:latin typeface="British Council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British Council Sans" panose="020B0504020202020204" pitchFamily="34" charset="0"/>
              </a:rPr>
              <a:t>Task 1 – Quiz: the Magna </a:t>
            </a:r>
            <a:r>
              <a:rPr lang="en-US" sz="3000" b="1" dirty="0" err="1" smtClean="0">
                <a:latin typeface="British Council Sans" panose="020B0504020202020204" pitchFamily="34" charset="0"/>
              </a:rPr>
              <a:t>Carta</a:t>
            </a:r>
            <a:r>
              <a:rPr lang="en-US" sz="3000" b="1" dirty="0" smtClean="0">
                <a:latin typeface="British Council Sans" panose="020B0504020202020204" pitchFamily="34" charset="0"/>
              </a:rPr>
              <a:t> towns</a:t>
            </a:r>
            <a:br>
              <a:rPr lang="en-US" sz="3000" b="1" dirty="0" smtClean="0">
                <a:latin typeface="British Council Sans" panose="020B0504020202020204" pitchFamily="34" charset="0"/>
              </a:rPr>
            </a:br>
            <a:r>
              <a:rPr lang="en-US" sz="3000" dirty="0" smtClean="0">
                <a:latin typeface="British Council Sans" panose="020B0504020202020204" pitchFamily="34" charset="0"/>
              </a:rPr>
              <a:t>Answers (continued)</a:t>
            </a:r>
            <a:endParaRPr lang="en-US" sz="3000" dirty="0">
              <a:latin typeface="British Council Sans" panose="020B05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6519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1800" b="1" dirty="0" smtClean="0">
                <a:latin typeface="British Council Sans" panose="020B0504020202020204" pitchFamily="34" charset="0"/>
              </a:rPr>
              <a:t>(</a:t>
            </a:r>
            <a:r>
              <a:rPr lang="en-US" sz="1800" b="1" dirty="0" err="1" smtClean="0">
                <a:latin typeface="British Council Sans" panose="020B0504020202020204" pitchFamily="34" charset="0"/>
              </a:rPr>
              <a:t>b</a:t>
            </a:r>
            <a:r>
              <a:rPr lang="en-US" sz="1800" b="1" dirty="0" smtClean="0">
                <a:latin typeface="British Council Sans" panose="020B0504020202020204" pitchFamily="34" charset="0"/>
              </a:rPr>
              <a:t>) The River Thames connects London and Runnymede. </a:t>
            </a:r>
            <a:r>
              <a:rPr lang="en-US" sz="1800" dirty="0" smtClean="0">
                <a:latin typeface="British Council Sans" panose="020B0504020202020204" pitchFamily="34" charset="0"/>
              </a:rPr>
              <a:t>The Thames runs from west to east, through London and Runnymede, then out to the sea. </a:t>
            </a:r>
          </a:p>
          <a:p>
            <a:pPr marL="514350" indent="-514350">
              <a:buFont typeface="+mj-lt"/>
              <a:buAutoNum type="arabicPeriod" startAt="5"/>
            </a:pPr>
            <a:endParaRPr lang="en-US" sz="1800" dirty="0" smtClean="0">
              <a:latin typeface="British Council Sans" panose="020B0504020202020204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1800" b="1" dirty="0" smtClean="0">
                <a:latin typeface="British Council Sans" panose="020B0504020202020204" pitchFamily="34" charset="0"/>
              </a:rPr>
              <a:t>(</a:t>
            </a:r>
            <a:r>
              <a:rPr lang="en-US" sz="1800" b="1" dirty="0" err="1" smtClean="0">
                <a:latin typeface="British Council Sans" panose="020B0504020202020204" pitchFamily="34" charset="0"/>
              </a:rPr>
              <a:t>c</a:t>
            </a:r>
            <a:r>
              <a:rPr lang="en-US" sz="1800" b="1" dirty="0" smtClean="0">
                <a:latin typeface="British Council Sans" panose="020B0504020202020204" pitchFamily="34" charset="0"/>
              </a:rPr>
              <a:t>) The Nutshell. </a:t>
            </a:r>
            <a:r>
              <a:rPr lang="en-US" sz="1800" dirty="0" smtClean="0">
                <a:latin typeface="British Council Sans" panose="020B0504020202020204" pitchFamily="34" charset="0"/>
              </a:rPr>
              <a:t>The King’s Head and the Red Lion are very popular pub names.</a:t>
            </a:r>
          </a:p>
          <a:p>
            <a:pPr marL="514350" indent="-514350">
              <a:buFont typeface="+mj-lt"/>
              <a:buAutoNum type="arabicPeriod" startAt="5"/>
            </a:pPr>
            <a:endParaRPr lang="en-US" sz="1800" dirty="0" smtClean="0">
              <a:latin typeface="British Council Sans" panose="020B0504020202020204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1800" b="1" dirty="0" smtClean="0">
                <a:latin typeface="British Council Sans" panose="020B0504020202020204" pitchFamily="34" charset="0"/>
              </a:rPr>
              <a:t>(</a:t>
            </a:r>
            <a:r>
              <a:rPr lang="en-US" sz="1800" b="1" dirty="0" err="1" smtClean="0">
                <a:latin typeface="British Council Sans" panose="020B0504020202020204" pitchFamily="34" charset="0"/>
              </a:rPr>
              <a:t>b</a:t>
            </a:r>
            <a:r>
              <a:rPr lang="en-US" sz="1800" b="1" dirty="0" smtClean="0">
                <a:latin typeface="British Council Sans" panose="020B0504020202020204" pitchFamily="34" charset="0"/>
              </a:rPr>
              <a:t>) The Archbishop of Canterbury. </a:t>
            </a:r>
            <a:r>
              <a:rPr lang="en-US" sz="1800" dirty="0" smtClean="0">
                <a:latin typeface="British Council Sans" panose="020B0504020202020204" pitchFamily="34" charset="0"/>
              </a:rPr>
              <a:t>There are now two archbishops in the Church of England – the Archbishop of Canterbury and the Archbishop of York. Below  them are more than 100 bishops. The Mayor of London is a political position.</a:t>
            </a:r>
          </a:p>
          <a:p>
            <a:pPr marL="514350" indent="-514350">
              <a:buFont typeface="+mj-lt"/>
              <a:buAutoNum type="arabicPeriod" startAt="5"/>
            </a:pPr>
            <a:endParaRPr lang="en-US" sz="1800" dirty="0" smtClean="0">
              <a:latin typeface="British Council Sans" panose="020B0504020202020204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1800" b="1" dirty="0" smtClean="0">
                <a:latin typeface="British Council Sans" panose="020B0504020202020204" pitchFamily="34" charset="0"/>
              </a:rPr>
              <a:t>(</a:t>
            </a:r>
            <a:r>
              <a:rPr lang="en-US" sz="1800" b="1" dirty="0" err="1" smtClean="0">
                <a:latin typeface="British Council Sans" panose="020B0504020202020204" pitchFamily="34" charset="0"/>
              </a:rPr>
              <a:t>c</a:t>
            </a:r>
            <a:r>
              <a:rPr lang="en-US" sz="1800" b="1" dirty="0" smtClean="0">
                <a:latin typeface="British Council Sans" panose="020B0504020202020204" pitchFamily="34" charset="0"/>
              </a:rPr>
              <a:t>) </a:t>
            </a:r>
            <a:r>
              <a:rPr lang="en-US" sz="1800" b="1" i="1" dirty="0" smtClean="0">
                <a:latin typeface="British Council Sans" panose="020B0504020202020204" pitchFamily="34" charset="0"/>
              </a:rPr>
              <a:t>The Canterbury Tales. </a:t>
            </a:r>
            <a:r>
              <a:rPr lang="en-US" sz="1800" dirty="0" smtClean="0">
                <a:latin typeface="British Council Sans" panose="020B0504020202020204" pitchFamily="34" charset="0"/>
              </a:rPr>
              <a:t>This collection of stories was                        written by Geoffrey Chaucer about 600 years ago. It                        describes a group of people </a:t>
            </a:r>
            <a:r>
              <a:rPr lang="en-US" sz="1800" dirty="0" err="1" smtClean="0">
                <a:latin typeface="British Council Sans" panose="020B0504020202020204" pitchFamily="34" charset="0"/>
              </a:rPr>
              <a:t>travelling</a:t>
            </a:r>
            <a:r>
              <a:rPr lang="en-US" sz="1800" dirty="0" smtClean="0">
                <a:latin typeface="British Council Sans" panose="020B0504020202020204" pitchFamily="34" charset="0"/>
              </a:rPr>
              <a:t> from London to                Canterbury to visit the cathedral. It describes the people                           of the time with </a:t>
            </a:r>
            <a:r>
              <a:rPr lang="en-US" sz="1800" dirty="0" err="1" smtClean="0">
                <a:latin typeface="British Council Sans" panose="020B0504020202020204" pitchFamily="34" charset="0"/>
              </a:rPr>
              <a:t>humour</a:t>
            </a:r>
            <a:r>
              <a:rPr lang="en-US" sz="1800" dirty="0" smtClean="0">
                <a:latin typeface="British Council Sans" panose="020B0504020202020204" pitchFamily="34" charset="0"/>
              </a:rPr>
              <a:t>. </a:t>
            </a:r>
          </a:p>
          <a:p>
            <a:pPr marL="514350" indent="-514350"/>
            <a:endParaRPr lang="en-US" sz="1800" dirty="0" smtClean="0">
              <a:latin typeface="British Council Sans" panose="020B0504020202020204" pitchFamily="34" charset="0"/>
            </a:endParaRPr>
          </a:p>
          <a:p>
            <a:endParaRPr lang="en-US" sz="1800" dirty="0">
              <a:latin typeface="British Council Sans" panose="020B0504020202020204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9DC6C3-74A5-4646-AF8C-68512742416F}" type="slidenum">
              <a:rPr lang="en-US" b="1" smtClean="0">
                <a:solidFill>
                  <a:schemeClr val="tx1"/>
                </a:solidFill>
                <a:latin typeface="British Council Sans" panose="020B0504020202020204" pitchFamily="34" charset="0"/>
              </a:rPr>
              <a:pPr/>
              <a:t>4</a:t>
            </a:fld>
            <a:endParaRPr lang="en-US" b="1" dirty="0">
              <a:solidFill>
                <a:schemeClr val="tx1"/>
              </a:solidFill>
              <a:latin typeface="British Council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7675" y="1927373"/>
            <a:ext cx="8229600" cy="4525963"/>
          </a:xfrm>
        </p:spPr>
        <p:txBody>
          <a:bodyPr anchor="ctr"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1800" b="1" dirty="0" smtClean="0">
                <a:latin typeface="British Council Sans" panose="020B0504020202020204" pitchFamily="34" charset="0"/>
              </a:rPr>
              <a:t>Lincoln was economically strong, having grown rich from the wool trade. </a:t>
            </a:r>
            <a:r>
              <a:rPr lang="en-US" sz="1800" dirty="0" smtClean="0">
                <a:latin typeface="British Council Sans" panose="020B0504020202020204" pitchFamily="34" charset="0"/>
              </a:rPr>
              <a:t>English wool was famous across Europe and beyond for its quality. It was England’s major export 800 years ago.</a:t>
            </a:r>
          </a:p>
          <a:p>
            <a:pPr marL="514350" indent="-514350">
              <a:buFont typeface="+mj-lt"/>
              <a:buAutoNum type="alphaLcParenR"/>
            </a:pPr>
            <a:endParaRPr lang="en-US" sz="1800" dirty="0" smtClean="0">
              <a:latin typeface="British Council Sans" panose="020B05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1800" b="1" dirty="0" smtClean="0">
                <a:latin typeface="British Council Sans" panose="020B0504020202020204" pitchFamily="34" charset="0"/>
              </a:rPr>
              <a:t>London. </a:t>
            </a:r>
            <a:r>
              <a:rPr lang="en-US" sz="1800" dirty="0" smtClean="0">
                <a:latin typeface="British Council Sans" panose="020B0504020202020204" pitchFamily="34" charset="0"/>
              </a:rPr>
              <a:t>The barons took control while everyone was at church, and they installed their own mayor.</a:t>
            </a:r>
          </a:p>
          <a:p>
            <a:pPr marL="514350" indent="-514350">
              <a:buFont typeface="+mj-lt"/>
              <a:buAutoNum type="alphaLcParenR"/>
            </a:pPr>
            <a:endParaRPr lang="en-US" sz="1800" dirty="0" smtClean="0">
              <a:latin typeface="British Council Sans" panose="020B05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1800" b="1" dirty="0" smtClean="0">
                <a:latin typeface="British Council Sans" panose="020B0504020202020204" pitchFamily="34" charset="0"/>
              </a:rPr>
              <a:t>Canterbury. </a:t>
            </a:r>
            <a:r>
              <a:rPr lang="en-US" sz="1800" dirty="0" smtClean="0">
                <a:latin typeface="British Council Sans" panose="020B0504020202020204" pitchFamily="34" charset="0"/>
              </a:rPr>
              <a:t>The Archbishop of Canterbury had strong beliefs about the correct role of kings. This did not include giving taxes/money to the king every time he asked for it! </a:t>
            </a:r>
          </a:p>
          <a:p>
            <a:pPr marL="514350" indent="-514350">
              <a:buFont typeface="+mj-lt"/>
              <a:buAutoNum type="alphaLcParenR"/>
            </a:pPr>
            <a:endParaRPr lang="en-US" sz="1800" dirty="0" smtClean="0">
              <a:latin typeface="British Council Sans" panose="020B05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1800" b="1" dirty="0" smtClean="0">
                <a:latin typeface="British Council Sans" panose="020B0504020202020204" pitchFamily="34" charset="0"/>
              </a:rPr>
              <a:t>St Albans. </a:t>
            </a:r>
            <a:r>
              <a:rPr lang="en-US" sz="1800" dirty="0" smtClean="0">
                <a:latin typeface="British Council Sans" panose="020B0504020202020204" pitchFamily="34" charset="0"/>
              </a:rPr>
              <a:t>The plan was not successful because once the king’s representative agreed to pay some money back, the barons just asked for more rights. </a:t>
            </a:r>
          </a:p>
          <a:p>
            <a:pPr marL="514350" indent="-514350">
              <a:buFont typeface="+mj-lt"/>
              <a:buAutoNum type="alphaLcParenR"/>
            </a:pPr>
            <a:endParaRPr lang="en-US" sz="1800" dirty="0" smtClean="0">
              <a:latin typeface="British Council Sans" panose="020B05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1800" b="1" dirty="0" smtClean="0">
                <a:latin typeface="British Council Sans" panose="020B0504020202020204" pitchFamily="34" charset="0"/>
              </a:rPr>
              <a:t>Runnymede: </a:t>
            </a:r>
            <a:r>
              <a:rPr lang="en-US" sz="1800" dirty="0" smtClean="0">
                <a:latin typeface="British Council Sans" panose="020B0504020202020204" pitchFamily="34" charset="0"/>
              </a:rPr>
              <a:t>it is a field by the River Thames.  </a:t>
            </a:r>
          </a:p>
          <a:p>
            <a:pPr marL="514350" indent="-514350"/>
            <a:endParaRPr lang="en-US" sz="1800" dirty="0" smtClean="0">
              <a:latin typeface="British Council Sans" panose="020B0504020202020204" pitchFamily="34" charset="0"/>
            </a:endParaRPr>
          </a:p>
          <a:p>
            <a:endParaRPr lang="en-US" sz="1800" dirty="0" smtClean="0">
              <a:latin typeface="British Council Sans" panose="020B05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9DC6C3-74A5-4646-AF8C-68512742416F}" type="slidenum">
              <a:rPr lang="en-US" b="1" smtClean="0">
                <a:solidFill>
                  <a:schemeClr val="tx1"/>
                </a:solidFill>
              </a:rPr>
              <a:pPr/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British Council Sans" panose="020B0504020202020204" pitchFamily="34" charset="0"/>
              </a:rPr>
              <a:t>Task 2 – Reading: Magna </a:t>
            </a:r>
            <a:r>
              <a:rPr lang="en-US" sz="3000" b="1" dirty="0" err="1" smtClean="0">
                <a:latin typeface="British Council Sans" panose="020B0504020202020204" pitchFamily="34" charset="0"/>
              </a:rPr>
              <a:t>Carta</a:t>
            </a:r>
            <a:r>
              <a:rPr lang="en-US" sz="3000" b="1" dirty="0" smtClean="0">
                <a:latin typeface="British Council Sans" panose="020B0504020202020204" pitchFamily="34" charset="0"/>
              </a:rPr>
              <a:t> towns</a:t>
            </a:r>
            <a:br>
              <a:rPr lang="en-US" sz="3000" b="1" dirty="0" smtClean="0">
                <a:latin typeface="British Council Sans" panose="020B0504020202020204" pitchFamily="34" charset="0"/>
              </a:rPr>
            </a:br>
            <a:r>
              <a:rPr lang="en-US" sz="3000" dirty="0" smtClean="0">
                <a:latin typeface="British Council Sans" panose="020B0504020202020204" pitchFamily="34" charset="0"/>
              </a:rPr>
              <a:t>Answers</a:t>
            </a:r>
            <a:endParaRPr lang="en-US" sz="3000" dirty="0">
              <a:latin typeface="British Council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gna_Cart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593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Magna_Carta_template</vt:lpstr>
      <vt:lpstr>PowerPoint Presentation</vt:lpstr>
      <vt:lpstr>Warmer – the Magna Carta  Factual errors</vt:lpstr>
      <vt:lpstr>Task 1 – Quiz: the Magna Carta towns Answers</vt:lpstr>
      <vt:lpstr>Task 1 – Quiz: the Magna Carta towns Answers (continued)</vt:lpstr>
      <vt:lpstr>Task 2 – Reading: Magna Carta towns Answers</vt:lpstr>
    </vt:vector>
  </TitlesOfParts>
  <Company>British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Gillespie, John (E&amp;E)</dc:creator>
  <cp:lastModifiedBy>Gillespie, John (E&amp;E)</cp:lastModifiedBy>
  <cp:revision>4</cp:revision>
  <dcterms:created xsi:type="dcterms:W3CDTF">2014-07-22T12:43:36Z</dcterms:created>
  <dcterms:modified xsi:type="dcterms:W3CDTF">2014-07-22T13:38:54Z</dcterms:modified>
</cp:coreProperties>
</file>