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63" r:id="rId6"/>
    <p:sldId id="264"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ey"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28" y="-72"/>
      </p:cViewPr>
      <p:guideLst>
        <p:guide orient="horz" pos="2016"/>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00E6-7870-4D0D-A549-56A0C15F9486}" type="datetimeFigureOut">
              <a:rPr lang="en-GB" smtClean="0"/>
              <a:pPr/>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0DB471-158B-46DF-91AD-5A9398CF625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A00E6-7870-4D0D-A549-56A0C15F9486}" type="datetimeFigureOut">
              <a:rPr lang="en-GB" smtClean="0"/>
              <a:pPr/>
              <a:t>17/07/2014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DB471-158B-46DF-91AD-5A9398CF625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iwm.org.uk/collections/item/object/3089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iwm.org.uk/collections/item/object/20532492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iwm.org.uk/collections/item/object/119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iwm.org.uk/collections/item/object/30896" TargetMode="External"/><Relationship Id="rId7" Type="http://schemas.openxmlformats.org/officeDocument/2006/relationships/hyperlink" Target="http://www.iwm.org.uk/collections/item/object/1199"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iwm.org.uk/collections/item/object/205324927"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00" y="1628800"/>
            <a:ext cx="5847804" cy="1728192"/>
          </a:xfrm>
        </p:spPr>
        <p:txBody>
          <a:bodyPr>
            <a:noAutofit/>
          </a:bodyPr>
          <a:lstStyle/>
          <a:p>
            <a:pPr algn="l"/>
            <a:r>
              <a:rPr lang="en-GB" sz="3800" b="1" dirty="0" smtClean="0">
                <a:solidFill>
                  <a:schemeClr val="bg1"/>
                </a:solidFill>
                <a:latin typeface="Arial"/>
                <a:cs typeface="Arial"/>
              </a:rPr>
              <a:t>Joining the </a:t>
            </a:r>
            <a:r>
              <a:rPr lang="en-GB" sz="3800" b="1" smtClean="0">
                <a:solidFill>
                  <a:schemeClr val="bg1"/>
                </a:solidFill>
                <a:latin typeface="Arial"/>
                <a:cs typeface="Arial"/>
              </a:rPr>
              <a:t>British Army</a:t>
            </a:r>
            <a:endParaRPr lang="en-US" sz="3800" b="1" dirty="0">
              <a:solidFill>
                <a:schemeClr val="bg1"/>
              </a:solidFill>
              <a:latin typeface="Arial"/>
              <a:cs typeface="Arial"/>
            </a:endParaRPr>
          </a:p>
        </p:txBody>
      </p:sp>
      <p:sp>
        <p:nvSpPr>
          <p:cNvPr id="12" name="Rectangle 3"/>
          <p:cNvSpPr txBox="1">
            <a:spLocks noChangeArrowheads="1"/>
          </p:cNvSpPr>
          <p:nvPr/>
        </p:nvSpPr>
        <p:spPr bwMode="auto">
          <a:xfrm>
            <a:off x="1547664" y="3789040"/>
            <a:ext cx="467995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800"/>
              </a:lnSpc>
              <a:spcBef>
                <a:spcPct val="0"/>
              </a:spcBef>
              <a:spcAft>
                <a:spcPct val="0"/>
              </a:spcAft>
              <a:defRPr sz="2100" b="1">
                <a:solidFill>
                  <a:schemeClr val="tx1"/>
                </a:solidFill>
                <a:latin typeface="+mn-lt"/>
                <a:ea typeface="+mn-ea"/>
                <a:cs typeface="+mn-cs"/>
              </a:defRPr>
            </a:lvl1pPr>
            <a:lvl2pPr marL="803275" indent="4763" algn="l" rtl="0" eaLnBrk="1" fontAlgn="base" hangingPunct="1">
              <a:lnSpc>
                <a:spcPts val="2800"/>
              </a:lnSpc>
              <a:spcBef>
                <a:spcPct val="0"/>
              </a:spcBef>
              <a:spcAft>
                <a:spcPct val="0"/>
              </a:spcAft>
              <a:defRPr sz="2100">
                <a:solidFill>
                  <a:schemeClr val="tx1"/>
                </a:solidFill>
                <a:latin typeface="+mn-lt"/>
              </a:defRPr>
            </a:lvl2pPr>
            <a:lvl3pPr marL="1697038" indent="-358775" algn="l" rtl="0" eaLnBrk="1" fontAlgn="base" hangingPunct="1">
              <a:lnSpc>
                <a:spcPts val="2800"/>
              </a:lnSpc>
              <a:spcBef>
                <a:spcPct val="0"/>
              </a:spcBef>
              <a:spcAft>
                <a:spcPct val="0"/>
              </a:spcAft>
              <a:defRPr sz="2100">
                <a:solidFill>
                  <a:schemeClr val="tx1"/>
                </a:solidFill>
                <a:latin typeface="+mn-lt"/>
              </a:defRPr>
            </a:lvl3pPr>
            <a:lvl4pPr marL="2225675" indent="-349250" algn="l" rtl="0" eaLnBrk="1" fontAlgn="base" hangingPunct="1">
              <a:lnSpc>
                <a:spcPts val="2800"/>
              </a:lnSpc>
              <a:spcBef>
                <a:spcPct val="0"/>
              </a:spcBef>
              <a:spcAft>
                <a:spcPct val="0"/>
              </a:spcAft>
              <a:defRPr sz="2100">
                <a:solidFill>
                  <a:schemeClr val="tx1"/>
                </a:solidFill>
                <a:latin typeface="+mn-lt"/>
              </a:defRPr>
            </a:lvl4pPr>
            <a:lvl5pPr marL="2770188" indent="-365125" algn="l" rtl="0" eaLnBrk="1" fontAlgn="base" hangingPunct="1">
              <a:lnSpc>
                <a:spcPts val="2800"/>
              </a:lnSpc>
              <a:spcBef>
                <a:spcPct val="0"/>
              </a:spcBef>
              <a:spcAft>
                <a:spcPct val="0"/>
              </a:spcAft>
              <a:defRPr sz="2100">
                <a:solidFill>
                  <a:schemeClr val="tx1"/>
                </a:solidFill>
                <a:latin typeface="+mn-lt"/>
              </a:defRPr>
            </a:lvl5pPr>
            <a:lvl6pPr marL="3227388" indent="-365125" algn="l" rtl="0" eaLnBrk="1" fontAlgn="base" hangingPunct="1">
              <a:lnSpc>
                <a:spcPts val="2800"/>
              </a:lnSpc>
              <a:spcBef>
                <a:spcPct val="0"/>
              </a:spcBef>
              <a:spcAft>
                <a:spcPct val="0"/>
              </a:spcAft>
              <a:defRPr sz="2100">
                <a:solidFill>
                  <a:schemeClr val="tx1"/>
                </a:solidFill>
                <a:latin typeface="+mn-lt"/>
              </a:defRPr>
            </a:lvl6pPr>
            <a:lvl7pPr marL="3684588" indent="-365125" algn="l" rtl="0" eaLnBrk="1" fontAlgn="base" hangingPunct="1">
              <a:lnSpc>
                <a:spcPts val="2800"/>
              </a:lnSpc>
              <a:spcBef>
                <a:spcPct val="0"/>
              </a:spcBef>
              <a:spcAft>
                <a:spcPct val="0"/>
              </a:spcAft>
              <a:defRPr sz="2100">
                <a:solidFill>
                  <a:schemeClr val="tx1"/>
                </a:solidFill>
                <a:latin typeface="+mn-lt"/>
              </a:defRPr>
            </a:lvl7pPr>
            <a:lvl8pPr marL="4141788" indent="-365125" algn="l" rtl="0" eaLnBrk="1" fontAlgn="base" hangingPunct="1">
              <a:lnSpc>
                <a:spcPts val="2800"/>
              </a:lnSpc>
              <a:spcBef>
                <a:spcPct val="0"/>
              </a:spcBef>
              <a:spcAft>
                <a:spcPct val="0"/>
              </a:spcAft>
              <a:defRPr sz="2100">
                <a:solidFill>
                  <a:schemeClr val="tx1"/>
                </a:solidFill>
                <a:latin typeface="+mn-lt"/>
              </a:defRPr>
            </a:lvl8pPr>
            <a:lvl9pPr marL="4598988" indent="-365125" algn="l" rtl="0" eaLnBrk="1" fontAlgn="base" hangingPunct="1">
              <a:lnSpc>
                <a:spcPts val="2800"/>
              </a:lnSpc>
              <a:spcBef>
                <a:spcPct val="0"/>
              </a:spcBef>
              <a:spcAft>
                <a:spcPct val="0"/>
              </a:spcAft>
              <a:defRPr sz="2100">
                <a:solidFill>
                  <a:schemeClr val="tx1"/>
                </a:solidFill>
                <a:latin typeface="+mn-lt"/>
              </a:defRPr>
            </a:lvl9pPr>
          </a:lstStyle>
          <a:p>
            <a:pPr lvl="0">
              <a:lnSpc>
                <a:spcPct val="90000"/>
              </a:lnSpc>
              <a:defRPr/>
            </a:pPr>
            <a:r>
              <a:rPr lang="en-GB" sz="1900" kern="0" dirty="0">
                <a:solidFill>
                  <a:schemeClr val="bg1"/>
                </a:solidFill>
                <a:latin typeface="Arial"/>
              </a:rPr>
              <a:t>Recruitment </a:t>
            </a:r>
            <a:r>
              <a:rPr lang="en-GB" sz="1900" kern="0" dirty="0" smtClean="0">
                <a:solidFill>
                  <a:schemeClr val="bg1"/>
                </a:solidFill>
                <a:latin typeface="Arial"/>
              </a:rPr>
              <a:t>posters for </a:t>
            </a:r>
            <a:r>
              <a:rPr lang="en-GB" sz="1900" kern="0" dirty="0">
                <a:solidFill>
                  <a:schemeClr val="bg1"/>
                </a:solidFill>
                <a:latin typeface="Arial"/>
              </a:rPr>
              <a:t>Warmer</a:t>
            </a:r>
          </a:p>
        </p:txBody>
      </p:sp>
      <p:pic>
        <p:nvPicPr>
          <p:cNvPr id="2053" name="Picture 5" descr="\\UK_LON1B_MS101\HOME$\Johngillespie\Desktop\FWW-isolat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16632"/>
            <a:ext cx="1386628" cy="13850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62" y="476672"/>
            <a:ext cx="3268883" cy="48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8424" y="0"/>
            <a:ext cx="75557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prstClr val="black"/>
                </a:solidFill>
              </a:rPr>
              <a:t>© </a:t>
            </a:r>
            <a:r>
              <a:rPr lang="en-GB" sz="1200" dirty="0" smtClean="0">
                <a:solidFill>
                  <a:prstClr val="black"/>
                </a:solidFill>
                <a:latin typeface="Arial" pitchFamily="34" charset="0"/>
                <a:cs typeface="Arial" pitchFamily="34" charset="0"/>
              </a:rPr>
              <a:t>IWM</a:t>
            </a:r>
            <a:endParaRPr lang="en-GB" sz="1200" dirty="0">
              <a:solidFill>
                <a:prstClr val="black"/>
              </a:solidFill>
              <a:latin typeface="Arial" pitchFamily="34" charset="0"/>
              <a:cs typeface="Arial" pitchFamily="34" charset="0"/>
            </a:endParaRPr>
          </a:p>
        </p:txBody>
      </p:sp>
      <p:sp>
        <p:nvSpPr>
          <p:cNvPr id="5" name="Rectangle 4"/>
          <p:cNvSpPr/>
          <p:nvPr/>
        </p:nvSpPr>
        <p:spPr>
          <a:xfrm>
            <a:off x="0" y="5791200"/>
            <a:ext cx="9144000" cy="984885"/>
          </a:xfrm>
          <a:prstGeom prst="rect">
            <a:avLst/>
          </a:prstGeom>
        </p:spPr>
        <p:txBody>
          <a:bodyPr wrap="square">
            <a:spAutoFit/>
          </a:bodyPr>
          <a:lstStyle/>
          <a:p>
            <a:pPr algn="ctr">
              <a:spcAft>
                <a:spcPct val="0"/>
              </a:spcAft>
            </a:pPr>
            <a:r>
              <a:rPr lang="en-GB" sz="1400" b="1" dirty="0" smtClean="0">
                <a:solidFill>
                  <a:srgbClr val="FFFFFF"/>
                </a:solidFill>
                <a:latin typeface="Arial"/>
                <a:ea typeface="ＭＳ Ｐゴシック" pitchFamily="34" charset="-128"/>
                <a:cs typeface="Arial"/>
              </a:rPr>
              <a:t>Britons.  Join Your Country’s Army!</a:t>
            </a:r>
          </a:p>
          <a:p>
            <a:pPr algn="ctr"/>
            <a:r>
              <a:rPr lang="en-GB" sz="1400" dirty="0" smtClean="0">
                <a:solidFill>
                  <a:srgbClr val="FFFFFF"/>
                </a:solidFill>
                <a:latin typeface="Arial"/>
                <a:cs typeface="Arial"/>
              </a:rPr>
              <a:t>This was one of the most famous and iconic posters in the First World War. It shows Field Marshal Lord Kitchener, the Secretary of State for War at that time, appealing to people to join the British Army. </a:t>
            </a:r>
          </a:p>
          <a:p>
            <a:pPr algn="ctr"/>
            <a:endParaRPr lang="en-GB" sz="800" dirty="0" smtClean="0">
              <a:solidFill>
                <a:prstClr val="white"/>
              </a:solidFill>
              <a:latin typeface="Arial"/>
              <a:cs typeface="Arial"/>
            </a:endParaRPr>
          </a:p>
          <a:p>
            <a:pPr algn="ctr"/>
            <a:r>
              <a:rPr lang="en-GB" sz="800" dirty="0" smtClean="0">
                <a:solidFill>
                  <a:prstClr val="white"/>
                </a:solidFill>
                <a:latin typeface="Arial"/>
                <a:cs typeface="Arial"/>
              </a:rPr>
              <a:t>© IWM</a:t>
            </a:r>
            <a:r>
              <a:rPr lang="en-GB" sz="800" dirty="0" smtClean="0">
                <a:solidFill>
                  <a:srgbClr val="FFFFFF"/>
                </a:solidFill>
                <a:latin typeface="Arial"/>
                <a:cs typeface="Arial"/>
              </a:rPr>
              <a:t> (</a:t>
            </a:r>
            <a:r>
              <a:rPr sz="800" dirty="0" smtClean="0">
                <a:solidFill>
                  <a:srgbClr val="FFFFFF"/>
                </a:solidFill>
                <a:latin typeface="Arial"/>
                <a:cs typeface="Arial"/>
              </a:rPr>
              <a:t>Art.IWM PST 2734)</a:t>
            </a:r>
            <a:r>
              <a:rPr lang="en-GB" sz="800" dirty="0" smtClean="0">
                <a:solidFill>
                  <a:srgbClr val="FFFFFF"/>
                </a:solidFill>
                <a:latin typeface="Arial"/>
                <a:cs typeface="Arial"/>
              </a:rPr>
              <a:t> </a:t>
            </a:r>
            <a:endParaRPr lang="en-GB" sz="800" dirty="0">
              <a:solidFill>
                <a:srgbClr val="FFFFFF"/>
              </a:solidFill>
              <a:latin typeface="Arial"/>
              <a:cs typeface="Arial"/>
            </a:endParaRPr>
          </a:p>
        </p:txBody>
      </p:sp>
      <p:pic>
        <p:nvPicPr>
          <p:cNvPr id="6" name="Picture 5" descr="http-::www.iwm.org.uk:collections:item:object:16577.jpg"/>
          <p:cNvPicPr>
            <a:picLocks noChangeAspect="1"/>
          </p:cNvPicPr>
          <p:nvPr/>
        </p:nvPicPr>
        <p:blipFill>
          <a:blip r:embed="rId2"/>
          <a:stretch>
            <a:fillRect/>
          </a:stretch>
        </p:blipFill>
        <p:spPr>
          <a:xfrm>
            <a:off x="2718613" y="228600"/>
            <a:ext cx="3554373" cy="5275506"/>
          </a:xfrm>
          <a:prstGeom prst="rect">
            <a:avLst/>
          </a:prstGeom>
        </p:spPr>
      </p:pic>
    </p:spTree>
    <p:extLst>
      <p:ext uri="{BB962C8B-B14F-4D97-AF65-F5344CB8AC3E}">
        <p14:creationId xmlns:p14="http://schemas.microsoft.com/office/powerpoint/2010/main" val="297138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8424" y="0"/>
            <a:ext cx="75557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prstClr val="black"/>
                </a:solidFill>
              </a:rPr>
              <a:t>© </a:t>
            </a:r>
            <a:r>
              <a:rPr lang="en-GB" sz="1200" dirty="0" smtClean="0">
                <a:solidFill>
                  <a:prstClr val="black"/>
                </a:solidFill>
                <a:latin typeface="Arial" pitchFamily="34" charset="0"/>
                <a:cs typeface="Arial" pitchFamily="34" charset="0"/>
              </a:rPr>
              <a:t>IWM</a:t>
            </a:r>
            <a:endParaRPr lang="en-GB" sz="1200" dirty="0">
              <a:solidFill>
                <a:prstClr val="black"/>
              </a:solidFill>
              <a:latin typeface="Arial" pitchFamily="34" charset="0"/>
              <a:cs typeface="Arial" pitchFamily="34" charset="0"/>
            </a:endParaRPr>
          </a:p>
        </p:txBody>
      </p:sp>
      <p:sp>
        <p:nvSpPr>
          <p:cNvPr id="5" name="Rectangle 4"/>
          <p:cNvSpPr/>
          <p:nvPr/>
        </p:nvSpPr>
        <p:spPr>
          <a:xfrm>
            <a:off x="0" y="5638800"/>
            <a:ext cx="9144000" cy="984885"/>
          </a:xfrm>
          <a:prstGeom prst="rect">
            <a:avLst/>
          </a:prstGeom>
        </p:spPr>
        <p:txBody>
          <a:bodyPr wrap="square">
            <a:spAutoFit/>
          </a:bodyPr>
          <a:lstStyle/>
          <a:p>
            <a:pPr algn="ctr">
              <a:spcAft>
                <a:spcPct val="0"/>
              </a:spcAft>
            </a:pPr>
            <a:r>
              <a:rPr lang="en-GB" sz="1400" b="1" dirty="0" smtClean="0">
                <a:solidFill>
                  <a:srgbClr val="FFFFFF"/>
                </a:solidFill>
                <a:latin typeface="Arial" charset="0"/>
                <a:ea typeface="ＭＳ Ｐゴシック" pitchFamily="34" charset="-128"/>
              </a:rPr>
              <a:t>Sportsmen's 1000</a:t>
            </a:r>
          </a:p>
          <a:p>
            <a:pPr algn="ctr">
              <a:spcAft>
                <a:spcPct val="0"/>
              </a:spcAft>
            </a:pPr>
            <a:r>
              <a:rPr lang="en-GB" sz="1400" dirty="0" smtClean="0">
                <a:solidFill>
                  <a:srgbClr val="FFFFFF"/>
                </a:solidFill>
                <a:latin typeface="Arial" charset="0"/>
                <a:ea typeface="ＭＳ Ｐゴシック" pitchFamily="34" charset="-128"/>
              </a:rPr>
              <a:t>The idea that team sports were good preparation for war was common across Britain and its Empire.  This poster is from Australia, and plays on the country’s sporting pride and its growing sense of identity.</a:t>
            </a:r>
          </a:p>
          <a:p>
            <a:pPr algn="ctr">
              <a:spcAft>
                <a:spcPct val="0"/>
              </a:spcAft>
            </a:pPr>
            <a:endParaRPr lang="en-GB" sz="800" dirty="0" smtClean="0">
              <a:solidFill>
                <a:srgbClr val="FFFFFF"/>
              </a:solidFill>
              <a:latin typeface="Arial"/>
              <a:cs typeface="Arial"/>
            </a:endParaRPr>
          </a:p>
          <a:p>
            <a:pPr algn="ctr">
              <a:spcAft>
                <a:spcPct val="0"/>
              </a:spcAft>
            </a:pPr>
            <a:r>
              <a:rPr lang="en-GB" sz="800" dirty="0" smtClean="0">
                <a:solidFill>
                  <a:srgbClr val="FFFFFF"/>
                </a:solidFill>
                <a:latin typeface="Arial"/>
                <a:cs typeface="Arial"/>
              </a:rPr>
              <a:t>© IWM (</a:t>
            </a:r>
            <a:r>
              <a:rPr lang="en-GB" sz="800" dirty="0" err="1" smtClean="0">
                <a:solidFill>
                  <a:srgbClr val="FFFFFF"/>
                </a:solidFill>
                <a:latin typeface="Arial"/>
                <a:cs typeface="Arial"/>
              </a:rPr>
              <a:t>Art.IWM</a:t>
            </a:r>
            <a:r>
              <a:rPr lang="en-GB" sz="800" dirty="0" smtClean="0">
                <a:solidFill>
                  <a:srgbClr val="FFFFFF"/>
                </a:solidFill>
                <a:latin typeface="Arial"/>
                <a:cs typeface="Arial"/>
              </a:rPr>
              <a:t> PST 12226)</a:t>
            </a:r>
            <a:endParaRPr lang="en-US" sz="800" dirty="0" smtClean="0">
              <a:solidFill>
                <a:srgbClr val="FFFFFF"/>
              </a:solidFill>
              <a:latin typeface="Arial"/>
              <a:cs typeface="Arial"/>
            </a:endParaRPr>
          </a:p>
          <a:p>
            <a:pPr>
              <a:spcAft>
                <a:spcPct val="0"/>
              </a:spcAft>
            </a:pPr>
            <a:endParaRPr lang="en-GB" sz="1400" dirty="0" smtClean="0">
              <a:solidFill>
                <a:srgbClr val="FFFFFF"/>
              </a:solidFill>
              <a:latin typeface="Arial" charset="0"/>
              <a:ea typeface="ＭＳ Ｐゴシック" pitchFamily="34" charset="-128"/>
            </a:endParaRPr>
          </a:p>
        </p:txBody>
      </p:sp>
      <p:pic>
        <p:nvPicPr>
          <p:cNvPr id="7" name="Picture Placeholder 8">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88406" y="152400"/>
            <a:ext cx="4014788" cy="5400675"/>
          </a:xfrm>
          <a:prstGeom prst="rect">
            <a:avLst/>
          </a:prstGeom>
        </p:spPr>
      </p:pic>
    </p:spTree>
    <p:extLst>
      <p:ext uri="{BB962C8B-B14F-4D97-AF65-F5344CB8AC3E}">
        <p14:creationId xmlns:p14="http://schemas.microsoft.com/office/powerpoint/2010/main" val="39732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8424" y="0"/>
            <a:ext cx="75557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prstClr val="black"/>
                </a:solidFill>
              </a:rPr>
              <a:t>© </a:t>
            </a:r>
            <a:r>
              <a:rPr lang="en-GB" sz="1200" dirty="0" smtClean="0">
                <a:solidFill>
                  <a:prstClr val="black"/>
                </a:solidFill>
                <a:latin typeface="Arial" pitchFamily="34" charset="0"/>
                <a:cs typeface="Arial" pitchFamily="34" charset="0"/>
              </a:rPr>
              <a:t>IWM</a:t>
            </a:r>
            <a:endParaRPr lang="en-GB" sz="1200" dirty="0">
              <a:solidFill>
                <a:prstClr val="black"/>
              </a:solidFill>
              <a:latin typeface="Arial" pitchFamily="34" charset="0"/>
              <a:cs typeface="Arial" pitchFamily="34" charset="0"/>
            </a:endParaRPr>
          </a:p>
        </p:txBody>
      </p:sp>
      <p:sp>
        <p:nvSpPr>
          <p:cNvPr id="5" name="Rectangle 4"/>
          <p:cNvSpPr/>
          <p:nvPr/>
        </p:nvSpPr>
        <p:spPr>
          <a:xfrm>
            <a:off x="0" y="5688449"/>
            <a:ext cx="9144000" cy="984885"/>
          </a:xfrm>
          <a:prstGeom prst="rect">
            <a:avLst/>
          </a:prstGeom>
        </p:spPr>
        <p:txBody>
          <a:bodyPr wrap="square">
            <a:spAutoFit/>
          </a:bodyPr>
          <a:lstStyle/>
          <a:p>
            <a:pPr algn="ctr">
              <a:spcAft>
                <a:spcPct val="0"/>
              </a:spcAft>
            </a:pPr>
            <a:r>
              <a:rPr lang="en-GB" sz="1400" b="1" dirty="0" smtClean="0">
                <a:solidFill>
                  <a:srgbClr val="FFFFFF"/>
                </a:solidFill>
                <a:latin typeface="Arial" charset="0"/>
                <a:ea typeface="ＭＳ Ｐゴシック" pitchFamily="34" charset="-128"/>
              </a:rPr>
              <a:t>For the Glory of Ireland</a:t>
            </a:r>
          </a:p>
          <a:p>
            <a:pPr algn="ctr">
              <a:spcAft>
                <a:spcPct val="0"/>
              </a:spcAft>
            </a:pPr>
            <a:r>
              <a:rPr lang="en-GB" sz="1400" dirty="0" smtClean="0">
                <a:solidFill>
                  <a:srgbClr val="FFFFFF"/>
                </a:solidFill>
                <a:latin typeface="Arial" charset="0"/>
                <a:ea typeface="ＭＳ Ｐゴシック" pitchFamily="34" charset="-128"/>
              </a:rPr>
              <a:t>This Irish recruiting poster uses the German invasion of Belgium as a recruiting tool. It is appealing specifically to Catholics in Ireland, which at this time was still part of the UK, to defend Catholic Belgium. </a:t>
            </a:r>
          </a:p>
          <a:p>
            <a:pPr algn="ctr">
              <a:spcAft>
                <a:spcPct val="0"/>
              </a:spcAft>
            </a:pPr>
            <a:endParaRPr lang="en-GB" sz="800" dirty="0" smtClean="0">
              <a:solidFill>
                <a:srgbClr val="FFFFFF"/>
              </a:solidFill>
              <a:latin typeface="Arial"/>
              <a:cs typeface="Arial"/>
            </a:endParaRPr>
          </a:p>
          <a:p>
            <a:pPr algn="ctr">
              <a:spcAft>
                <a:spcPct val="0"/>
              </a:spcAft>
            </a:pPr>
            <a:r>
              <a:rPr lang="en-GB" sz="800" dirty="0" smtClean="0">
                <a:solidFill>
                  <a:srgbClr val="FFFFFF"/>
                </a:solidFill>
                <a:latin typeface="Arial"/>
                <a:cs typeface="Arial"/>
              </a:rPr>
              <a:t>© IWM (</a:t>
            </a:r>
            <a:r>
              <a:rPr lang="en-GB" sz="800" dirty="0" err="1" smtClean="0">
                <a:solidFill>
                  <a:srgbClr val="FFFFFF"/>
                </a:solidFill>
                <a:latin typeface="Arial"/>
                <a:cs typeface="Arial"/>
              </a:rPr>
              <a:t>Art.IWM</a:t>
            </a:r>
            <a:r>
              <a:rPr lang="en-GB" sz="800" dirty="0" smtClean="0">
                <a:solidFill>
                  <a:srgbClr val="FFFFFF"/>
                </a:solidFill>
                <a:latin typeface="Arial"/>
                <a:cs typeface="Arial"/>
              </a:rPr>
              <a:t> PST 13658)</a:t>
            </a:r>
            <a:endParaRPr lang="en-US" sz="800" dirty="0" smtClean="0">
              <a:solidFill>
                <a:srgbClr val="FFFFFF"/>
              </a:solidFill>
              <a:latin typeface="Arial"/>
              <a:cs typeface="Arial"/>
            </a:endParaRPr>
          </a:p>
          <a:p>
            <a:pPr>
              <a:spcAft>
                <a:spcPct val="0"/>
              </a:spcAft>
            </a:pPr>
            <a:endParaRPr lang="en-GB" sz="1400" dirty="0" smtClean="0">
              <a:solidFill>
                <a:srgbClr val="FFFFFF"/>
              </a:solidFill>
              <a:latin typeface="Arial" charset="0"/>
              <a:ea typeface="ＭＳ Ｐゴシック" pitchFamily="34" charset="-128"/>
            </a:endParaRPr>
          </a:p>
        </p:txBody>
      </p:sp>
      <p:pic>
        <p:nvPicPr>
          <p:cNvPr id="7" name="Picture Placeholder 8">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3987" y="228600"/>
            <a:ext cx="36036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4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8424" y="0"/>
            <a:ext cx="75557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prstClr val="black"/>
                </a:solidFill>
              </a:rPr>
              <a:t>© </a:t>
            </a:r>
            <a:r>
              <a:rPr lang="en-GB" sz="1200" dirty="0" smtClean="0">
                <a:solidFill>
                  <a:prstClr val="black"/>
                </a:solidFill>
                <a:latin typeface="Arial" pitchFamily="34" charset="0"/>
                <a:cs typeface="Arial" pitchFamily="34" charset="0"/>
              </a:rPr>
              <a:t>IWM</a:t>
            </a:r>
            <a:endParaRPr lang="en-GB" sz="1200" dirty="0">
              <a:solidFill>
                <a:prstClr val="black"/>
              </a:solidFill>
              <a:latin typeface="Arial" pitchFamily="34" charset="0"/>
              <a:cs typeface="Arial" pitchFamily="34" charset="0"/>
            </a:endParaRPr>
          </a:p>
        </p:txBody>
      </p:sp>
      <p:sp>
        <p:nvSpPr>
          <p:cNvPr id="5" name="Rectangle 4"/>
          <p:cNvSpPr/>
          <p:nvPr/>
        </p:nvSpPr>
        <p:spPr>
          <a:xfrm>
            <a:off x="0" y="5791200"/>
            <a:ext cx="9144000" cy="984885"/>
          </a:xfrm>
          <a:prstGeom prst="rect">
            <a:avLst/>
          </a:prstGeom>
        </p:spPr>
        <p:txBody>
          <a:bodyPr wrap="square">
            <a:spAutoFit/>
          </a:bodyPr>
          <a:lstStyle/>
          <a:p>
            <a:pPr algn="ctr">
              <a:spcAft>
                <a:spcPct val="0"/>
              </a:spcAft>
            </a:pPr>
            <a:r>
              <a:rPr lang="en-GB" sz="1400" b="1" dirty="0" smtClean="0">
                <a:solidFill>
                  <a:srgbClr val="FFFFFF"/>
                </a:solidFill>
                <a:latin typeface="Arial" charset="0"/>
                <a:ea typeface="ＭＳ Ｐゴシック" pitchFamily="34" charset="-128"/>
              </a:rPr>
              <a:t>Are You in This?</a:t>
            </a:r>
          </a:p>
          <a:p>
            <a:pPr algn="ctr">
              <a:spcAft>
                <a:spcPct val="0"/>
              </a:spcAft>
            </a:pPr>
            <a:r>
              <a:rPr lang="en-GB" sz="1400" dirty="0" smtClean="0">
                <a:solidFill>
                  <a:srgbClr val="FFFFFF"/>
                </a:solidFill>
                <a:latin typeface="Arial" charset="0"/>
                <a:ea typeface="ＭＳ Ｐゴシック" pitchFamily="34" charset="-128"/>
              </a:rPr>
              <a:t>This poster shows how different sections of society are contributing to the war effort, including a scout.  On the side lines is a man shown with his hands in his pockets, and smoking a cigarette, who is not yet involved.</a:t>
            </a:r>
          </a:p>
          <a:p>
            <a:pPr algn="ctr">
              <a:spcAft>
                <a:spcPct val="0"/>
              </a:spcAft>
            </a:pPr>
            <a:endParaRPr lang="en-GB" sz="800" dirty="0" smtClean="0">
              <a:solidFill>
                <a:srgbClr val="FFFFFF"/>
              </a:solidFill>
              <a:latin typeface="Arial"/>
              <a:cs typeface="Arial"/>
            </a:endParaRPr>
          </a:p>
          <a:p>
            <a:pPr algn="ctr">
              <a:spcAft>
                <a:spcPct val="0"/>
              </a:spcAft>
            </a:pPr>
            <a:r>
              <a:rPr lang="en-GB" sz="800" dirty="0" smtClean="0">
                <a:solidFill>
                  <a:srgbClr val="FFFFFF"/>
                </a:solidFill>
                <a:latin typeface="Arial"/>
                <a:cs typeface="Arial"/>
              </a:rPr>
              <a:t>© IWM (</a:t>
            </a:r>
            <a:r>
              <a:rPr lang="en-GB" sz="800" dirty="0" err="1" smtClean="0">
                <a:solidFill>
                  <a:srgbClr val="FFFFFF"/>
                </a:solidFill>
                <a:latin typeface="Arial"/>
                <a:cs typeface="Arial"/>
              </a:rPr>
              <a:t>Art.IWM</a:t>
            </a:r>
            <a:r>
              <a:rPr lang="en-GB" sz="800" dirty="0" smtClean="0">
                <a:solidFill>
                  <a:srgbClr val="FFFFFF"/>
                </a:solidFill>
                <a:latin typeface="Arial"/>
                <a:cs typeface="Arial"/>
              </a:rPr>
              <a:t> PST 2712)</a:t>
            </a:r>
            <a:endParaRPr lang="en-US" sz="800" dirty="0" smtClean="0">
              <a:solidFill>
                <a:prstClr val="black"/>
              </a:solidFill>
            </a:endParaRPr>
          </a:p>
          <a:p>
            <a:pPr algn="ctr">
              <a:spcAft>
                <a:spcPct val="0"/>
              </a:spcAft>
            </a:pPr>
            <a:endParaRPr lang="en-GB" sz="1400" dirty="0" smtClean="0">
              <a:solidFill>
                <a:srgbClr val="FFFFFF"/>
              </a:solidFill>
              <a:latin typeface="Arial" charset="0"/>
              <a:ea typeface="ＭＳ Ｐゴシック" pitchFamily="34" charset="-128"/>
            </a:endParaRPr>
          </a:p>
        </p:txBody>
      </p:sp>
      <p:pic>
        <p:nvPicPr>
          <p:cNvPr id="7" name="Picture Placeholder 8">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2406" y="304800"/>
            <a:ext cx="3506788"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82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http-::www.iwm.org.uk:collections:item:object:16577.jpg"/>
          <p:cNvPicPr>
            <a:picLocks noGrp="1" noChangeAspect="1"/>
          </p:cNvPicPr>
          <p:nvPr>
            <p:ph idx="1"/>
          </p:nvPr>
        </p:nvPicPr>
        <p:blipFill>
          <a:blip r:embed="rId2"/>
          <a:stretch>
            <a:fillRect/>
          </a:stretch>
        </p:blipFill>
        <p:spPr>
          <a:xfrm>
            <a:off x="152400" y="914401"/>
            <a:ext cx="2104929" cy="3124199"/>
          </a:xfrm>
        </p:spPr>
      </p:pic>
      <p:pic>
        <p:nvPicPr>
          <p:cNvPr id="4" name="Picture Placeholder 8">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362200" y="914400"/>
            <a:ext cx="2322488" cy="3124200"/>
          </a:xfrm>
          <a:prstGeom prst="rect">
            <a:avLst/>
          </a:prstGeom>
        </p:spPr>
      </p:pic>
      <p:pic>
        <p:nvPicPr>
          <p:cNvPr id="6" name="Picture Placeholder 8">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914400"/>
            <a:ext cx="208463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a:hlinkClick r:id="rId7"/>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83692" y="914400"/>
            <a:ext cx="202921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90600" y="4114801"/>
            <a:ext cx="7239000" cy="2031325"/>
          </a:xfrm>
          <a:prstGeom prst="rect">
            <a:avLst/>
          </a:prstGeom>
          <a:noFill/>
        </p:spPr>
        <p:txBody>
          <a:bodyPr wrap="square" rtlCol="0">
            <a:spAutoFit/>
          </a:bodyPr>
          <a:lstStyle/>
          <a:p>
            <a:pPr marL="342900" indent="-342900">
              <a:buFont typeface="+mj-lt"/>
              <a:buAutoNum type="alphaUcPeriod"/>
            </a:pPr>
            <a:endParaRPr lang="en-US" dirty="0" smtClean="0">
              <a:solidFill>
                <a:srgbClr val="FFFFFF"/>
              </a:solidFill>
            </a:endParaRPr>
          </a:p>
          <a:p>
            <a:pPr marL="342900" indent="-342900">
              <a:buFont typeface="+mj-lt"/>
              <a:buAutoNum type="alphaUcPeriod"/>
            </a:pPr>
            <a:r>
              <a:rPr lang="en-GB" dirty="0" smtClean="0">
                <a:solidFill>
                  <a:srgbClr val="FFFFFF"/>
                </a:solidFill>
                <a:latin typeface="Arial"/>
                <a:cs typeface="Arial"/>
              </a:rPr>
              <a:t>Who are the posters mainly appealing to, men or women?</a:t>
            </a:r>
          </a:p>
          <a:p>
            <a:pPr marL="342900" indent="-342900">
              <a:buFont typeface="+mj-lt"/>
              <a:buAutoNum type="alphaUcPeriod"/>
            </a:pPr>
            <a:r>
              <a:rPr lang="en-GB" dirty="0" smtClean="0">
                <a:solidFill>
                  <a:srgbClr val="FFFFFF"/>
                </a:solidFill>
                <a:latin typeface="Arial"/>
                <a:cs typeface="Arial"/>
              </a:rPr>
              <a:t>What kind of person is each poster appealing to?</a:t>
            </a:r>
          </a:p>
          <a:p>
            <a:pPr marL="342900" indent="-342900">
              <a:buFont typeface="+mj-lt"/>
              <a:buAutoNum type="alphaUcPeriod"/>
            </a:pPr>
            <a:r>
              <a:rPr lang="en-GB" dirty="0" smtClean="0">
                <a:solidFill>
                  <a:srgbClr val="FFFFFF"/>
                </a:solidFill>
                <a:latin typeface="Arial"/>
                <a:cs typeface="Arial"/>
              </a:rPr>
              <a:t>How are they appealing to them (promise of fun, intimidation, making people feel guilty, frightening people)? </a:t>
            </a:r>
          </a:p>
          <a:p>
            <a:pPr marL="342900" indent="-342900">
              <a:buFont typeface="+mj-lt"/>
              <a:buAutoNum type="alphaUcPeriod"/>
            </a:pPr>
            <a:r>
              <a:rPr lang="en-GB" dirty="0" smtClean="0">
                <a:solidFill>
                  <a:srgbClr val="FFFFFF"/>
                </a:solidFill>
                <a:latin typeface="Arial"/>
                <a:cs typeface="Arial"/>
              </a:rPr>
              <a:t>Which of these posters do you find the most persuasive? Why?</a:t>
            </a:r>
          </a:p>
          <a:p>
            <a:pPr marL="342900" indent="-342900">
              <a:buFont typeface="+mj-lt"/>
              <a:buAutoNum type="alphaUcPeriod"/>
            </a:pPr>
            <a:endParaRPr lang="en-US" dirty="0">
              <a:solidFill>
                <a:srgbClr val="FFFFFF"/>
              </a:solidFill>
            </a:endParaRPr>
          </a:p>
        </p:txBody>
      </p:sp>
    </p:spTree>
    <p:extLst>
      <p:ext uri="{BB962C8B-B14F-4D97-AF65-F5344CB8AC3E}">
        <p14:creationId xmlns:p14="http://schemas.microsoft.com/office/powerpoint/2010/main" val="18490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6-05 at 11.16.54.png"/>
          <p:cNvPicPr>
            <a:picLocks noGrp="1" noChangeAspect="1"/>
          </p:cNvPicPr>
          <p:nvPr>
            <p:ph idx="1"/>
          </p:nvPr>
        </p:nvPicPr>
        <p:blipFill>
          <a:blip r:embed="rId2"/>
          <a:stretch>
            <a:fillRect/>
          </a:stretch>
        </p:blipFill>
        <p:spPr>
          <a:xfrm>
            <a:off x="4267200" y="2895600"/>
            <a:ext cx="4765821" cy="2971800"/>
          </a:xfrm>
        </p:spPr>
      </p:pic>
      <p:pic>
        <p:nvPicPr>
          <p:cNvPr id="5" name="Picture 4" descr="Screen shot 2014-06-05 at 11.16.07.png"/>
          <p:cNvPicPr>
            <a:picLocks noChangeAspect="1"/>
          </p:cNvPicPr>
          <p:nvPr/>
        </p:nvPicPr>
        <p:blipFill>
          <a:blip r:embed="rId3"/>
          <a:stretch>
            <a:fillRect/>
          </a:stretch>
        </p:blipFill>
        <p:spPr>
          <a:xfrm>
            <a:off x="152400" y="152400"/>
            <a:ext cx="3988205" cy="6553200"/>
          </a:xfrm>
          <a:prstGeom prst="rect">
            <a:avLst/>
          </a:prstGeom>
        </p:spPr>
      </p:pic>
      <p:sp>
        <p:nvSpPr>
          <p:cNvPr id="7" name="TextBox 6"/>
          <p:cNvSpPr txBox="1"/>
          <p:nvPr/>
        </p:nvSpPr>
        <p:spPr>
          <a:xfrm>
            <a:off x="4343400" y="228600"/>
            <a:ext cx="4419600" cy="1815882"/>
          </a:xfrm>
          <a:prstGeom prst="rect">
            <a:avLst/>
          </a:prstGeom>
          <a:noFill/>
        </p:spPr>
        <p:txBody>
          <a:bodyPr wrap="square" rtlCol="0">
            <a:spAutoFit/>
          </a:bodyPr>
          <a:lstStyle/>
          <a:p>
            <a:r>
              <a:rPr lang="en-US" sz="1600" b="1" dirty="0" smtClean="0">
                <a:solidFill>
                  <a:prstClr val="white"/>
                </a:solidFill>
                <a:latin typeface="Arial"/>
                <a:cs typeface="Arial"/>
              </a:rPr>
              <a:t>Lieutenant Frederick Wade (sitting)</a:t>
            </a:r>
          </a:p>
          <a:p>
            <a:r>
              <a:rPr lang="en-GB" sz="1600" dirty="0" smtClean="0">
                <a:solidFill>
                  <a:srgbClr val="FFFFFF"/>
                </a:solidFill>
                <a:latin typeface="Arial"/>
                <a:cs typeface="Arial"/>
              </a:rPr>
              <a:t>Frederick Wade enlisted in the British Army in January 1915. Wade saw active service on the Somme throughout most of 1916 and at Messines in June 1917. He was invalided out of the army in September 1917, before travelling to South Africa.</a:t>
            </a:r>
          </a:p>
        </p:txBody>
      </p:sp>
      <p:sp>
        <p:nvSpPr>
          <p:cNvPr id="8" name="TextBox 7"/>
          <p:cNvSpPr txBox="1"/>
          <p:nvPr/>
        </p:nvSpPr>
        <p:spPr>
          <a:xfrm>
            <a:off x="4419600" y="2057400"/>
            <a:ext cx="3581400" cy="830997"/>
          </a:xfrm>
          <a:prstGeom prst="rect">
            <a:avLst/>
          </a:prstGeom>
          <a:noFill/>
        </p:spPr>
        <p:txBody>
          <a:bodyPr wrap="square" rtlCol="0">
            <a:spAutoFit/>
          </a:bodyPr>
          <a:lstStyle/>
          <a:p>
            <a:r>
              <a:rPr lang="en-GB" sz="1600" dirty="0" smtClean="0">
                <a:solidFill>
                  <a:prstClr val="white"/>
                </a:solidFill>
                <a:latin typeface="Arial"/>
                <a:cs typeface="Arial"/>
              </a:rPr>
              <a:t>This is a letter he wrote to his mother in 1915, explaining his reasons for wanting to join the army.</a:t>
            </a:r>
            <a:endParaRPr lang="en-GB" sz="1600" dirty="0" smtClean="0">
              <a:solidFill>
                <a:srgbClr val="FFFFFF"/>
              </a:solidFill>
              <a:latin typeface="Arial"/>
              <a:cs typeface="Arial"/>
            </a:endParaRPr>
          </a:p>
        </p:txBody>
      </p:sp>
      <p:sp>
        <p:nvSpPr>
          <p:cNvPr id="9" name="TextBox 8"/>
          <p:cNvSpPr txBox="1"/>
          <p:nvPr/>
        </p:nvSpPr>
        <p:spPr>
          <a:xfrm>
            <a:off x="5867400" y="5867400"/>
            <a:ext cx="1447800" cy="215444"/>
          </a:xfrm>
          <a:prstGeom prst="rect">
            <a:avLst/>
          </a:prstGeom>
          <a:noFill/>
        </p:spPr>
        <p:txBody>
          <a:bodyPr wrap="square" rtlCol="0">
            <a:spAutoFit/>
          </a:bodyPr>
          <a:lstStyle/>
          <a:p>
            <a:r>
              <a:rPr lang="en-GB" sz="800" dirty="0" smtClean="0">
                <a:solidFill>
                  <a:srgbClr val="FFFFFF"/>
                </a:solidFill>
                <a:latin typeface="Arial"/>
                <a:cs typeface="Arial"/>
              </a:rPr>
              <a:t>© IWM (Documents.7976)</a:t>
            </a:r>
            <a:endParaRPr lang="en-US" sz="800" dirty="0">
              <a:solidFill>
                <a:srgbClr val="FFFFFF"/>
              </a:solidFill>
              <a:latin typeface="Arial"/>
              <a:cs typeface="Arial"/>
            </a:endParaRPr>
          </a:p>
        </p:txBody>
      </p:sp>
    </p:spTree>
    <p:extLst>
      <p:ext uri="{BB962C8B-B14F-4D97-AF65-F5344CB8AC3E}">
        <p14:creationId xmlns:p14="http://schemas.microsoft.com/office/powerpoint/2010/main" val="428028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363</Words>
  <Application>Microsoft Office PowerPoint</Application>
  <PresentationFormat>On-screen Show (4:3)</PresentationFormat>
  <Paragraphs>31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Joining the British Army</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Exposure</dc:title>
  <dc:creator>Anna</dc:creator>
  <cp:lastModifiedBy>Gillespie, John (E&amp;E)</cp:lastModifiedBy>
  <cp:revision>37</cp:revision>
  <dcterms:created xsi:type="dcterms:W3CDTF">2014-05-07T07:10:45Z</dcterms:created>
  <dcterms:modified xsi:type="dcterms:W3CDTF">2014-07-17T14:56:19Z</dcterms:modified>
</cp:coreProperties>
</file>