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6"/>
  </p:notesMasterIdLst>
  <p:handoutMasterIdLst>
    <p:handoutMasterId r:id="rId17"/>
  </p:handoutMasterIdLst>
  <p:sldIdLst>
    <p:sldId id="281" r:id="rId8"/>
    <p:sldId id="294" r:id="rId9"/>
    <p:sldId id="295" r:id="rId10"/>
    <p:sldId id="296" r:id="rId11"/>
    <p:sldId id="297" r:id="rId12"/>
    <p:sldId id="298" r:id="rId13"/>
    <p:sldId id="299" r:id="rId14"/>
    <p:sldId id="291" r:id="rId15"/>
  </p:sldIdLst>
  <p:sldSz cx="12192000" cy="6858000"/>
  <p:notesSz cx="6858000" cy="9144000"/>
  <p:embeddedFontLst>
    <p:embeddedFont>
      <p:font typeface="British Council Sans" panose="020B0604020202020204" charset="0"/>
      <p:regular r:id="rId18"/>
      <p:bold r:id="rId19"/>
      <p:italic r:id="rId20"/>
      <p:boldItalic r:id="rId21"/>
    </p:embeddedFont>
    <p:embeddedFont>
      <p:font typeface="British Council Sans Headline" panose="020B0604020202020204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91" autoAdjust="0"/>
    <p:restoredTop sz="91803" autoAdjust="0"/>
  </p:normalViewPr>
  <p:slideViewPr>
    <p:cSldViewPr snapToGrid="0" snapToObjects="1">
      <p:cViewPr varScale="1">
        <p:scale>
          <a:sx n="80" d="100"/>
          <a:sy n="80" d="100"/>
        </p:scale>
        <p:origin x="99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7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1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08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01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492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393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73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06/12/2024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Identity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114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1A: Think about how you would define yourself in terms of these categories. Decide which three are most important for you.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7069AE-EE6E-2FE4-8F6C-F3C1249FF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728893"/>
              </p:ext>
            </p:extLst>
          </p:nvPr>
        </p:nvGraphicFramePr>
        <p:xfrm>
          <a:off x="1408905" y="1863801"/>
          <a:ext cx="8613399" cy="447484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395604">
                  <a:extLst>
                    <a:ext uri="{9D8B030D-6E8A-4147-A177-3AD203B41FA5}">
                      <a16:colId xmlns:a16="http://schemas.microsoft.com/office/drawing/2014/main" val="2790762843"/>
                    </a:ext>
                  </a:extLst>
                </a:gridCol>
                <a:gridCol w="4217795">
                  <a:extLst>
                    <a:ext uri="{9D8B030D-6E8A-4147-A177-3AD203B41FA5}">
                      <a16:colId xmlns:a16="http://schemas.microsoft.com/office/drawing/2014/main" val="543132310"/>
                    </a:ext>
                  </a:extLst>
                </a:gridCol>
              </a:tblGrid>
              <a:tr h="385534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age e.g. young, middle-aged, old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gender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nationality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sexuality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hometown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What I do e.g. my job, studies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region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continent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My hobbies – what I do in my free time</a:t>
                      </a:r>
                      <a:endParaRPr lang="en-GB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The football club that I support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The music I listen to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The people I spend time with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My family e.g. my family name and history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My role in my family e.g. sister, brother, cousin, father, daughter etc.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The clothes I wear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My beliefs e.g. political, moral or religious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693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75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191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1B: Now discuss these questions with a partner.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Which of the categories have changed for you over time?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Which of the categories do you think will change for you in the future?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Do you think any of these categories are always fixed? Which ones?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DE655F7-AE56-E6DA-3365-2C4F0DF84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45456"/>
              </p:ext>
            </p:extLst>
          </p:nvPr>
        </p:nvGraphicFramePr>
        <p:xfrm>
          <a:off x="1128001" y="2647896"/>
          <a:ext cx="9983998" cy="349919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95051">
                  <a:extLst>
                    <a:ext uri="{9D8B030D-6E8A-4147-A177-3AD203B41FA5}">
                      <a16:colId xmlns:a16="http://schemas.microsoft.com/office/drawing/2014/main" val="2790762843"/>
                    </a:ext>
                  </a:extLst>
                </a:gridCol>
                <a:gridCol w="4888947">
                  <a:extLst>
                    <a:ext uri="{9D8B030D-6E8A-4147-A177-3AD203B41FA5}">
                      <a16:colId xmlns:a16="http://schemas.microsoft.com/office/drawing/2014/main" val="543132310"/>
                    </a:ext>
                  </a:extLst>
                </a:gridCol>
              </a:tblGrid>
              <a:tr h="34991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age e.g. young, middle-aged, old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gender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nationality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sexuality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hometown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What I do e.g. my job, studies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region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continent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  <a:latin typeface="+mn-lt"/>
                        </a:rPr>
                        <a:t>My hobbies – what I do in my free time</a:t>
                      </a:r>
                      <a:endParaRPr lang="en-GB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The football club that I support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The music I listen to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The people I spend time with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My family e.g. my family name and history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My role in my family e.g. sister, brother, cousin, father, daughter etc.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The clothes I wear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effectLst/>
                        </a:rPr>
                        <a:t>My beliefs e.g. political, moral or religious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693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23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2: Match the groups of people in A with their opposites in B, e.g. ‘Us’ – ‘Them’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735ECD9-7DE3-BCC3-5A1C-44E3319FF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433898"/>
              </p:ext>
            </p:extLst>
          </p:nvPr>
        </p:nvGraphicFramePr>
        <p:xfrm>
          <a:off x="1431758" y="1678479"/>
          <a:ext cx="8494295" cy="374670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01708">
                  <a:extLst>
                    <a:ext uri="{9D8B030D-6E8A-4147-A177-3AD203B41FA5}">
                      <a16:colId xmlns:a16="http://schemas.microsoft.com/office/drawing/2014/main" val="173068261"/>
                    </a:ext>
                  </a:extLst>
                </a:gridCol>
                <a:gridCol w="3992587">
                  <a:extLst>
                    <a:ext uri="{9D8B030D-6E8A-4147-A177-3AD203B41FA5}">
                      <a16:colId xmlns:a16="http://schemas.microsoft.com/office/drawing/2014/main" val="4252227745"/>
                    </a:ext>
                  </a:extLst>
                </a:gridCol>
              </a:tblGrid>
              <a:tr h="397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A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3294400"/>
                  </a:ext>
                </a:extLst>
              </a:tr>
              <a:tr h="497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Us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Those that have never seen a cow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2744935"/>
                  </a:ext>
                </a:extLst>
              </a:tr>
              <a:tr h="517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High earners 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Those that have always been here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036984"/>
                  </a:ext>
                </a:extLst>
              </a:tr>
              <a:tr h="473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Those we trust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Those we don't share anything with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59620"/>
                  </a:ext>
                </a:extLst>
              </a:tr>
              <a:tr h="500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Immigrants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The self-confident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65407"/>
                  </a:ext>
                </a:extLst>
              </a:tr>
              <a:tr h="481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The people from the countryside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Those just getting by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542281"/>
                  </a:ext>
                </a:extLst>
              </a:tr>
              <a:tr h="481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The religious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Those we try to avoid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4357008"/>
                  </a:ext>
                </a:extLst>
              </a:tr>
              <a:tr h="397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Those we share something with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Them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777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27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1149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3A</a:t>
            </a:r>
            <a:r>
              <a:rPr lang="en-GB" b="1" dirty="0">
                <a:ea typeface="Times New Roman" panose="02020603050405020304" pitchFamily="18" charset="0"/>
              </a:rPr>
              <a:t>:</a:t>
            </a:r>
            <a:r>
              <a:rPr lang="en-GB" sz="1800" b="1" dirty="0">
                <a:effectLst/>
                <a:ea typeface="Times New Roman" panose="02020603050405020304" pitchFamily="18" charset="0"/>
              </a:rPr>
              <a:t> Look at the phrases below that can be used to talk about probability. Put them in order from 1 - 6 (1- very probable, 6 - not probable).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47A29E-48AA-4C24-3EE1-BAEBCA6FD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75783"/>
              </p:ext>
            </p:extLst>
          </p:nvPr>
        </p:nvGraphicFramePr>
        <p:xfrm>
          <a:off x="1189929" y="1994075"/>
          <a:ext cx="9983997" cy="10017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77534">
                  <a:extLst>
                    <a:ext uri="{9D8B030D-6E8A-4147-A177-3AD203B41FA5}">
                      <a16:colId xmlns:a16="http://schemas.microsoft.com/office/drawing/2014/main" val="298402898"/>
                    </a:ext>
                  </a:extLst>
                </a:gridCol>
                <a:gridCol w="3612148">
                  <a:extLst>
                    <a:ext uri="{9D8B030D-6E8A-4147-A177-3AD203B41FA5}">
                      <a16:colId xmlns:a16="http://schemas.microsoft.com/office/drawing/2014/main" val="1136330347"/>
                    </a:ext>
                  </a:extLst>
                </a:gridCol>
                <a:gridCol w="3194315">
                  <a:extLst>
                    <a:ext uri="{9D8B030D-6E8A-4147-A177-3AD203B41FA5}">
                      <a16:colId xmlns:a16="http://schemas.microsoft.com/office/drawing/2014/main" val="1118934260"/>
                    </a:ext>
                  </a:extLst>
                </a:gridCol>
              </a:tblGrid>
              <a:tr h="472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Maybe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In reality, I probably won't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 could ..., but I'm not sure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9565358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 doubt very much that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I would never ...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I’m bound to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1907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66A2D18-EC0C-2696-7AF6-4FA4C6254BFE}"/>
              </a:ext>
            </a:extLst>
          </p:cNvPr>
          <p:cNvSpPr txBox="1"/>
          <p:nvPr/>
        </p:nvSpPr>
        <p:spPr>
          <a:xfrm>
            <a:off x="1189929" y="2784496"/>
            <a:ext cx="6093994" cy="3064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1.</a:t>
            </a:r>
            <a:endParaRPr lang="en-GB" sz="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2.</a:t>
            </a:r>
            <a:endParaRPr lang="en-GB" sz="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3.</a:t>
            </a:r>
            <a:endParaRPr lang="en-GB" sz="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4.</a:t>
            </a:r>
            <a:endParaRPr lang="en-GB" sz="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5.</a:t>
            </a:r>
            <a:endParaRPr lang="en-GB" sz="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6.</a:t>
            </a:r>
            <a:endParaRPr lang="en-GB" sz="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82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7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3B: Discuss three ways your identity might change in the future - e.g. your job, your role in the family, your nationality etc. Use these phrases. </a:t>
            </a:r>
            <a:endParaRPr lang="en-GB" sz="18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47A29E-48AA-4C24-3EE1-BAEBCA6FD579}"/>
              </a:ext>
            </a:extLst>
          </p:cNvPr>
          <p:cNvGraphicFramePr>
            <a:graphicFrameLocks noGrp="1"/>
          </p:cNvGraphicFramePr>
          <p:nvPr/>
        </p:nvGraphicFramePr>
        <p:xfrm>
          <a:off x="1189929" y="1994075"/>
          <a:ext cx="9983997" cy="10017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77534">
                  <a:extLst>
                    <a:ext uri="{9D8B030D-6E8A-4147-A177-3AD203B41FA5}">
                      <a16:colId xmlns:a16="http://schemas.microsoft.com/office/drawing/2014/main" val="298402898"/>
                    </a:ext>
                  </a:extLst>
                </a:gridCol>
                <a:gridCol w="3612148">
                  <a:extLst>
                    <a:ext uri="{9D8B030D-6E8A-4147-A177-3AD203B41FA5}">
                      <a16:colId xmlns:a16="http://schemas.microsoft.com/office/drawing/2014/main" val="1136330347"/>
                    </a:ext>
                  </a:extLst>
                </a:gridCol>
                <a:gridCol w="3194315">
                  <a:extLst>
                    <a:ext uri="{9D8B030D-6E8A-4147-A177-3AD203B41FA5}">
                      <a16:colId xmlns:a16="http://schemas.microsoft.com/office/drawing/2014/main" val="1118934260"/>
                    </a:ext>
                  </a:extLst>
                </a:gridCol>
              </a:tblGrid>
              <a:tr h="472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Maybe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In reality, I probably won't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 could ..., but I'm not sure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9565358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 doubt very much that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I would never ...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I’m bound to ...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19078"/>
                  </a:ext>
                </a:extLst>
              </a:tr>
            </a:tbl>
          </a:graphicData>
        </a:graphic>
      </p:graphicFrame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7A95CF0-1115-F747-1F85-4A6D5120E955}"/>
              </a:ext>
            </a:extLst>
          </p:cNvPr>
          <p:cNvSpPr/>
          <p:nvPr/>
        </p:nvSpPr>
        <p:spPr>
          <a:xfrm>
            <a:off x="1189928" y="3284620"/>
            <a:ext cx="6450125" cy="1491916"/>
          </a:xfrm>
          <a:prstGeom prst="wedgeRoundRectCallout">
            <a:avLst>
              <a:gd name="adj1" fmla="val 62825"/>
              <a:gd name="adj2" fmla="val -45564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r>
              <a:rPr lang="en-GB" sz="1800" b="1" dirty="0">
                <a:effectLst/>
                <a:ea typeface="Times New Roman" panose="02020603050405020304" pitchFamily="18" charset="0"/>
              </a:rPr>
              <a:t>I would never change my gender, but maybe I would like to move to another country and possibly change nationality eventually.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4167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2042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4: The future and society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Now you are going to think about how society will change in the future.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Read the questions your teacher will give you and discuss them with your partner / group. Then be ready to share your ideas with your classmates.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3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Identity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672</Words>
  <Application>Microsoft Office PowerPoint</Application>
  <PresentationFormat>Widescreen</PresentationFormat>
  <Paragraphs>112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British Council Sans Headline</vt:lpstr>
      <vt:lpstr>British Council Sans</vt:lpstr>
      <vt:lpstr>Calibri Light</vt:lpstr>
      <vt:lpstr>Symbol</vt:lpstr>
      <vt:lpstr>Arial</vt:lpstr>
      <vt:lpstr>Calibri</vt:lpstr>
      <vt:lpstr>Times New Roman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Identity</vt:lpstr>
      <vt:lpstr>Identity</vt:lpstr>
      <vt:lpstr>Identity</vt:lpstr>
      <vt:lpstr>Identity</vt:lpstr>
      <vt:lpstr>Identity</vt:lpstr>
      <vt:lpstr>Identity</vt:lpstr>
      <vt:lpstr>Identity</vt:lpstr>
      <vt:lpstr>Identity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116</cp:revision>
  <dcterms:created xsi:type="dcterms:W3CDTF">2020-03-31T10:47:13Z</dcterms:created>
  <dcterms:modified xsi:type="dcterms:W3CDTF">2024-06-12T17:22:40Z</dcterms:modified>
</cp:coreProperties>
</file>