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7"/>
  </p:notesMasterIdLst>
  <p:handoutMasterIdLst>
    <p:handoutMasterId r:id="rId18"/>
  </p:handoutMasterIdLst>
  <p:sldIdLst>
    <p:sldId id="281" r:id="rId8"/>
    <p:sldId id="297" r:id="rId9"/>
    <p:sldId id="299" r:id="rId10"/>
    <p:sldId id="305" r:id="rId11"/>
    <p:sldId id="298" r:id="rId12"/>
    <p:sldId id="306" r:id="rId13"/>
    <p:sldId id="307" r:id="rId14"/>
    <p:sldId id="308" r:id="rId15"/>
    <p:sldId id="291" r:id="rId16"/>
  </p:sldIdLst>
  <p:sldSz cx="12192000" cy="6858000"/>
  <p:notesSz cx="6858000" cy="9144000"/>
  <p:embeddedFontLst>
    <p:embeddedFont>
      <p:font typeface="British Council Sans" panose="020B0604020202020204" charset="0"/>
      <p:regular r:id="rId19"/>
      <p:bold r:id="rId20"/>
      <p:italic r:id="rId21"/>
      <p:boldItalic r:id="rId22"/>
    </p:embeddedFont>
    <p:embeddedFont>
      <p:font typeface="British Council Sans Headline" panose="020B0604020202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1" autoAdjust="0"/>
    <p:restoredTop sz="91803" autoAdjust="0"/>
  </p:normalViewPr>
  <p:slideViewPr>
    <p:cSldViewPr snapToGrid="0" snapToObjects="1">
      <p:cViewPr varScale="1">
        <p:scale>
          <a:sx n="80" d="100"/>
          <a:sy n="80" d="100"/>
        </p:scale>
        <p:origin x="99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24/06/2024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24/06/2024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294229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25568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400326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415343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7991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83292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374552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06/24/2024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06/24/2024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Getting to know Wales</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 name="Picture 2" descr="A beach with a rocky hill and a body of water&#10;&#10;Description automatically generated with medium confidence">
            <a:extLst>
              <a:ext uri="{FF2B5EF4-FFF2-40B4-BE49-F238E27FC236}">
                <a16:creationId xmlns:a16="http://schemas.microsoft.com/office/drawing/2014/main" id="{47DE72C2-F3D6-1D85-F92A-5680E371E94D}"/>
              </a:ext>
            </a:extLst>
          </p:cNvPr>
          <p:cNvPicPr>
            <a:picLocks noChangeAspect="1"/>
          </p:cNvPicPr>
          <p:nvPr/>
        </p:nvPicPr>
        <p:blipFill>
          <a:blip r:embed="rId3"/>
          <a:stretch>
            <a:fillRect/>
          </a:stretch>
        </p:blipFill>
        <p:spPr>
          <a:xfrm>
            <a:off x="1457747" y="559249"/>
            <a:ext cx="8119390" cy="5412927"/>
          </a:xfrm>
          <a:prstGeom prst="rect">
            <a:avLst/>
          </a:prstGeom>
        </p:spPr>
      </p:pic>
    </p:spTree>
    <p:extLst>
      <p:ext uri="{BB962C8B-B14F-4D97-AF65-F5344CB8AC3E}">
        <p14:creationId xmlns:p14="http://schemas.microsoft.com/office/powerpoint/2010/main" val="355493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Getting to know Wales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0" y="1071801"/>
            <a:ext cx="10674915" cy="4996752"/>
          </a:xfrm>
          <a:prstGeom prst="rect">
            <a:avLst/>
          </a:prstGeom>
          <a:noFill/>
        </p:spPr>
        <p:txBody>
          <a:bodyPr wrap="square" rtlCol="0">
            <a:spAutoFit/>
          </a:bodyPr>
          <a:lstStyle/>
          <a:p>
            <a:pPr>
              <a:lnSpc>
                <a:spcPct val="115000"/>
              </a:lnSpc>
              <a:spcBef>
                <a:spcPts val="600"/>
              </a:spcBef>
              <a:spcAft>
                <a:spcPts val="600"/>
              </a:spcAft>
            </a:pPr>
            <a:r>
              <a:rPr lang="en-US" sz="1800" b="1" dirty="0">
                <a:effectLst/>
                <a:ea typeface="Times New Roman" panose="02020603050405020304" pitchFamily="18" charset="0"/>
              </a:rPr>
              <a:t>Task 1: Read these statements about Wales. </a:t>
            </a:r>
            <a:r>
              <a:rPr lang="en-GB" sz="1800" b="1" dirty="0">
                <a:effectLst/>
                <a:ea typeface="Times New Roman" panose="02020603050405020304" pitchFamily="18" charset="0"/>
              </a:rPr>
              <a:t>Which is the most surprising?</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1. Wales is home to the highest mountain in the UK.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2. Mount Everest, the highest mountain in the world, was named after a Welsh man.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3. Wales has its own language, money and army.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4. The Welsh flag is a white cross on a blue background.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5. One of the most popular sports in Wales is rugby.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6. The capital city of Wales is Swansea.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7. The Eisteddfod is an annual festival to celebrate Welsh arts and culture – especially music.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8. There are around 10 million sheep in Wales – there are more sheep than people!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9. A traditional Welsh dish, Welsh Rarebit, is made using toast and rabbit. </a:t>
            </a:r>
            <a:endParaRPr lang="en-GB" sz="1800" dirty="0">
              <a:effectLst/>
              <a:ea typeface="Times New Roman" panose="02020603050405020304" pitchFamily="18" charset="0"/>
            </a:endParaRPr>
          </a:p>
          <a:p>
            <a:pPr>
              <a:spcBef>
                <a:spcPts val="600"/>
              </a:spcBef>
              <a:spcAft>
                <a:spcPts val="600"/>
              </a:spcAft>
            </a:pPr>
            <a:r>
              <a:rPr lang="en-US" sz="1800" dirty="0">
                <a:effectLst/>
                <a:ea typeface="Times New Roman" panose="02020603050405020304" pitchFamily="18" charset="0"/>
              </a:rPr>
              <a:t>10. The longest word in the world is </a:t>
            </a:r>
            <a:r>
              <a:rPr lang="en-US" sz="1800" dirty="0" err="1">
                <a:effectLst/>
                <a:ea typeface="Times New Roman" panose="02020603050405020304" pitchFamily="18" charset="0"/>
              </a:rPr>
              <a:t>Llanfairpwllgwyngyllgogerychwyrndrobwllllantysiliogogogoch</a:t>
            </a:r>
            <a:r>
              <a:rPr lang="en-US" sz="1800" dirty="0">
                <a:effectLst/>
                <a:ea typeface="Times New Roman" panose="02020603050405020304" pitchFamily="18" charset="0"/>
              </a:rPr>
              <a:t> and it is the name of a place in Wales. </a:t>
            </a:r>
            <a:endParaRPr lang="en-GB" sz="1800" dirty="0">
              <a:effectLst/>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46600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Getting to know Wales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0" y="1071801"/>
            <a:ext cx="10674915" cy="2592120"/>
          </a:xfrm>
          <a:prstGeom prst="rect">
            <a:avLst/>
          </a:prstGeom>
          <a:noFill/>
        </p:spPr>
        <p:txBody>
          <a:bodyPr wrap="square" rtlCol="0">
            <a:spAutoFit/>
          </a:bodyPr>
          <a:lstStyle/>
          <a:p>
            <a:pPr>
              <a:lnSpc>
                <a:spcPct val="115000"/>
              </a:lnSpc>
              <a:spcBef>
                <a:spcPts val="600"/>
              </a:spcBef>
              <a:spcAft>
                <a:spcPts val="600"/>
              </a:spcAft>
            </a:pPr>
            <a:r>
              <a:rPr lang="en-US" sz="1800" b="1" dirty="0">
                <a:effectLst/>
                <a:ea typeface="Times New Roman" panose="02020603050405020304" pitchFamily="18" charset="0"/>
              </a:rPr>
              <a:t>Task 2: You are going to listen to a man called </a:t>
            </a:r>
            <a:r>
              <a:rPr lang="en-US" sz="1800" b="1" dirty="0" err="1">
                <a:effectLst/>
                <a:ea typeface="Times New Roman" panose="02020603050405020304" pitchFamily="18" charset="0"/>
              </a:rPr>
              <a:t>Ieuan</a:t>
            </a:r>
            <a:r>
              <a:rPr lang="en-US" sz="1800" b="1" dirty="0">
                <a:effectLst/>
                <a:ea typeface="Times New Roman" panose="02020603050405020304" pitchFamily="18" charset="0"/>
              </a:rPr>
              <a:t> from the village of </a:t>
            </a:r>
            <a:r>
              <a:rPr lang="en-US" sz="1800" b="1" dirty="0" err="1">
                <a:effectLst/>
                <a:ea typeface="Times New Roman" panose="02020603050405020304" pitchFamily="18" charset="0"/>
              </a:rPr>
              <a:t>Pontarddulais</a:t>
            </a:r>
            <a:r>
              <a:rPr lang="en-US" sz="1800" b="1" dirty="0">
                <a:effectLst/>
                <a:ea typeface="Times New Roman" panose="02020603050405020304" pitchFamily="18" charset="0"/>
              </a:rPr>
              <a:t> in South Wales.</a:t>
            </a:r>
            <a:r>
              <a:rPr lang="en-US" sz="1800" dirty="0">
                <a:effectLst/>
                <a:ea typeface="Times New Roman" panose="02020603050405020304" pitchFamily="18" charset="0"/>
              </a:rPr>
              <a:t> </a:t>
            </a:r>
            <a:r>
              <a:rPr lang="en-US" sz="1800" b="1" dirty="0">
                <a:effectLst/>
                <a:ea typeface="Times New Roman" panose="02020603050405020304" pitchFamily="18" charset="0"/>
              </a:rPr>
              <a:t>Read some of the questions he is asked. What do you think he might answer?</a:t>
            </a:r>
            <a:endParaRPr lang="en-GB" sz="1800" dirty="0">
              <a:effectLst/>
              <a:ea typeface="Times New Roman" panose="02020603050405020304" pitchFamily="18" charset="0"/>
            </a:endParaRPr>
          </a:p>
          <a:p>
            <a:pPr>
              <a:lnSpc>
                <a:spcPct val="115000"/>
              </a:lnSpc>
              <a:spcBef>
                <a:spcPts val="600"/>
              </a:spcBef>
              <a:spcAft>
                <a:spcPts val="600"/>
              </a:spcAft>
            </a:pPr>
            <a:r>
              <a:rPr lang="en-US" sz="1800" dirty="0">
                <a:effectLst/>
                <a:ea typeface="Times New Roman" panose="02020603050405020304" pitchFamily="18" charset="0"/>
              </a:rPr>
              <a:t>1. Can you tell me a little bit about what you like about your area?</a:t>
            </a:r>
            <a:endParaRPr lang="en-GB" sz="1800" dirty="0">
              <a:effectLst/>
              <a:ea typeface="Times New Roman" panose="02020603050405020304" pitchFamily="18" charset="0"/>
            </a:endParaRPr>
          </a:p>
          <a:p>
            <a:pPr>
              <a:lnSpc>
                <a:spcPct val="115000"/>
              </a:lnSpc>
              <a:spcBef>
                <a:spcPts val="600"/>
              </a:spcBef>
              <a:spcAft>
                <a:spcPts val="600"/>
              </a:spcAft>
            </a:pPr>
            <a:r>
              <a:rPr lang="en-US" sz="1800" dirty="0">
                <a:effectLst/>
                <a:ea typeface="Times New Roman" panose="02020603050405020304" pitchFamily="18" charset="0"/>
              </a:rPr>
              <a:t>2. What mostly happens in that area?</a:t>
            </a:r>
            <a:endParaRPr lang="en-GB" sz="1800" dirty="0">
              <a:effectLst/>
              <a:ea typeface="Times New Roman" panose="02020603050405020304" pitchFamily="18" charset="0"/>
            </a:endParaRPr>
          </a:p>
          <a:p>
            <a:pPr>
              <a:lnSpc>
                <a:spcPct val="115000"/>
              </a:lnSpc>
              <a:spcBef>
                <a:spcPts val="600"/>
              </a:spcBef>
              <a:spcAft>
                <a:spcPts val="600"/>
              </a:spcAft>
            </a:pPr>
            <a:r>
              <a:rPr lang="en-US" sz="1800" dirty="0">
                <a:effectLst/>
                <a:ea typeface="Times New Roman" panose="02020603050405020304" pitchFamily="18" charset="0"/>
              </a:rPr>
              <a:t>3. What would you say are the major changes in that area?</a:t>
            </a:r>
            <a:endParaRPr lang="en-GB" sz="1800" dirty="0">
              <a:effectLst/>
              <a:ea typeface="Times New Roman" panose="02020603050405020304" pitchFamily="18" charset="0"/>
            </a:endParaRPr>
          </a:p>
          <a:p>
            <a:pPr>
              <a:lnSpc>
                <a:spcPct val="115000"/>
              </a:lnSpc>
              <a:spcBef>
                <a:spcPts val="600"/>
              </a:spcBef>
              <a:spcAft>
                <a:spcPts val="600"/>
              </a:spcAft>
            </a:pPr>
            <a:r>
              <a:rPr lang="en-US" sz="1800" dirty="0">
                <a:effectLst/>
                <a:ea typeface="Times New Roman" panose="02020603050405020304" pitchFamily="18" charset="0"/>
              </a:rPr>
              <a:t>4. Is your region famous for anything?</a:t>
            </a:r>
            <a:endParaRPr lang="en-GB" sz="1800" dirty="0">
              <a:effectLst/>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305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Getting to know Wales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5489773"/>
          </a:xfrm>
          <a:prstGeom prst="rect">
            <a:avLst/>
          </a:prstGeom>
          <a:noFill/>
        </p:spPr>
        <p:txBody>
          <a:bodyPr wrap="square" rtlCol="0">
            <a:spAutoFit/>
          </a:bodyPr>
          <a:lstStyle/>
          <a:p>
            <a:pPr>
              <a:lnSpc>
                <a:spcPct val="115000"/>
              </a:lnSpc>
              <a:spcAft>
                <a:spcPts val="500"/>
              </a:spcAft>
            </a:pPr>
            <a:r>
              <a:rPr lang="en-US" sz="1800" b="1" dirty="0">
                <a:effectLst/>
                <a:ea typeface="Times New Roman" panose="02020603050405020304" pitchFamily="18" charset="0"/>
              </a:rPr>
              <a:t>Transcript</a:t>
            </a:r>
            <a:endParaRPr lang="en-GB" sz="1800" dirty="0">
              <a:effectLst/>
              <a:ea typeface="Times New Roman" panose="02020603050405020304" pitchFamily="18" charset="0"/>
            </a:endParaRPr>
          </a:p>
          <a:p>
            <a:pPr>
              <a:lnSpc>
                <a:spcPct val="115000"/>
              </a:lnSpc>
              <a:spcAft>
                <a:spcPts val="500"/>
              </a:spcAft>
            </a:pPr>
            <a:r>
              <a:rPr lang="en-US" sz="1800" b="1" dirty="0">
                <a:effectLst/>
                <a:ea typeface="Times New Roman" panose="02020603050405020304" pitchFamily="18" charset="0"/>
              </a:rPr>
              <a:t>Interviewer:</a:t>
            </a:r>
            <a:r>
              <a:rPr lang="en-US" sz="1800" dirty="0">
                <a:effectLst/>
                <a:ea typeface="Times New Roman" panose="02020603050405020304" pitchFamily="18" charset="0"/>
              </a:rPr>
              <a:t> First of all, </a:t>
            </a:r>
            <a:r>
              <a:rPr lang="en-US" sz="1800" dirty="0" err="1">
                <a:effectLst/>
                <a:ea typeface="Times New Roman" panose="02020603050405020304" pitchFamily="18" charset="0"/>
              </a:rPr>
              <a:t>Ieuan</a:t>
            </a:r>
            <a:r>
              <a:rPr lang="en-US" sz="1800" dirty="0">
                <a:effectLst/>
                <a:ea typeface="Times New Roman" panose="02020603050405020304" pitchFamily="18" charset="0"/>
              </a:rPr>
              <a:t>, can you tell me a little bit about the part of the UK that you’re from?</a:t>
            </a:r>
            <a:endParaRPr lang="en-GB" sz="1800" dirty="0">
              <a:effectLst/>
              <a:ea typeface="Times New Roman" panose="02020603050405020304" pitchFamily="18" charset="0"/>
            </a:endParaRPr>
          </a:p>
          <a:p>
            <a:pPr>
              <a:lnSpc>
                <a:spcPct val="115000"/>
              </a:lnSpc>
              <a:spcAft>
                <a:spcPts val="500"/>
              </a:spcAft>
            </a:pPr>
            <a:r>
              <a:rPr lang="en-US" sz="1800" b="1" dirty="0" err="1">
                <a:effectLst/>
                <a:ea typeface="Times New Roman" panose="02020603050405020304" pitchFamily="18" charset="0"/>
              </a:rPr>
              <a:t>Ieuan</a:t>
            </a:r>
            <a:r>
              <a:rPr lang="en-US" sz="1800" b="1" dirty="0">
                <a:effectLst/>
                <a:ea typeface="Times New Roman" panose="02020603050405020304" pitchFamily="18" charset="0"/>
              </a:rPr>
              <a:t>:</a:t>
            </a:r>
            <a:r>
              <a:rPr lang="en-US" sz="1800" dirty="0">
                <a:effectLst/>
                <a:ea typeface="Times New Roman" panose="02020603050405020304" pitchFamily="18" charset="0"/>
              </a:rPr>
              <a:t> Yes, so I’m from a small village in South Wales called </a:t>
            </a:r>
            <a:r>
              <a:rPr lang="en-US" sz="1800" dirty="0" err="1">
                <a:effectLst/>
                <a:ea typeface="Times New Roman" panose="02020603050405020304" pitchFamily="18" charset="0"/>
              </a:rPr>
              <a:t>Pontarddulais</a:t>
            </a:r>
            <a:r>
              <a:rPr lang="en-US" sz="1800" dirty="0">
                <a:effectLst/>
                <a:ea typeface="Times New Roman" panose="02020603050405020304" pitchFamily="18" charset="0"/>
              </a:rPr>
              <a:t>. </a:t>
            </a:r>
            <a:r>
              <a:rPr lang="en-US" sz="1800" dirty="0" err="1">
                <a:effectLst/>
                <a:ea typeface="Times New Roman" panose="02020603050405020304" pitchFamily="18" charset="0"/>
              </a:rPr>
              <a:t>Pontarddulais</a:t>
            </a:r>
            <a:r>
              <a:rPr lang="en-US" sz="1800" dirty="0">
                <a:effectLst/>
                <a:ea typeface="Times New Roman" panose="02020603050405020304" pitchFamily="18" charset="0"/>
              </a:rPr>
              <a:t> is about in the middle of South Wales.</a:t>
            </a:r>
            <a:endParaRPr lang="en-GB" sz="1800" dirty="0">
              <a:effectLst/>
              <a:ea typeface="Times New Roman" panose="02020603050405020304" pitchFamily="18" charset="0"/>
            </a:endParaRPr>
          </a:p>
          <a:p>
            <a:pPr>
              <a:lnSpc>
                <a:spcPct val="115000"/>
              </a:lnSpc>
              <a:spcAft>
                <a:spcPts val="500"/>
              </a:spcAft>
            </a:pPr>
            <a:r>
              <a:rPr lang="en-US" sz="1800" b="1" dirty="0">
                <a:effectLst/>
                <a:ea typeface="Times New Roman" panose="02020603050405020304" pitchFamily="18" charset="0"/>
              </a:rPr>
              <a:t>Interviewer:</a:t>
            </a:r>
            <a:r>
              <a:rPr lang="en-US" sz="1800" dirty="0">
                <a:effectLst/>
                <a:ea typeface="Times New Roman" panose="02020603050405020304" pitchFamily="18" charset="0"/>
              </a:rPr>
              <a:t> Right. And can you tell me a little bit about what you like about your area?</a:t>
            </a:r>
            <a:endParaRPr lang="en-GB" sz="1800" dirty="0">
              <a:effectLst/>
              <a:ea typeface="Times New Roman" panose="02020603050405020304" pitchFamily="18" charset="0"/>
            </a:endParaRPr>
          </a:p>
          <a:p>
            <a:pPr>
              <a:lnSpc>
                <a:spcPct val="115000"/>
              </a:lnSpc>
              <a:spcAft>
                <a:spcPts val="500"/>
              </a:spcAft>
            </a:pPr>
            <a:r>
              <a:rPr lang="en-US" sz="1800" b="1" dirty="0" err="1">
                <a:effectLst/>
                <a:ea typeface="Times New Roman" panose="02020603050405020304" pitchFamily="18" charset="0"/>
              </a:rPr>
              <a:t>Ieuan</a:t>
            </a:r>
            <a:r>
              <a:rPr lang="en-US" sz="1800" b="1" dirty="0">
                <a:effectLst/>
                <a:ea typeface="Times New Roman" panose="02020603050405020304" pitchFamily="18" charset="0"/>
              </a:rPr>
              <a:t>:</a:t>
            </a:r>
            <a:r>
              <a:rPr lang="en-US" sz="1800" dirty="0">
                <a:effectLst/>
                <a:ea typeface="Times New Roman" panose="02020603050405020304" pitchFamily="18" charset="0"/>
              </a:rPr>
              <a:t> Yes, I really come from a small village, and so it’s a closely knit community and it’s pretty rural really, so there’s lots of facilities there but actually we’re kind of country kids when we grow up there.</a:t>
            </a:r>
            <a:endParaRPr lang="en-GB" sz="1800" dirty="0">
              <a:effectLst/>
              <a:ea typeface="Times New Roman" panose="02020603050405020304" pitchFamily="18" charset="0"/>
            </a:endParaRPr>
          </a:p>
          <a:p>
            <a:pPr>
              <a:lnSpc>
                <a:spcPct val="115000"/>
              </a:lnSpc>
              <a:spcAft>
                <a:spcPts val="500"/>
              </a:spcAft>
            </a:pPr>
            <a:r>
              <a:rPr lang="en-US" sz="1800" b="1" dirty="0">
                <a:effectLst/>
                <a:ea typeface="Times New Roman" panose="02020603050405020304" pitchFamily="18" charset="0"/>
              </a:rPr>
              <a:t>Interviewer:</a:t>
            </a:r>
            <a:r>
              <a:rPr lang="en-US" sz="1800" dirty="0">
                <a:effectLst/>
                <a:ea typeface="Times New Roman" panose="02020603050405020304" pitchFamily="18" charset="0"/>
              </a:rPr>
              <a:t> What mostly happens in that area?</a:t>
            </a:r>
            <a:endParaRPr lang="en-GB" sz="1800" dirty="0">
              <a:effectLst/>
              <a:ea typeface="Times New Roman" panose="02020603050405020304" pitchFamily="18" charset="0"/>
            </a:endParaRPr>
          </a:p>
          <a:p>
            <a:pPr>
              <a:lnSpc>
                <a:spcPct val="115000"/>
              </a:lnSpc>
              <a:spcAft>
                <a:spcPts val="500"/>
              </a:spcAft>
            </a:pPr>
            <a:r>
              <a:rPr lang="en-US" sz="1800" b="1" dirty="0" err="1">
                <a:effectLst/>
                <a:ea typeface="Times New Roman" panose="02020603050405020304" pitchFamily="18" charset="0"/>
              </a:rPr>
              <a:t>Ieuan</a:t>
            </a:r>
            <a:r>
              <a:rPr lang="en-US" sz="1800" b="1" dirty="0">
                <a:effectLst/>
                <a:ea typeface="Times New Roman" panose="02020603050405020304" pitchFamily="18" charset="0"/>
              </a:rPr>
              <a:t>:</a:t>
            </a:r>
            <a:r>
              <a:rPr lang="en-US" sz="1800" dirty="0">
                <a:effectLst/>
                <a:ea typeface="Times New Roman" panose="02020603050405020304" pitchFamily="18" charset="0"/>
              </a:rPr>
              <a:t> I’d say mostly rugby; rugby and industry were the two things and farming was the other thing.</a:t>
            </a:r>
            <a:endParaRPr lang="en-GB" sz="1800" dirty="0">
              <a:effectLst/>
              <a:ea typeface="Times New Roman" panose="02020603050405020304" pitchFamily="18" charset="0"/>
            </a:endParaRPr>
          </a:p>
          <a:p>
            <a:pPr>
              <a:lnSpc>
                <a:spcPct val="115000"/>
              </a:lnSpc>
              <a:spcAft>
                <a:spcPts val="500"/>
              </a:spcAft>
            </a:pPr>
            <a:r>
              <a:rPr lang="en-US" sz="1800" b="1" dirty="0">
                <a:effectLst/>
                <a:ea typeface="Times New Roman" panose="02020603050405020304" pitchFamily="18" charset="0"/>
              </a:rPr>
              <a:t>Interviewer:</a:t>
            </a:r>
            <a:r>
              <a:rPr lang="en-US" sz="1800" dirty="0">
                <a:effectLst/>
                <a:ea typeface="Times New Roman" panose="02020603050405020304" pitchFamily="18" charset="0"/>
              </a:rPr>
              <a:t> Right, and since you’ve lived there, which, is that from since you were a child?</a:t>
            </a:r>
            <a:endParaRPr lang="en-GB" sz="1800" dirty="0">
              <a:effectLst/>
              <a:ea typeface="Times New Roman" panose="02020603050405020304" pitchFamily="18" charset="0"/>
            </a:endParaRPr>
          </a:p>
          <a:p>
            <a:pPr>
              <a:lnSpc>
                <a:spcPct val="115000"/>
              </a:lnSpc>
              <a:spcAft>
                <a:spcPts val="500"/>
              </a:spcAft>
            </a:pPr>
            <a:r>
              <a:rPr lang="en-US" sz="1800" b="1" dirty="0" err="1">
                <a:effectLst/>
                <a:ea typeface="Times New Roman" panose="02020603050405020304" pitchFamily="18" charset="0"/>
              </a:rPr>
              <a:t>Ieuan</a:t>
            </a:r>
            <a:r>
              <a:rPr lang="en-US" sz="1800" b="1" dirty="0">
                <a:effectLst/>
                <a:ea typeface="Times New Roman" panose="02020603050405020304" pitchFamily="18" charset="0"/>
              </a:rPr>
              <a:t>:</a:t>
            </a:r>
            <a:r>
              <a:rPr lang="en-US" sz="1800" dirty="0">
                <a:effectLst/>
                <a:ea typeface="Times New Roman" panose="02020603050405020304" pitchFamily="18" charset="0"/>
              </a:rPr>
              <a:t> Yes.</a:t>
            </a:r>
            <a:endParaRPr lang="en-GB" sz="1800" dirty="0">
              <a:effectLst/>
              <a:ea typeface="Times New Roman" panose="02020603050405020304" pitchFamily="18" charset="0"/>
            </a:endParaRPr>
          </a:p>
          <a:p>
            <a:pPr>
              <a:lnSpc>
                <a:spcPct val="150000"/>
              </a:lnSpc>
              <a:spcAft>
                <a:spcPts val="1000"/>
              </a:spcAft>
            </a:pPr>
            <a:r>
              <a:rPr lang="en-GB" sz="1800" dirty="0">
                <a:effectLst/>
                <a:ea typeface="MS Mincho" panose="02020609040205080304" pitchFamily="49" charset="-128"/>
              </a:rPr>
              <a:t> </a:t>
            </a:r>
            <a:endParaRPr lang="en-GB" sz="1800" dirty="0">
              <a:effectLst/>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47107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Getting to know Wales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4850623"/>
          </a:xfrm>
          <a:prstGeom prst="rect">
            <a:avLst/>
          </a:prstGeom>
          <a:noFill/>
        </p:spPr>
        <p:txBody>
          <a:bodyPr wrap="square" rtlCol="0">
            <a:spAutoFit/>
          </a:bodyPr>
          <a:lstStyle/>
          <a:p>
            <a:pPr>
              <a:lnSpc>
                <a:spcPct val="115000"/>
              </a:lnSpc>
              <a:spcAft>
                <a:spcPts val="500"/>
              </a:spcAft>
            </a:pPr>
            <a:r>
              <a:rPr lang="en-US" sz="1800" b="1" dirty="0">
                <a:effectLst/>
                <a:ea typeface="Times New Roman" panose="02020603050405020304" pitchFamily="18" charset="0"/>
                <a:cs typeface="Arial" panose="020B0604020202020204" pitchFamily="34" charset="0"/>
              </a:rPr>
              <a:t>Interviewer:</a:t>
            </a:r>
            <a:r>
              <a:rPr lang="en-US" sz="1800" dirty="0">
                <a:effectLst/>
                <a:ea typeface="Times New Roman" panose="02020603050405020304" pitchFamily="18" charset="0"/>
                <a:cs typeface="Arial" panose="020B0604020202020204" pitchFamily="34" charset="0"/>
              </a:rPr>
              <a:t> What would you say are the major changes in that area?</a:t>
            </a:r>
            <a:endParaRPr lang="en-GB" sz="1800" dirty="0">
              <a:effectLst/>
              <a:ea typeface="Times New Roman" panose="02020603050405020304" pitchFamily="18" charset="0"/>
              <a:cs typeface="Arial" panose="020B0604020202020204" pitchFamily="34" charset="0"/>
            </a:endParaRPr>
          </a:p>
          <a:p>
            <a:pPr>
              <a:lnSpc>
                <a:spcPct val="115000"/>
              </a:lnSpc>
              <a:spcAft>
                <a:spcPts val="500"/>
              </a:spcAft>
            </a:pPr>
            <a:r>
              <a:rPr lang="en-US" sz="1800" b="1" dirty="0" err="1">
                <a:effectLst/>
                <a:ea typeface="Times New Roman" panose="02020603050405020304" pitchFamily="18" charset="0"/>
                <a:cs typeface="Arial" panose="020B0604020202020204" pitchFamily="34" charset="0"/>
              </a:rPr>
              <a:t>Ieuan</a:t>
            </a:r>
            <a:r>
              <a:rPr lang="en-US" sz="1800" b="1" dirty="0">
                <a:effectLst/>
                <a:ea typeface="Times New Roman" panose="02020603050405020304" pitchFamily="18" charset="0"/>
                <a:cs typeface="Arial" panose="020B0604020202020204" pitchFamily="34" charset="0"/>
              </a:rPr>
              <a:t>:</a:t>
            </a:r>
            <a:r>
              <a:rPr lang="en-US" sz="1800" dirty="0">
                <a:effectLst/>
                <a:ea typeface="Times New Roman" panose="02020603050405020304" pitchFamily="18" charset="0"/>
                <a:cs typeface="Arial" panose="020B0604020202020204" pitchFamily="34" charset="0"/>
              </a:rPr>
              <a:t> I think the major change has been the fact that it’s become a lot more built-up and, I suppose, </a:t>
            </a:r>
            <a:r>
              <a:rPr lang="en-US" sz="1800" dirty="0" err="1">
                <a:effectLst/>
                <a:ea typeface="Times New Roman" panose="02020603050405020304" pitchFamily="18" charset="0"/>
                <a:cs typeface="Arial" panose="020B0604020202020204" pitchFamily="34" charset="0"/>
              </a:rPr>
              <a:t>industrialised</a:t>
            </a:r>
            <a:r>
              <a:rPr lang="en-US" sz="1800" dirty="0">
                <a:effectLst/>
                <a:ea typeface="Times New Roman" panose="02020603050405020304" pitchFamily="18" charset="0"/>
                <a:cs typeface="Arial" panose="020B0604020202020204" pitchFamily="34" charset="0"/>
              </a:rPr>
              <a:t>. It’s along the M4 corridor, so there’s been building all over the place. A lot of the fields I remember when I was a child have been built on with the new housing estates and things like that. So things have changed a lot. There’s a lot more people in the community now that we don’t know, a lot more incomers and I’d say people we don’t know. They’re just, they’re commuters, so they don’t play a big part in the community any more; they just live there in the evenings and the weekends. Apart from that we don’t see them. There has been a positive effect; the school is much more vibrant now, and a lot of the kids are learning Welsh even though they are English incomers. So yes, there has been a positive effect too, I have to say.</a:t>
            </a:r>
            <a:endParaRPr lang="en-GB" sz="1800" dirty="0">
              <a:effectLst/>
              <a:ea typeface="Times New Roman" panose="02020603050405020304" pitchFamily="18" charset="0"/>
              <a:cs typeface="Arial" panose="020B0604020202020204" pitchFamily="34" charset="0"/>
            </a:endParaRPr>
          </a:p>
          <a:p>
            <a:pPr>
              <a:lnSpc>
                <a:spcPct val="115000"/>
              </a:lnSpc>
              <a:spcAft>
                <a:spcPts val="500"/>
              </a:spcAft>
            </a:pPr>
            <a:r>
              <a:rPr lang="en-US" sz="1800" b="1" dirty="0">
                <a:effectLst/>
                <a:ea typeface="Times New Roman" panose="02020603050405020304" pitchFamily="18" charset="0"/>
                <a:cs typeface="Arial" panose="020B0604020202020204" pitchFamily="34" charset="0"/>
              </a:rPr>
              <a:t>Interviewer:</a:t>
            </a:r>
            <a:r>
              <a:rPr lang="en-US" sz="1800" dirty="0">
                <a:effectLst/>
                <a:ea typeface="Times New Roman" panose="02020603050405020304" pitchFamily="18" charset="0"/>
                <a:cs typeface="Arial" panose="020B0604020202020204" pitchFamily="34" charset="0"/>
              </a:rPr>
              <a:t> Oh, that’s good.</a:t>
            </a:r>
            <a:endParaRPr lang="en-GB" sz="1800" dirty="0">
              <a:effectLst/>
              <a:ea typeface="Times New Roman" panose="02020603050405020304" pitchFamily="18" charset="0"/>
              <a:cs typeface="Arial" panose="020B0604020202020204" pitchFamily="34" charset="0"/>
            </a:endParaRPr>
          </a:p>
          <a:p>
            <a:pPr>
              <a:lnSpc>
                <a:spcPct val="115000"/>
              </a:lnSpc>
              <a:spcAft>
                <a:spcPts val="500"/>
              </a:spcAft>
            </a:pPr>
            <a:r>
              <a:rPr lang="en-US" sz="1800" b="1" dirty="0" err="1">
                <a:effectLst/>
                <a:ea typeface="Times New Roman" panose="02020603050405020304" pitchFamily="18" charset="0"/>
                <a:cs typeface="Arial" panose="020B0604020202020204" pitchFamily="34" charset="0"/>
              </a:rPr>
              <a:t>Ieuan</a:t>
            </a:r>
            <a:r>
              <a:rPr lang="en-US" sz="1800" b="1" dirty="0">
                <a:effectLst/>
                <a:ea typeface="Times New Roman" panose="02020603050405020304" pitchFamily="18" charset="0"/>
                <a:cs typeface="Arial" panose="020B0604020202020204" pitchFamily="34" charset="0"/>
              </a:rPr>
              <a:t>:</a:t>
            </a:r>
            <a:r>
              <a:rPr lang="en-US" sz="1800" dirty="0">
                <a:effectLst/>
                <a:ea typeface="Times New Roman" panose="02020603050405020304" pitchFamily="18" charset="0"/>
                <a:cs typeface="Arial" panose="020B0604020202020204" pitchFamily="34" charset="0"/>
              </a:rPr>
              <a:t> Yeah.</a:t>
            </a:r>
            <a:endParaRPr lang="en-GB" sz="1800" dirty="0">
              <a:effectLst/>
              <a:ea typeface="Times New Roman" panose="02020603050405020304" pitchFamily="18" charset="0"/>
              <a:cs typeface="Arial" panose="020B0604020202020204" pitchFamily="34" charset="0"/>
            </a:endParaRPr>
          </a:p>
          <a:p>
            <a:pPr>
              <a:lnSpc>
                <a:spcPct val="150000"/>
              </a:lnSpc>
              <a:spcAft>
                <a:spcPts val="1000"/>
              </a:spcAft>
            </a:pPr>
            <a:r>
              <a:rPr lang="en-GB" sz="1800" dirty="0">
                <a:effectLst/>
                <a:ea typeface="MS Mincho" panose="02020609040205080304" pitchFamily="49" charset="-128"/>
              </a:rPr>
              <a:t> </a:t>
            </a:r>
            <a:endParaRPr lang="en-GB" sz="1800" dirty="0">
              <a:effectLst/>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8564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Getting to know Wales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4213526"/>
          </a:xfrm>
          <a:prstGeom prst="rect">
            <a:avLst/>
          </a:prstGeom>
          <a:noFill/>
        </p:spPr>
        <p:txBody>
          <a:bodyPr wrap="square" rtlCol="0">
            <a:spAutoFit/>
          </a:bodyPr>
          <a:lstStyle/>
          <a:p>
            <a:pPr>
              <a:lnSpc>
                <a:spcPct val="115000"/>
              </a:lnSpc>
              <a:spcAft>
                <a:spcPts val="500"/>
              </a:spcAft>
            </a:pPr>
            <a:r>
              <a:rPr lang="en-US" sz="1800" b="1" dirty="0">
                <a:effectLst/>
                <a:ea typeface="Times New Roman" panose="02020603050405020304" pitchFamily="18" charset="0"/>
              </a:rPr>
              <a:t>Interviewer:</a:t>
            </a:r>
            <a:r>
              <a:rPr lang="en-US" sz="1800" dirty="0">
                <a:effectLst/>
                <a:ea typeface="Times New Roman" panose="02020603050405020304" pitchFamily="18" charset="0"/>
              </a:rPr>
              <a:t> Is your region famous for anything, would you say?</a:t>
            </a:r>
            <a:endParaRPr lang="en-GB" sz="1800" dirty="0">
              <a:effectLst/>
              <a:ea typeface="Times New Roman" panose="02020603050405020304" pitchFamily="18" charset="0"/>
            </a:endParaRPr>
          </a:p>
          <a:p>
            <a:pPr>
              <a:lnSpc>
                <a:spcPct val="115000"/>
              </a:lnSpc>
              <a:spcAft>
                <a:spcPts val="500"/>
              </a:spcAft>
            </a:pPr>
            <a:r>
              <a:rPr lang="en-US" sz="1800" b="1" dirty="0" err="1">
                <a:effectLst/>
                <a:ea typeface="Times New Roman" panose="02020603050405020304" pitchFamily="18" charset="0"/>
              </a:rPr>
              <a:t>Ieuan</a:t>
            </a:r>
            <a:r>
              <a:rPr lang="en-US" sz="1800" b="1" dirty="0">
                <a:effectLst/>
                <a:ea typeface="Times New Roman" panose="02020603050405020304" pitchFamily="18" charset="0"/>
              </a:rPr>
              <a:t>:</a:t>
            </a:r>
            <a:r>
              <a:rPr lang="en-US" sz="1800" dirty="0">
                <a:effectLst/>
                <a:ea typeface="Times New Roman" panose="02020603050405020304" pitchFamily="18" charset="0"/>
              </a:rPr>
              <a:t> Well, we’ve got a very good male voice choir. I don’t know if that makes us famous or not, but </a:t>
            </a:r>
            <a:r>
              <a:rPr lang="en-US" sz="1800" dirty="0" err="1">
                <a:effectLst/>
                <a:ea typeface="Times New Roman" panose="02020603050405020304" pitchFamily="18" charset="0"/>
              </a:rPr>
              <a:t>Pontarddulais</a:t>
            </a:r>
            <a:r>
              <a:rPr lang="en-US" sz="1800" dirty="0">
                <a:effectLst/>
                <a:ea typeface="Times New Roman" panose="02020603050405020304" pitchFamily="18" charset="0"/>
              </a:rPr>
              <a:t> Male Voice Choir tours the world, really. So for a small village, that’s quite a big thing really. I suppose we’ve produced quite a few rugby players as well. Ryan Evans, Peter Hopkins – people like that.</a:t>
            </a:r>
            <a:endParaRPr lang="en-GB" sz="1800" dirty="0">
              <a:effectLst/>
              <a:ea typeface="Times New Roman" panose="02020603050405020304" pitchFamily="18" charset="0"/>
            </a:endParaRPr>
          </a:p>
          <a:p>
            <a:pPr>
              <a:lnSpc>
                <a:spcPct val="115000"/>
              </a:lnSpc>
              <a:spcAft>
                <a:spcPts val="500"/>
              </a:spcAft>
            </a:pPr>
            <a:r>
              <a:rPr lang="en-US" sz="1800" b="1" dirty="0">
                <a:effectLst/>
                <a:ea typeface="Times New Roman" panose="02020603050405020304" pitchFamily="18" charset="0"/>
              </a:rPr>
              <a:t>Interviewer:</a:t>
            </a:r>
            <a:r>
              <a:rPr lang="en-US" sz="1800" dirty="0">
                <a:effectLst/>
                <a:ea typeface="Times New Roman" panose="02020603050405020304" pitchFamily="18" charset="0"/>
              </a:rPr>
              <a:t> And, what about music?</a:t>
            </a:r>
            <a:endParaRPr lang="en-GB" sz="1800" dirty="0">
              <a:effectLst/>
              <a:ea typeface="Times New Roman" panose="02020603050405020304" pitchFamily="18" charset="0"/>
            </a:endParaRPr>
          </a:p>
          <a:p>
            <a:pPr>
              <a:lnSpc>
                <a:spcPct val="115000"/>
              </a:lnSpc>
              <a:spcAft>
                <a:spcPts val="500"/>
              </a:spcAft>
            </a:pPr>
            <a:r>
              <a:rPr lang="en-US" sz="1800" b="1" dirty="0" err="1">
                <a:effectLst/>
                <a:ea typeface="Times New Roman" panose="02020603050405020304" pitchFamily="18" charset="0"/>
              </a:rPr>
              <a:t>Ieuan</a:t>
            </a:r>
            <a:r>
              <a:rPr lang="en-US" sz="1800" b="1" dirty="0">
                <a:effectLst/>
                <a:ea typeface="Times New Roman" panose="02020603050405020304" pitchFamily="18" charset="0"/>
              </a:rPr>
              <a:t>:</a:t>
            </a:r>
            <a:r>
              <a:rPr lang="en-US" sz="1800" dirty="0">
                <a:effectLst/>
                <a:ea typeface="Times New Roman" panose="02020603050405020304" pitchFamily="18" charset="0"/>
              </a:rPr>
              <a:t> Well, we always take part in the Eisteddfod, which is the sort of national music festival of Wales. In fact, that includes all sorts of activities, not just music but also poetry and storytelling and much more, actually, but that’s the main thing, and that tours Wales and recently came to a town near us, which was a great </a:t>
            </a:r>
            <a:r>
              <a:rPr lang="en-US" sz="1800" dirty="0" err="1">
                <a:effectLst/>
                <a:ea typeface="Times New Roman" panose="02020603050405020304" pitchFamily="18" charset="0"/>
              </a:rPr>
              <a:t>honour</a:t>
            </a:r>
            <a:r>
              <a:rPr lang="en-US" sz="1800" dirty="0">
                <a:effectLst/>
                <a:ea typeface="Times New Roman" panose="02020603050405020304" pitchFamily="18" charset="0"/>
              </a:rPr>
              <a:t> for us. Everybody in Wales takes part in music of some sort during their life.</a:t>
            </a:r>
            <a:endParaRPr lang="en-GB" sz="1800" dirty="0">
              <a:effectLst/>
              <a:ea typeface="Times New Roman" panose="02020603050405020304" pitchFamily="18" charset="0"/>
            </a:endParaRPr>
          </a:p>
          <a:p>
            <a:pPr>
              <a:lnSpc>
                <a:spcPct val="150000"/>
              </a:lnSpc>
              <a:spcAft>
                <a:spcPts val="1000"/>
              </a:spcAft>
            </a:pPr>
            <a:r>
              <a:rPr lang="en-GB" sz="1800" dirty="0">
                <a:effectLst/>
                <a:ea typeface="MS Mincho" panose="02020609040205080304" pitchFamily="49" charset="-128"/>
              </a:rPr>
              <a:t> </a:t>
            </a:r>
            <a:endParaRPr lang="en-GB" sz="1800" dirty="0">
              <a:effectLst/>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22051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Getting to know Wales</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2413994"/>
          </a:xfrm>
          <a:prstGeom prst="rect">
            <a:avLst/>
          </a:prstGeom>
          <a:noFill/>
        </p:spPr>
        <p:txBody>
          <a:bodyPr wrap="square" rtlCol="0">
            <a:spAutoFit/>
          </a:bodyPr>
          <a:lstStyle/>
          <a:p>
            <a:pPr>
              <a:lnSpc>
                <a:spcPct val="115000"/>
              </a:lnSpc>
              <a:spcAft>
                <a:spcPts val="500"/>
              </a:spcAft>
            </a:pPr>
            <a:r>
              <a:rPr lang="en-US" sz="1800" b="1" dirty="0">
                <a:effectLst/>
                <a:ea typeface="Times New Roman" panose="02020603050405020304" pitchFamily="18" charset="0"/>
                <a:cs typeface="Arial" panose="020B0604020202020204" pitchFamily="34" charset="0"/>
              </a:rPr>
              <a:t>Interviewer:</a:t>
            </a:r>
            <a:r>
              <a:rPr lang="en-US" sz="1800" dirty="0">
                <a:effectLst/>
                <a:ea typeface="Times New Roman" panose="02020603050405020304" pitchFamily="18" charset="0"/>
                <a:cs typeface="Arial" panose="020B0604020202020204" pitchFamily="34" charset="0"/>
              </a:rPr>
              <a:t> Can you just tell me a little bit about how people speak in your area?</a:t>
            </a:r>
            <a:endParaRPr lang="en-GB" sz="1800" dirty="0">
              <a:effectLst/>
              <a:ea typeface="Times New Roman" panose="02020603050405020304" pitchFamily="18" charset="0"/>
              <a:cs typeface="Arial" panose="020B0604020202020204" pitchFamily="34" charset="0"/>
            </a:endParaRPr>
          </a:p>
          <a:p>
            <a:r>
              <a:rPr lang="en-US" sz="1800" b="1" dirty="0" err="1">
                <a:effectLst/>
                <a:ea typeface="Times New Roman" panose="02020603050405020304" pitchFamily="18" charset="0"/>
                <a:cs typeface="Arial" panose="020B0604020202020204" pitchFamily="34" charset="0"/>
              </a:rPr>
              <a:t>Ieuan</a:t>
            </a:r>
            <a:r>
              <a:rPr lang="en-US" sz="1800" b="1" dirty="0">
                <a:effectLst/>
                <a:ea typeface="Times New Roman" panose="02020603050405020304" pitchFamily="18" charset="0"/>
                <a:cs typeface="Arial" panose="020B0604020202020204" pitchFamily="34" charset="0"/>
              </a:rPr>
              <a:t>:</a:t>
            </a:r>
            <a:r>
              <a:rPr lang="en-US" sz="1800" dirty="0">
                <a:effectLst/>
                <a:ea typeface="Times New Roman" panose="02020603050405020304" pitchFamily="18" charset="0"/>
                <a:cs typeface="Arial" panose="020B0604020202020204" pitchFamily="34" charset="0"/>
              </a:rPr>
              <a:t> Yeah it’s funny, there’s a distinct accent for this part of the world; we call ourselves the </a:t>
            </a:r>
            <a:r>
              <a:rPr lang="en-US" sz="1800" dirty="0" err="1">
                <a:effectLst/>
                <a:ea typeface="Times New Roman" panose="02020603050405020304" pitchFamily="18" charset="0"/>
                <a:cs typeface="Arial" panose="020B0604020202020204" pitchFamily="34" charset="0"/>
              </a:rPr>
              <a:t>Taffs</a:t>
            </a:r>
            <a:r>
              <a:rPr lang="en-US" sz="1800" dirty="0">
                <a:effectLst/>
                <a:ea typeface="Times New Roman" panose="02020603050405020304" pitchFamily="18" charset="0"/>
                <a:cs typeface="Arial" panose="020B0604020202020204" pitchFamily="34" charset="0"/>
              </a:rPr>
              <a:t>. This is Llanelli and the nearby town is called Swansea and they have a longer drawn out sort of accent. But here everybody, a lot of the people speak Welsh and that makes the accent a lot stronger and people say we’ve got a sing-song type of accent here, which makes it difficult for some people to understand, but otherwise I think we speak quite slowly so often people say we’re easy to understand. People do call each other ‘boyo’ and ‘</a:t>
            </a:r>
            <a:r>
              <a:rPr lang="en-US" sz="1800" dirty="0" err="1">
                <a:effectLst/>
                <a:ea typeface="Times New Roman" panose="02020603050405020304" pitchFamily="18" charset="0"/>
                <a:cs typeface="Arial" panose="020B0604020202020204" pitchFamily="34" charset="0"/>
              </a:rPr>
              <a:t>bach</a:t>
            </a:r>
            <a:r>
              <a:rPr lang="en-US" sz="1800" dirty="0">
                <a:effectLst/>
                <a:ea typeface="Times New Roman" panose="02020603050405020304" pitchFamily="18" charset="0"/>
                <a:cs typeface="Arial" panose="020B0604020202020204" pitchFamily="34" charset="0"/>
              </a:rPr>
              <a:t>’ and that sort of thing. All right, </a:t>
            </a:r>
            <a:r>
              <a:rPr lang="en-US" sz="1800" dirty="0" err="1">
                <a:effectLst/>
                <a:ea typeface="Times New Roman" panose="02020603050405020304" pitchFamily="18" charset="0"/>
                <a:cs typeface="Arial" panose="020B0604020202020204" pitchFamily="34" charset="0"/>
              </a:rPr>
              <a:t>bach</a:t>
            </a:r>
            <a:r>
              <a:rPr lang="en-US" sz="1800" dirty="0">
                <a:effectLst/>
                <a:ea typeface="Times New Roman" panose="02020603050405020304" pitchFamily="18" charset="0"/>
                <a:cs typeface="Arial" panose="020B0604020202020204" pitchFamily="34" charset="0"/>
              </a:rPr>
              <a:t>?</a:t>
            </a:r>
            <a:r>
              <a:rPr lang="en-GB" sz="1800" dirty="0">
                <a:effectLst/>
                <a:ea typeface="MS Mincho" panose="02020609040205080304" pitchFamily="49" charset="-128"/>
                <a:cs typeface="Arial" panose="020B0604020202020204" pitchFamily="34" charset="0"/>
              </a:rPr>
              <a:t> </a:t>
            </a:r>
            <a:endParaRPr lang="en-GB" sz="1800" dirty="0">
              <a:effectLst/>
              <a:ea typeface="Times New Roman" panose="02020603050405020304" pitchFamily="18" charset="0"/>
              <a:cs typeface="Arial" panose="020B0604020202020204" pitchFamily="34"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7032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Getting to know Wales</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2747</TotalTime>
  <Words>1082</Words>
  <Application>Microsoft Office PowerPoint</Application>
  <PresentationFormat>Widescreen</PresentationFormat>
  <Paragraphs>73</Paragraphs>
  <Slides>9</Slides>
  <Notes>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9</vt:i4>
      </vt:variant>
    </vt:vector>
  </HeadingPairs>
  <TitlesOfParts>
    <vt:vector size="23" baseType="lpstr">
      <vt:lpstr>Calibri Light</vt:lpstr>
      <vt:lpstr>British Council Sans Headline</vt:lpstr>
      <vt:lpstr>British Council Sans</vt:lpstr>
      <vt:lpstr>Arial</vt:lpstr>
      <vt:lpstr>Calibri</vt:lpstr>
      <vt:lpstr>Times New Roman</vt:lpstr>
      <vt:lpstr>MS Mincho</vt:lpstr>
      <vt:lpstr>Cover - indigo</vt:lpstr>
      <vt:lpstr>Section - indigo</vt:lpstr>
      <vt:lpstr>Cover - white</vt:lpstr>
      <vt:lpstr>Section - white</vt:lpstr>
      <vt:lpstr>British Council</vt:lpstr>
      <vt:lpstr>Custom Design</vt:lpstr>
      <vt:lpstr>British Council blank</vt:lpstr>
      <vt:lpstr>Getting to know Wales</vt:lpstr>
      <vt:lpstr>PowerPoint Presentation</vt:lpstr>
      <vt:lpstr>Getting to know Wales</vt:lpstr>
      <vt:lpstr>Getting to know Wales</vt:lpstr>
      <vt:lpstr>Getting to know Wales</vt:lpstr>
      <vt:lpstr>Getting to know Wales</vt:lpstr>
      <vt:lpstr>Getting to know Wales</vt:lpstr>
      <vt:lpstr>Getting to know Wales</vt:lpstr>
      <vt:lpstr>Getting to know Wales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149</cp:revision>
  <dcterms:created xsi:type="dcterms:W3CDTF">2020-03-31T10:47:13Z</dcterms:created>
  <dcterms:modified xsi:type="dcterms:W3CDTF">2024-06-24T11:31:12Z</dcterms:modified>
</cp:coreProperties>
</file>