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17"/>
  </p:notesMasterIdLst>
  <p:handoutMasterIdLst>
    <p:handoutMasterId r:id="rId18"/>
  </p:handoutMasterIdLst>
  <p:sldIdLst>
    <p:sldId id="281" r:id="rId7"/>
    <p:sldId id="332" r:id="rId8"/>
    <p:sldId id="333" r:id="rId9"/>
    <p:sldId id="322" r:id="rId10"/>
    <p:sldId id="327" r:id="rId11"/>
    <p:sldId id="331" r:id="rId12"/>
    <p:sldId id="328" r:id="rId13"/>
    <p:sldId id="325" r:id="rId14"/>
    <p:sldId id="334" r:id="rId15"/>
    <p:sldId id="330" r:id="rId16"/>
  </p:sldIdLst>
  <p:sldSz cx="12192000" cy="6858000"/>
  <p:notesSz cx="6858000" cy="9144000"/>
  <p:embeddedFontLst>
    <p:embeddedFont>
      <p:font typeface="British Council Sans" panose="020B0604020202020204" charset="0"/>
      <p:regular r:id="rId19"/>
      <p:bold r:id="rId20"/>
      <p:italic r:id="rId21"/>
      <p:boldItalic r:id="rId22"/>
    </p:embeddedFont>
    <p:embeddedFont>
      <p:font typeface="British Council Sans Headline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A"/>
    <a:srgbClr val="005CB9"/>
    <a:srgbClr val="920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0" autoAdjust="0"/>
  </p:normalViewPr>
  <p:slideViewPr>
    <p:cSldViewPr snapToGrid="0" snapToObjects="1">
      <p:cViewPr varScale="1">
        <p:scale>
          <a:sx n="103" d="100"/>
          <a:sy n="103" d="100"/>
        </p:scale>
        <p:origin x="12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729000"/>
          </a:xfrm>
        </p:spPr>
        <p:txBody>
          <a:bodyPr>
            <a:normAutofit fontScale="90000"/>
          </a:bodyPr>
          <a:lstStyle/>
          <a:p>
            <a:r>
              <a:rPr lang="en-IN" dirty="0"/>
              <a:t>Get to know the neighbours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May </a:t>
            </a:r>
            <a:r>
              <a:rPr lang="en-GB" dirty="0"/>
              <a:t>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8901-5C69-4367-8A3F-40064D6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118" y="296550"/>
            <a:ext cx="10944000" cy="792000"/>
          </a:xfrm>
        </p:spPr>
        <p:txBody>
          <a:bodyPr/>
          <a:lstStyle/>
          <a:p>
            <a:r>
              <a:rPr lang="en-IN" dirty="0"/>
              <a:t>Party time!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44B6-A06C-46F1-8326-ED7ABD78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00" y="1296000"/>
            <a:ext cx="6614191" cy="3361060"/>
          </a:xfrm>
          <a:ln>
            <a:noFill/>
          </a:ln>
        </p:spPr>
        <p:txBody>
          <a:bodyPr/>
          <a:lstStyle/>
          <a:p>
            <a:r>
              <a:rPr lang="en-IN" sz="1800" dirty="0"/>
              <a:t>You are going to a party with your neighbours</a:t>
            </a:r>
            <a:endParaRPr lang="en-IN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b="0" dirty="0"/>
              <a:t>Your teacher will put you into break-out rooms.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b="0" dirty="0"/>
              <a:t>Imagine you are one of the people who lives in the house you chose!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Try to have small talk with at least 4 of your neighbours and find out some information about them.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Will you ask questions which are too personal?</a:t>
            </a:r>
            <a:endParaRPr lang="en-IN" sz="1800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6D9A2-0219-49BA-BCA2-AEC9BA44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pic>
        <p:nvPicPr>
          <p:cNvPr id="5" name="Picture 2" descr="neighbours_RS7042_82602404-int">
            <a:extLst>
              <a:ext uri="{FF2B5EF4-FFF2-40B4-BE49-F238E27FC236}">
                <a16:creationId xmlns:a16="http://schemas.microsoft.com/office/drawing/2014/main" id="{03023B1A-26D6-4C0B-AF3D-113385531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2762" y="1315214"/>
            <a:ext cx="3589238" cy="30314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9578A9-C923-42BC-E369-056342AD45EB}"/>
              </a:ext>
            </a:extLst>
          </p:cNvPr>
          <p:cNvSpPr/>
          <p:nvPr/>
        </p:nvSpPr>
        <p:spPr>
          <a:xfrm>
            <a:off x="485192" y="214604"/>
            <a:ext cx="765110" cy="271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4ACE9-AD21-3719-52C5-7967E9765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69" y="305733"/>
            <a:ext cx="136562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FD15E-02FA-F8CB-57FC-4B773958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noProof="0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07A68-D141-7475-515D-5CDC15979079}"/>
              </a:ext>
            </a:extLst>
          </p:cNvPr>
          <p:cNvSpPr/>
          <p:nvPr/>
        </p:nvSpPr>
        <p:spPr>
          <a:xfrm>
            <a:off x="484094" y="259976"/>
            <a:ext cx="753035" cy="22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D7B5A626-DD6B-C2D4-44B5-1BA8E49A4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59976"/>
            <a:ext cx="1362459" cy="391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8B69C6-4C94-6D7C-B752-7A3DAC63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53" y="105562"/>
            <a:ext cx="11181033" cy="963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EB2B75-8778-350A-FE22-3B298C3FDEE4}"/>
              </a:ext>
            </a:extLst>
          </p:cNvPr>
          <p:cNvSpPr txBox="1"/>
          <p:nvPr/>
        </p:nvSpPr>
        <p:spPr>
          <a:xfrm>
            <a:off x="405653" y="1317185"/>
            <a:ext cx="65128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</a:rPr>
              <a:t>Which country do you think these doors are in? </a:t>
            </a:r>
          </a:p>
          <a:p>
            <a:endParaRPr lang="en-GB" sz="2000" dirty="0">
              <a:solidFill>
                <a:srgbClr val="23085A"/>
              </a:solidFill>
            </a:endParaRPr>
          </a:p>
          <a:p>
            <a:r>
              <a:rPr lang="en-GB" sz="2000" dirty="0">
                <a:solidFill>
                  <a:srgbClr val="23085A"/>
                </a:solidFill>
              </a:rPr>
              <a:t>Do you have similar doors in the city you live in?</a:t>
            </a:r>
          </a:p>
          <a:p>
            <a:endParaRPr lang="en-GB" sz="2000" dirty="0">
              <a:solidFill>
                <a:srgbClr val="23085A"/>
              </a:solidFill>
            </a:endParaRPr>
          </a:p>
          <a:p>
            <a:r>
              <a:rPr lang="en-GB" sz="2000" dirty="0">
                <a:solidFill>
                  <a:srgbClr val="23085A"/>
                </a:solidFill>
              </a:rPr>
              <a:t>Which of the houses would you most like to live in, and why?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2FC51-61AE-2F51-F9F6-EC14D59E0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925" y="840141"/>
            <a:ext cx="4383498" cy="55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6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FD15E-02FA-F8CB-57FC-4B773958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noProof="0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07A68-D141-7475-515D-5CDC15979079}"/>
              </a:ext>
            </a:extLst>
          </p:cNvPr>
          <p:cNvSpPr/>
          <p:nvPr/>
        </p:nvSpPr>
        <p:spPr>
          <a:xfrm>
            <a:off x="484094" y="259976"/>
            <a:ext cx="753035" cy="22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D7B5A626-DD6B-C2D4-44B5-1BA8E49A4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59976"/>
            <a:ext cx="1362459" cy="391669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7BEF7D0D-6A0D-1AEA-7FE6-9B755090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423" y="252917"/>
            <a:ext cx="10944000" cy="792000"/>
          </a:xfrm>
        </p:spPr>
        <p:txBody>
          <a:bodyPr/>
          <a:lstStyle/>
          <a:p>
            <a:r>
              <a:rPr lang="en-IN" dirty="0"/>
              <a:t>Discussion time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78471-289E-D8A8-D065-D9A96F63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614" y="455810"/>
            <a:ext cx="4755292" cy="60538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C565CE-AD44-04A0-238F-EA993B68CC84}"/>
              </a:ext>
            </a:extLst>
          </p:cNvPr>
          <p:cNvSpPr txBox="1"/>
          <p:nvPr/>
        </p:nvSpPr>
        <p:spPr>
          <a:xfrm>
            <a:off x="484094" y="1390497"/>
            <a:ext cx="6503894" cy="326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</a:rPr>
              <a:t>Where is the house?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</a:rPr>
              <a:t>In a city, a town or a village?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</a:rPr>
              <a:t>How big is the house?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</a:rPr>
              <a:t>How many rooms does it have?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</a:rPr>
              <a:t>Does it have a garden?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</a:rPr>
              <a:t>Who lives in the house?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</a:rPr>
              <a:t>A family, a couple, a young person, an old person?</a:t>
            </a:r>
          </a:p>
        </p:txBody>
      </p:sp>
    </p:spTree>
    <p:extLst>
      <p:ext uri="{BB962C8B-B14F-4D97-AF65-F5344CB8AC3E}">
        <p14:creationId xmlns:p14="http://schemas.microsoft.com/office/powerpoint/2010/main" val="310372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6990DF3B-EE89-4DA6-97BF-E8DF5D4A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565" y="222696"/>
            <a:ext cx="10944000" cy="792000"/>
          </a:xfrm>
        </p:spPr>
        <p:txBody>
          <a:bodyPr anchor="t">
            <a:normAutofit/>
          </a:bodyPr>
          <a:lstStyle/>
          <a:p>
            <a:r>
              <a:rPr lang="en-IN" dirty="0"/>
              <a:t>Describing people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1D9739-FC3F-4C8C-A660-F992F94B5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812" y="1080256"/>
            <a:ext cx="10880612" cy="3991617"/>
          </a:xfrm>
          <a:ln>
            <a:noFill/>
          </a:ln>
        </p:spPr>
        <p:txBody>
          <a:bodyPr/>
          <a:lstStyle/>
          <a:p>
            <a:r>
              <a:rPr lang="en-US" sz="2000" b="0" dirty="0"/>
              <a:t>Think of adjectives you use while describing people. For example…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2409047-5F6D-40AB-864F-8B61899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439999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23085A"/>
                </a:solidFill>
              </a:rPr>
              <a:t>www.teachingenglish.org.uk</a:t>
            </a:r>
          </a:p>
        </p:txBody>
      </p:sp>
      <p:pic>
        <p:nvPicPr>
          <p:cNvPr id="1028" name="Picture 4" descr="Turkey_00117">
            <a:extLst>
              <a:ext uri="{FF2B5EF4-FFF2-40B4-BE49-F238E27FC236}">
                <a16:creationId xmlns:a16="http://schemas.microsoft.com/office/drawing/2014/main" id="{2B6881B7-29C2-4019-83B1-CDDB01C5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3598" y="4276164"/>
            <a:ext cx="3704268" cy="24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48F31B-AAC7-A90F-09ED-199836F79D78}"/>
              </a:ext>
            </a:extLst>
          </p:cNvPr>
          <p:cNvSpPr/>
          <p:nvPr/>
        </p:nvSpPr>
        <p:spPr>
          <a:xfrm>
            <a:off x="2420471" y="2751225"/>
            <a:ext cx="3890682" cy="1739153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rgbClr val="23085A"/>
                </a:solidFill>
              </a:rPr>
              <a:t>Adjectives to describe people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708083-E709-A14D-7BB2-24A104CB03BB}"/>
              </a:ext>
            </a:extLst>
          </p:cNvPr>
          <p:cNvCxnSpPr/>
          <p:nvPr/>
        </p:nvCxnSpPr>
        <p:spPr>
          <a:xfrm>
            <a:off x="5755341" y="4204245"/>
            <a:ext cx="681318" cy="663388"/>
          </a:xfrm>
          <a:prstGeom prst="line">
            <a:avLst/>
          </a:prstGeom>
          <a:ln>
            <a:solidFill>
              <a:srgbClr val="230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52C40A-EA05-C3C9-823A-282C4F168770}"/>
              </a:ext>
            </a:extLst>
          </p:cNvPr>
          <p:cNvCxnSpPr>
            <a:cxnSpLocks/>
          </p:cNvCxnSpPr>
          <p:nvPr/>
        </p:nvCxnSpPr>
        <p:spPr>
          <a:xfrm flipH="1">
            <a:off x="2189853" y="4214463"/>
            <a:ext cx="761436" cy="530823"/>
          </a:xfrm>
          <a:prstGeom prst="line">
            <a:avLst/>
          </a:prstGeom>
          <a:ln>
            <a:solidFill>
              <a:srgbClr val="230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9F3067-CA93-03CD-8DB7-863D5707AF59}"/>
              </a:ext>
            </a:extLst>
          </p:cNvPr>
          <p:cNvCxnSpPr/>
          <p:nvPr/>
        </p:nvCxnSpPr>
        <p:spPr>
          <a:xfrm flipV="1">
            <a:off x="4303058" y="2240237"/>
            <a:ext cx="0" cy="510988"/>
          </a:xfrm>
          <a:prstGeom prst="line">
            <a:avLst/>
          </a:prstGeom>
          <a:ln w="19050">
            <a:solidFill>
              <a:srgbClr val="230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972180-834D-036C-F2EE-F97A46E4F020}"/>
              </a:ext>
            </a:extLst>
          </p:cNvPr>
          <p:cNvSpPr txBox="1"/>
          <p:nvPr/>
        </p:nvSpPr>
        <p:spPr>
          <a:xfrm>
            <a:off x="1252759" y="4697506"/>
            <a:ext cx="138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</a:rPr>
              <a:t>friendly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16567B-26A3-4921-9933-CB8E6C7A7B96}"/>
              </a:ext>
            </a:extLst>
          </p:cNvPr>
          <p:cNvSpPr txBox="1"/>
          <p:nvPr/>
        </p:nvSpPr>
        <p:spPr>
          <a:xfrm>
            <a:off x="6311153" y="4857830"/>
            <a:ext cx="138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</a:rPr>
              <a:t>kind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A18884-F3AC-80FA-7235-F0DE8430EC91}"/>
              </a:ext>
            </a:extLst>
          </p:cNvPr>
          <p:cNvSpPr txBox="1"/>
          <p:nvPr/>
        </p:nvSpPr>
        <p:spPr>
          <a:xfrm>
            <a:off x="3953435" y="1684415"/>
            <a:ext cx="138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</a:rPr>
              <a:t>shy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64BBAE-D81A-E57F-B990-47F34BA6B9E2}"/>
              </a:ext>
            </a:extLst>
          </p:cNvPr>
          <p:cNvSpPr/>
          <p:nvPr/>
        </p:nvSpPr>
        <p:spPr>
          <a:xfrm>
            <a:off x="510988" y="242047"/>
            <a:ext cx="681318" cy="24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BBFBBE-E0F2-2CA2-A154-95572CD49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67" y="246529"/>
            <a:ext cx="136562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0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4D4A-78D7-D045-9F0C-94A3A83D6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70" y="1312068"/>
            <a:ext cx="10944000" cy="4879931"/>
          </a:xfrm>
          <a:ln>
            <a:noFill/>
          </a:ln>
        </p:spPr>
        <p:txBody>
          <a:bodyPr/>
          <a:lstStyle/>
          <a:p>
            <a:r>
              <a:rPr lang="en-IN" sz="1800" b="0" dirty="0"/>
              <a:t>Look at the adjectives given below. Note each adjective on a separate sheet of paper. </a:t>
            </a:r>
          </a:p>
          <a:p>
            <a:r>
              <a:rPr lang="en-IN" sz="1800" b="0" dirty="0"/>
              <a:t>Can you also guess their meanings? (don’t shout them out!).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b="0" dirty="0"/>
              <a:t>confident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b="0" dirty="0"/>
              <a:t>funny	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b="0" dirty="0"/>
              <a:t>generous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b="0" dirty="0"/>
              <a:t>kind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b="0" dirty="0"/>
              <a:t>reliable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b="0" dirty="0"/>
              <a:t>serious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b="0" dirty="0"/>
              <a:t>shy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b="0" dirty="0"/>
              <a:t>sociable</a:t>
            </a:r>
          </a:p>
          <a:p>
            <a:endParaRPr lang="en-IN" sz="1800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8593F-A857-344A-AB3A-9832FA32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noProof="0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78E97F2D-EAF0-3A45-B408-CF4966717E7E}"/>
              </a:ext>
            </a:extLst>
          </p:cNvPr>
          <p:cNvSpPr txBox="1">
            <a:spLocks/>
          </p:cNvSpPr>
          <p:nvPr/>
        </p:nvSpPr>
        <p:spPr>
          <a:xfrm>
            <a:off x="294150" y="557427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000" b="0" i="0" kern="1200">
                <a:solidFill>
                  <a:schemeClr val="tx2"/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defRPr>
            </a:lvl1pPr>
          </a:lstStyle>
          <a:p>
            <a:r>
              <a:rPr lang="en-IN" dirty="0"/>
              <a:t>Describing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CD87-23FC-4915-B62E-87501494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64" y="308204"/>
            <a:ext cx="10944000" cy="629061"/>
          </a:xfrm>
        </p:spPr>
        <p:txBody>
          <a:bodyPr/>
          <a:lstStyle/>
          <a:p>
            <a:r>
              <a:rPr lang="en-GB" dirty="0"/>
              <a:t>Describing people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D4123-F392-4AB3-8464-20D2EC4E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noProof="0" dirty="0">
                <a:solidFill>
                  <a:srgbClr val="23085A"/>
                </a:solidFill>
              </a:rPr>
              <a:t>www.teachingenglish.org.uk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52952F-BDBC-4115-A9EC-08075261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519104"/>
              </p:ext>
            </p:extLst>
          </p:nvPr>
        </p:nvGraphicFramePr>
        <p:xfrm>
          <a:off x="647701" y="1192697"/>
          <a:ext cx="2506316" cy="44057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4873">
                  <a:extLst>
                    <a:ext uri="{9D8B030D-6E8A-4147-A177-3AD203B41FA5}">
                      <a16:colId xmlns:a16="http://schemas.microsoft.com/office/drawing/2014/main" val="777344577"/>
                    </a:ext>
                  </a:extLst>
                </a:gridCol>
                <a:gridCol w="1941443">
                  <a:extLst>
                    <a:ext uri="{9D8B030D-6E8A-4147-A177-3AD203B41FA5}">
                      <a16:colId xmlns:a16="http://schemas.microsoft.com/office/drawing/2014/main" val="4176081733"/>
                    </a:ext>
                  </a:extLst>
                </a:gridCol>
              </a:tblGrid>
              <a:tr h="359776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Adjective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858532"/>
                  </a:ext>
                </a:extLst>
              </a:tr>
              <a:tr h="504993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a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confident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0963271"/>
                  </a:ext>
                </a:extLst>
              </a:tr>
              <a:tr h="504993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b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funny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4281097"/>
                  </a:ext>
                </a:extLst>
              </a:tr>
              <a:tr h="504993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c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generous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473420"/>
                  </a:ext>
                </a:extLst>
              </a:tr>
              <a:tr h="504993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d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kind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750504"/>
                  </a:ext>
                </a:extLst>
              </a:tr>
              <a:tr h="504993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e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reliable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767285"/>
                  </a:ext>
                </a:extLst>
              </a:tr>
              <a:tr h="504993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f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serious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1437207"/>
                  </a:ext>
                </a:extLst>
              </a:tr>
              <a:tr h="504993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g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shy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557557"/>
                  </a:ext>
                </a:extLst>
              </a:tr>
              <a:tr h="504993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h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sociable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2746227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3DAB377E-99C3-4219-AB3A-6BC462D07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359282"/>
              </p:ext>
            </p:extLst>
          </p:nvPr>
        </p:nvGraphicFramePr>
        <p:xfrm>
          <a:off x="3829878" y="1153496"/>
          <a:ext cx="7762122" cy="44449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2792">
                  <a:extLst>
                    <a:ext uri="{9D8B030D-6E8A-4147-A177-3AD203B41FA5}">
                      <a16:colId xmlns:a16="http://schemas.microsoft.com/office/drawing/2014/main" val="2834348768"/>
                    </a:ext>
                  </a:extLst>
                </a:gridCol>
                <a:gridCol w="7129330">
                  <a:extLst>
                    <a:ext uri="{9D8B030D-6E8A-4147-A177-3AD203B41FA5}">
                      <a16:colId xmlns:a16="http://schemas.microsoft.com/office/drawing/2014/main" val="4176081733"/>
                    </a:ext>
                  </a:extLst>
                </a:gridCol>
              </a:tblGrid>
              <a:tr h="4938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Meaning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858532"/>
                  </a:ext>
                </a:extLst>
              </a:tr>
              <a:tr h="493878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is nervous or embarrassed about talking to other people.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963271"/>
                  </a:ext>
                </a:extLst>
              </a:tr>
              <a:tr h="493878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is careful, sensible and not silly.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281097"/>
                  </a:ext>
                </a:extLst>
              </a:tr>
              <a:tr h="493878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enjoys spending time with other people.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473420"/>
                  </a:ext>
                </a:extLst>
              </a:tr>
              <a:tr h="493878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cares about other people.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750504"/>
                  </a:ext>
                </a:extLst>
              </a:tr>
              <a:tr h="493878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feels sure about their ability to do things.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767285"/>
                  </a:ext>
                </a:extLst>
              </a:tr>
              <a:tr h="493878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6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likes to give people things.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37207"/>
                  </a:ext>
                </a:extLst>
              </a:tr>
              <a:tr h="493878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is good at making you laugh.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557557"/>
                  </a:ext>
                </a:extLst>
              </a:tr>
              <a:tr h="493878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23085A"/>
                          </a:solidFill>
                        </a:rPr>
                        <a:t>can be trusted to do something well.</a:t>
                      </a:r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0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116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7448B3-340B-43A1-918A-A9FDA6568474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D28444-2227-3E7B-A74D-F8C84882D39B}"/>
              </a:ext>
            </a:extLst>
          </p:cNvPr>
          <p:cNvSpPr/>
          <p:nvPr/>
        </p:nvSpPr>
        <p:spPr>
          <a:xfrm>
            <a:off x="484094" y="245363"/>
            <a:ext cx="797859" cy="24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9152135-89CD-5F3C-B62F-B8BD7E75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17" y="290165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63D60902-8A84-4E88-9F37-F3C97A9A8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100576"/>
              </p:ext>
            </p:extLst>
          </p:nvPr>
        </p:nvGraphicFramePr>
        <p:xfrm>
          <a:off x="647700" y="1696720"/>
          <a:ext cx="691851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512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 b="0" dirty="0">
                          <a:solidFill>
                            <a:srgbClr val="23085A"/>
                          </a:solidFill>
                        </a:rPr>
                        <a:t>A person who  feels sure about their ability to do things</a:t>
                      </a:r>
                      <a:endParaRPr lang="en-GB" sz="2000" b="0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8593F-A857-344A-AB3A-9832FA32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noProof="0" dirty="0">
                <a:solidFill>
                  <a:srgbClr val="23085A"/>
                </a:solidFill>
              </a:rPr>
              <a:t>www.teachingenglish.org.uk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5940039-E95D-4E8E-A880-665DA6E471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873919"/>
              </p:ext>
            </p:extLst>
          </p:nvPr>
        </p:nvGraphicFramePr>
        <p:xfrm>
          <a:off x="7638222" y="1685567"/>
          <a:ext cx="18370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82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confident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31DDBFE2-4EF5-47AA-AB85-194BF419D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690641"/>
              </p:ext>
            </p:extLst>
          </p:nvPr>
        </p:nvGraphicFramePr>
        <p:xfrm>
          <a:off x="648000" y="2187382"/>
          <a:ext cx="65482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230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="0" dirty="0">
                          <a:solidFill>
                            <a:srgbClr val="23085A"/>
                          </a:solidFill>
                        </a:rPr>
                        <a:t>A person who is good at making you laugh</a:t>
                      </a:r>
                      <a:endParaRPr lang="en-GB" sz="2000" b="0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5A78B875-AF47-4556-8413-5C43ECD67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363195"/>
              </p:ext>
            </p:extLst>
          </p:nvPr>
        </p:nvGraphicFramePr>
        <p:xfrm>
          <a:off x="7638222" y="2147072"/>
          <a:ext cx="18370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82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funny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AC5D3101-5426-4A87-8B09-7E0C4877EC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099191"/>
              </p:ext>
            </p:extLst>
          </p:nvPr>
        </p:nvGraphicFramePr>
        <p:xfrm>
          <a:off x="648000" y="2724647"/>
          <a:ext cx="65482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230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="0" dirty="0">
                          <a:solidFill>
                            <a:srgbClr val="23085A"/>
                          </a:solidFill>
                        </a:rPr>
                        <a:t>A person who likes to give people things</a:t>
                      </a:r>
                      <a:endParaRPr lang="en-GB" sz="2000" b="0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3ACD58C-38E2-4F8F-A518-994C59216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447163"/>
              </p:ext>
            </p:extLst>
          </p:nvPr>
        </p:nvGraphicFramePr>
        <p:xfrm>
          <a:off x="7638222" y="2670312"/>
          <a:ext cx="18370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82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generous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06A2EF77-7B85-4CB7-9E60-A4DEBCFA0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90424"/>
              </p:ext>
            </p:extLst>
          </p:nvPr>
        </p:nvGraphicFramePr>
        <p:xfrm>
          <a:off x="648000" y="3247887"/>
          <a:ext cx="65482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230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="0" dirty="0">
                          <a:solidFill>
                            <a:srgbClr val="23085A"/>
                          </a:solidFill>
                        </a:rPr>
                        <a:t>A person who cares about other people</a:t>
                      </a:r>
                      <a:endParaRPr lang="en-GB" sz="2000" b="0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664A6EB6-EDEF-4EAD-B4D1-FD3F8A023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104086"/>
              </p:ext>
            </p:extLst>
          </p:nvPr>
        </p:nvGraphicFramePr>
        <p:xfrm>
          <a:off x="7638222" y="3206804"/>
          <a:ext cx="18370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82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kind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A60EB540-0AF8-4265-9A92-FAB0E5F3F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862775"/>
              </p:ext>
            </p:extLst>
          </p:nvPr>
        </p:nvGraphicFramePr>
        <p:xfrm>
          <a:off x="648000" y="3771127"/>
          <a:ext cx="65482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230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="0" dirty="0">
                          <a:solidFill>
                            <a:srgbClr val="23085A"/>
                          </a:solidFill>
                        </a:rPr>
                        <a:t>A person who can be trusted to do something well</a:t>
                      </a:r>
                      <a:endParaRPr lang="en-GB" sz="2000" b="0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B70D7E35-5B80-40C3-AB28-4B41762734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897020"/>
              </p:ext>
            </p:extLst>
          </p:nvPr>
        </p:nvGraphicFramePr>
        <p:xfrm>
          <a:off x="7638222" y="3784379"/>
          <a:ext cx="18370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82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reliable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BDA004FF-BB2D-4740-B1E8-80A70E8AD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861682"/>
              </p:ext>
            </p:extLst>
          </p:nvPr>
        </p:nvGraphicFramePr>
        <p:xfrm>
          <a:off x="648000" y="4270143"/>
          <a:ext cx="65482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230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="0" dirty="0">
                          <a:solidFill>
                            <a:srgbClr val="23085A"/>
                          </a:solidFill>
                        </a:rPr>
                        <a:t>A person who is careful, sensible and not silly</a:t>
                      </a:r>
                      <a:endParaRPr lang="en-GB" sz="2000" b="0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C44785C0-974C-4CDE-B57D-B099D21C9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326635"/>
              </p:ext>
            </p:extLst>
          </p:nvPr>
        </p:nvGraphicFramePr>
        <p:xfrm>
          <a:off x="7638222" y="4295360"/>
          <a:ext cx="18370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82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serious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197123BD-BD78-4689-AA98-72CE32FC2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69025"/>
              </p:ext>
            </p:extLst>
          </p:nvPr>
        </p:nvGraphicFramePr>
        <p:xfrm>
          <a:off x="648000" y="4765586"/>
          <a:ext cx="699022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0222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="0" dirty="0">
                          <a:solidFill>
                            <a:srgbClr val="23085A"/>
                          </a:solidFill>
                        </a:rPr>
                        <a:t>A person who is nervous or embarrassed about talking to other people</a:t>
                      </a:r>
                      <a:endParaRPr lang="en-GB" sz="2000" b="0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A3E1E791-861F-4965-A610-E3EFD63C3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840233"/>
              </p:ext>
            </p:extLst>
          </p:nvPr>
        </p:nvGraphicFramePr>
        <p:xfrm>
          <a:off x="7638222" y="4904332"/>
          <a:ext cx="18370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82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shy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EC41E245-DC56-47A7-A9A2-EAB1CFB89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420298"/>
              </p:ext>
            </p:extLst>
          </p:nvPr>
        </p:nvGraphicFramePr>
        <p:xfrm>
          <a:off x="648000" y="5584388"/>
          <a:ext cx="65482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230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="0" dirty="0">
                          <a:solidFill>
                            <a:srgbClr val="23085A"/>
                          </a:solidFill>
                        </a:rPr>
                        <a:t>A person who enjoys spending time with other people</a:t>
                      </a:r>
                      <a:endParaRPr lang="en-GB" sz="2000" b="0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2563CA37-D8AC-4C53-B090-971966FB7D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393751"/>
              </p:ext>
            </p:extLst>
          </p:nvPr>
        </p:nvGraphicFramePr>
        <p:xfrm>
          <a:off x="7638222" y="5566206"/>
          <a:ext cx="18370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82">
                  <a:extLst>
                    <a:ext uri="{9D8B030D-6E8A-4147-A177-3AD203B41FA5}">
                      <a16:colId xmlns:a16="http://schemas.microsoft.com/office/drawing/2014/main" val="297391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sociable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3959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4971A11-8692-1B24-9B89-0256D870F996}"/>
              </a:ext>
            </a:extLst>
          </p:cNvPr>
          <p:cNvSpPr/>
          <p:nvPr/>
        </p:nvSpPr>
        <p:spPr>
          <a:xfrm>
            <a:off x="564776" y="233082"/>
            <a:ext cx="726142" cy="283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0B271F62-29AD-9076-B1AA-210AAB459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17" y="290165"/>
            <a:ext cx="1362459" cy="3916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91BA08-85CC-146C-9E1B-2A20FD4A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64" y="308204"/>
            <a:ext cx="10944000" cy="629061"/>
          </a:xfrm>
        </p:spPr>
        <p:txBody>
          <a:bodyPr/>
          <a:lstStyle/>
          <a:p>
            <a:r>
              <a:rPr lang="en-GB" dirty="0"/>
              <a:t>Describing people - answers</a:t>
            </a:r>
          </a:p>
        </p:txBody>
      </p:sp>
    </p:spTree>
    <p:extLst>
      <p:ext uri="{BB962C8B-B14F-4D97-AF65-F5344CB8AC3E}">
        <p14:creationId xmlns:p14="http://schemas.microsoft.com/office/powerpoint/2010/main" val="22342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36" y="290165"/>
            <a:ext cx="10944000" cy="792000"/>
          </a:xfrm>
        </p:spPr>
        <p:txBody>
          <a:bodyPr/>
          <a:lstStyle/>
          <a:p>
            <a:r>
              <a:rPr lang="en-IN" dirty="0"/>
              <a:t>Role play prep time!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B0B13C-CFBF-9340-919F-204EC5EEBB2C}"/>
              </a:ext>
            </a:extLst>
          </p:cNvPr>
          <p:cNvSpPr/>
          <p:nvPr/>
        </p:nvSpPr>
        <p:spPr>
          <a:xfrm>
            <a:off x="648000" y="1217916"/>
            <a:ext cx="109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23085A"/>
                </a:solidFill>
              </a:rPr>
              <a:t>Copy the table below. Work with your group to complete the table for each person who lives in the house your group chose.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99A0A7-1127-2A45-8E9C-534BBE8E9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774888"/>
              </p:ext>
            </p:extLst>
          </p:nvPr>
        </p:nvGraphicFramePr>
        <p:xfrm>
          <a:off x="1392469" y="2246531"/>
          <a:ext cx="8199206" cy="323917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02137">
                  <a:extLst>
                    <a:ext uri="{9D8B030D-6E8A-4147-A177-3AD203B41FA5}">
                      <a16:colId xmlns:a16="http://schemas.microsoft.com/office/drawing/2014/main" val="2314695091"/>
                    </a:ext>
                  </a:extLst>
                </a:gridCol>
                <a:gridCol w="1626955">
                  <a:extLst>
                    <a:ext uri="{9D8B030D-6E8A-4147-A177-3AD203B41FA5}">
                      <a16:colId xmlns:a16="http://schemas.microsoft.com/office/drawing/2014/main" val="2666172508"/>
                    </a:ext>
                  </a:extLst>
                </a:gridCol>
                <a:gridCol w="1879264">
                  <a:extLst>
                    <a:ext uri="{9D8B030D-6E8A-4147-A177-3AD203B41FA5}">
                      <a16:colId xmlns:a16="http://schemas.microsoft.com/office/drawing/2014/main" val="2521846753"/>
                    </a:ext>
                  </a:extLst>
                </a:gridCol>
                <a:gridCol w="904831">
                  <a:extLst>
                    <a:ext uri="{9D8B030D-6E8A-4147-A177-3AD203B41FA5}">
                      <a16:colId xmlns:a16="http://schemas.microsoft.com/office/drawing/2014/main" val="3546923684"/>
                    </a:ext>
                  </a:extLst>
                </a:gridCol>
                <a:gridCol w="1626955">
                  <a:extLst>
                    <a:ext uri="{9D8B030D-6E8A-4147-A177-3AD203B41FA5}">
                      <a16:colId xmlns:a16="http://schemas.microsoft.com/office/drawing/2014/main" val="4040585167"/>
                    </a:ext>
                  </a:extLst>
                </a:gridCol>
                <a:gridCol w="1759064">
                  <a:extLst>
                    <a:ext uri="{9D8B030D-6E8A-4147-A177-3AD203B41FA5}">
                      <a16:colId xmlns:a16="http://schemas.microsoft.com/office/drawing/2014/main" val="3751295397"/>
                    </a:ext>
                  </a:extLst>
                </a:gridCol>
              </a:tblGrid>
              <a:tr h="539862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Male/female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Job/school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Personality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71649"/>
                  </a:ext>
                </a:extLst>
              </a:tr>
              <a:tr h="53986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78840"/>
                  </a:ext>
                </a:extLst>
              </a:tr>
              <a:tr h="53986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222049"/>
                  </a:ext>
                </a:extLst>
              </a:tr>
              <a:tr h="53986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056914"/>
                  </a:ext>
                </a:extLst>
              </a:tr>
              <a:tr h="53986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109118"/>
                  </a:ext>
                </a:extLst>
              </a:tr>
              <a:tr h="53986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20941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AF94BCA-918F-34C5-EF28-8DCAD1F13E1C}"/>
              </a:ext>
            </a:extLst>
          </p:cNvPr>
          <p:cNvSpPr/>
          <p:nvPr/>
        </p:nvSpPr>
        <p:spPr>
          <a:xfrm>
            <a:off x="600000" y="171450"/>
            <a:ext cx="1000200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8" name="Picture 7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369AD18-A155-C242-2EEF-4B8132C7A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17" y="290165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6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FD15E-02FA-F8CB-57FC-4B773958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noProof="0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07A68-D141-7475-515D-5CDC15979079}"/>
              </a:ext>
            </a:extLst>
          </p:cNvPr>
          <p:cNvSpPr/>
          <p:nvPr/>
        </p:nvSpPr>
        <p:spPr>
          <a:xfrm>
            <a:off x="484094" y="259976"/>
            <a:ext cx="753035" cy="22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D7B5A626-DD6B-C2D4-44B5-1BA8E49A4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59976"/>
            <a:ext cx="1362459" cy="391669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1E445ED5-FD8F-256C-7C8F-D5216A5D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237" y="260784"/>
            <a:ext cx="10944000" cy="792000"/>
          </a:xfrm>
        </p:spPr>
        <p:txBody>
          <a:bodyPr/>
          <a:lstStyle/>
          <a:p>
            <a:r>
              <a:rPr lang="en-IN" dirty="0"/>
              <a:t>Small talk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BD462-D25A-8834-CE7D-0A940502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997" y="3390798"/>
            <a:ext cx="4468755" cy="2981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4822F3-7E2D-8170-81DD-CD9446F54B88}"/>
              </a:ext>
            </a:extLst>
          </p:cNvPr>
          <p:cNvSpPr txBox="1"/>
          <p:nvPr/>
        </p:nvSpPr>
        <p:spPr>
          <a:xfrm>
            <a:off x="484094" y="1079517"/>
            <a:ext cx="10824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</a:rPr>
              <a:t>Which of these questions do you think are okay to ask someone you don’t know very well?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1F8E5-F9F7-A24D-8AD2-3BC5DC117400}"/>
              </a:ext>
            </a:extLst>
          </p:cNvPr>
          <p:cNvSpPr txBox="1"/>
          <p:nvPr/>
        </p:nvSpPr>
        <p:spPr>
          <a:xfrm>
            <a:off x="484094" y="1578755"/>
            <a:ext cx="6531428" cy="418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What do you do for a living? (A polite way of saying ‘what is your job?’)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How much do you earn?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How old are you?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Do you have any children?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Have you lived/worked here long?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Do you have any hobbies?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What are your politics?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Are you going on holiday this year?</a:t>
            </a:r>
          </a:p>
        </p:txBody>
      </p:sp>
    </p:spTree>
    <p:extLst>
      <p:ext uri="{BB962C8B-B14F-4D97-AF65-F5344CB8AC3E}">
        <p14:creationId xmlns:p14="http://schemas.microsoft.com/office/powerpoint/2010/main" val="340620355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605</Words>
  <Application>Microsoft Office PowerPoint</Application>
  <PresentationFormat>Widescreen</PresentationFormat>
  <Paragraphs>126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British Council Sans Headline</vt:lpstr>
      <vt:lpstr>British Council Sans</vt:lpstr>
      <vt:lpstr>Calibri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Get to know the neighbours</vt:lpstr>
      <vt:lpstr>PowerPoint Presentation</vt:lpstr>
      <vt:lpstr>Discussion time</vt:lpstr>
      <vt:lpstr>Describing people</vt:lpstr>
      <vt:lpstr>PowerPoint Presentation</vt:lpstr>
      <vt:lpstr>Describing people</vt:lpstr>
      <vt:lpstr>Describing people - answers</vt:lpstr>
      <vt:lpstr>Role play prep time!</vt:lpstr>
      <vt:lpstr>Small talk </vt:lpstr>
      <vt:lpstr>Party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the neighbours</dc:title>
  <dc:creator>Abdullah, Danish (India)</dc:creator>
  <cp:lastModifiedBy>suzanne mordue</cp:lastModifiedBy>
  <cp:revision>17</cp:revision>
  <dcterms:created xsi:type="dcterms:W3CDTF">2020-05-19T18:11:16Z</dcterms:created>
  <dcterms:modified xsi:type="dcterms:W3CDTF">2024-06-05T09:20:56Z</dcterms:modified>
</cp:coreProperties>
</file>