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7"/>
  </p:notesMasterIdLst>
  <p:handoutMasterIdLst>
    <p:handoutMasterId r:id="rId18"/>
  </p:handoutMasterIdLst>
  <p:sldIdLst>
    <p:sldId id="281" r:id="rId8"/>
    <p:sldId id="297" r:id="rId9"/>
    <p:sldId id="299" r:id="rId10"/>
    <p:sldId id="305" r:id="rId11"/>
    <p:sldId id="308" r:id="rId12"/>
    <p:sldId id="298" r:id="rId13"/>
    <p:sldId id="306" r:id="rId14"/>
    <p:sldId id="307" r:id="rId15"/>
    <p:sldId id="291" r:id="rId16"/>
  </p:sldIdLst>
  <p:sldSz cx="12192000" cy="6858000"/>
  <p:notesSz cx="6858000" cy="9144000"/>
  <p:embeddedFontLst>
    <p:embeddedFont>
      <p:font typeface="British Council Sans" panose="020B0604020202020204" charset="0"/>
      <p:regular r:id="rId19"/>
      <p:bold r:id="rId20"/>
      <p:italic r:id="rId21"/>
      <p:boldItalic r:id="rId22"/>
    </p:embeddedFont>
    <p:embeddedFont>
      <p:font typeface="British Council Sans Headline" panose="020B060402020202020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26" Type="http://schemas.openxmlformats.org/officeDocument/2006/relationships/font" Target="fonts/font8.fntdata"/><Relationship Id="rId3" Type="http://schemas.openxmlformats.org/officeDocument/2006/relationships/slideMaster" Target="slideMasters/slideMaster3.xml"/><Relationship Id="rId21" Type="http://schemas.openxmlformats.org/officeDocument/2006/relationships/font" Target="fonts/font3.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5"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6.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font" Target="fonts/font1.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20/06/2024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20/06/2024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3255682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4003262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3451608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415343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799176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832922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06/20/2024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06/20/2024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Dorset life</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 name="Picture 2">
            <a:extLst>
              <a:ext uri="{FF2B5EF4-FFF2-40B4-BE49-F238E27FC236}">
                <a16:creationId xmlns:a16="http://schemas.microsoft.com/office/drawing/2014/main" id="{BE0F469C-9C05-C72A-DE2D-6D30C3D2CE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3575" y="645192"/>
            <a:ext cx="7808848" cy="5205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Dorset life</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674915" cy="383823"/>
          </a:xfrm>
          <a:prstGeom prst="rect">
            <a:avLst/>
          </a:prstGeom>
          <a:noFill/>
        </p:spPr>
        <p:txBody>
          <a:bodyPr wrap="square" rtlCol="0">
            <a:spAutoFit/>
          </a:bodyPr>
          <a:lstStyle/>
          <a:p>
            <a:pPr>
              <a:lnSpc>
                <a:spcPct val="115000"/>
              </a:lnSpc>
              <a:spcBef>
                <a:spcPts val="600"/>
              </a:spcBef>
              <a:spcAft>
                <a:spcPts val="600"/>
              </a:spcAft>
            </a:pPr>
            <a:r>
              <a:rPr lang="en-US" sz="1800" b="1" dirty="0">
                <a:effectLst/>
                <a:ea typeface="Times New Roman" panose="02020603050405020304" pitchFamily="18" charset="0"/>
              </a:rPr>
              <a:t>Task 1: Match the words and definitions.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CE327451-0E39-3528-C885-AB639AB1F376}"/>
              </a:ext>
            </a:extLst>
          </p:cNvPr>
          <p:cNvGraphicFramePr>
            <a:graphicFrameLocks noGrp="1"/>
          </p:cNvGraphicFramePr>
          <p:nvPr>
            <p:extLst>
              <p:ext uri="{D42A27DB-BD31-4B8C-83A1-F6EECF244321}">
                <p14:modId xmlns:p14="http://schemas.microsoft.com/office/powerpoint/2010/main" val="1807302268"/>
              </p:ext>
            </p:extLst>
          </p:nvPr>
        </p:nvGraphicFramePr>
        <p:xfrm>
          <a:off x="1251284" y="1759028"/>
          <a:ext cx="9456822" cy="3793345"/>
        </p:xfrm>
        <a:graphic>
          <a:graphicData uri="http://schemas.openxmlformats.org/drawingml/2006/table">
            <a:tbl>
              <a:tblPr firstRow="1" firstCol="1" bandRow="1">
                <a:tableStyleId>{5940675A-B579-460E-94D1-54222C63F5DA}</a:tableStyleId>
              </a:tblPr>
              <a:tblGrid>
                <a:gridCol w="2056778">
                  <a:extLst>
                    <a:ext uri="{9D8B030D-6E8A-4147-A177-3AD203B41FA5}">
                      <a16:colId xmlns:a16="http://schemas.microsoft.com/office/drawing/2014/main" val="3294555702"/>
                    </a:ext>
                  </a:extLst>
                </a:gridCol>
                <a:gridCol w="7400044">
                  <a:extLst>
                    <a:ext uri="{9D8B030D-6E8A-4147-A177-3AD203B41FA5}">
                      <a16:colId xmlns:a16="http://schemas.microsoft.com/office/drawing/2014/main" val="1176073880"/>
                    </a:ext>
                  </a:extLst>
                </a:gridCol>
              </a:tblGrid>
              <a:tr h="391073">
                <a:tc>
                  <a:txBody>
                    <a:bodyPr/>
                    <a:lstStyle/>
                    <a:p>
                      <a:pPr>
                        <a:lnSpc>
                          <a:spcPct val="115000"/>
                        </a:lnSpc>
                        <a:spcBef>
                          <a:spcPts val="600"/>
                        </a:spcBef>
                        <a:spcAft>
                          <a:spcPts val="600"/>
                        </a:spcAft>
                      </a:pPr>
                      <a:r>
                        <a:rPr lang="en-US" sz="1800">
                          <a:effectLst/>
                        </a:rPr>
                        <a:t>1. Anglo-Saxon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dirty="0">
                          <a:effectLst/>
                        </a:rPr>
                        <a:t>a. (adjective) widely known and famous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35391125"/>
                  </a:ext>
                </a:extLst>
              </a:tr>
              <a:tr h="391073">
                <a:tc>
                  <a:txBody>
                    <a:bodyPr/>
                    <a:lstStyle/>
                    <a:p>
                      <a:pPr>
                        <a:lnSpc>
                          <a:spcPct val="115000"/>
                        </a:lnSpc>
                        <a:spcBef>
                          <a:spcPts val="600"/>
                        </a:spcBef>
                        <a:spcAft>
                          <a:spcPts val="600"/>
                        </a:spcAft>
                      </a:pPr>
                      <a:r>
                        <a:rPr lang="en-US" sz="1800">
                          <a:effectLst/>
                        </a:rPr>
                        <a:t>2. parish</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a:effectLst/>
                        </a:rPr>
                        <a:t>b. (noun) a woman that takes care of sheep</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2329825"/>
                  </a:ext>
                </a:extLst>
              </a:tr>
              <a:tr h="391073">
                <a:tc>
                  <a:txBody>
                    <a:bodyPr/>
                    <a:lstStyle/>
                    <a:p>
                      <a:pPr>
                        <a:lnSpc>
                          <a:spcPct val="115000"/>
                        </a:lnSpc>
                        <a:spcBef>
                          <a:spcPts val="600"/>
                        </a:spcBef>
                        <a:spcAft>
                          <a:spcPts val="600"/>
                        </a:spcAft>
                      </a:pPr>
                      <a:r>
                        <a:rPr lang="en-US" sz="1800">
                          <a:effectLst/>
                        </a:rPr>
                        <a:t>3. hamlet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a:effectLst/>
                        </a:rPr>
                        <a:t>c. (noun) busy activity</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58916593"/>
                  </a:ext>
                </a:extLst>
              </a:tr>
              <a:tr h="676886">
                <a:tc>
                  <a:txBody>
                    <a:bodyPr/>
                    <a:lstStyle/>
                    <a:p>
                      <a:pPr>
                        <a:lnSpc>
                          <a:spcPct val="115000"/>
                        </a:lnSpc>
                        <a:spcBef>
                          <a:spcPts val="600"/>
                        </a:spcBef>
                        <a:spcAft>
                          <a:spcPts val="600"/>
                        </a:spcAft>
                      </a:pPr>
                      <a:r>
                        <a:rPr lang="en-US" sz="1800">
                          <a:effectLst/>
                        </a:rPr>
                        <a:t>4. low-key</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dirty="0">
                          <a:effectLst/>
                        </a:rPr>
                        <a:t>d. (adjective) relating to the people who lived in England in the Early Middle Ages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23421078"/>
                  </a:ext>
                </a:extLst>
              </a:tr>
              <a:tr h="391073">
                <a:tc>
                  <a:txBody>
                    <a:bodyPr/>
                    <a:lstStyle/>
                    <a:p>
                      <a:pPr>
                        <a:lnSpc>
                          <a:spcPct val="115000"/>
                        </a:lnSpc>
                        <a:spcBef>
                          <a:spcPts val="600"/>
                        </a:spcBef>
                        <a:spcAft>
                          <a:spcPts val="600"/>
                        </a:spcAft>
                      </a:pPr>
                      <a:r>
                        <a:rPr lang="en-US" sz="1800">
                          <a:effectLst/>
                        </a:rPr>
                        <a:t>5. hustle-bustle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a:effectLst/>
                        </a:rPr>
                        <a:t>e. (noun) the smallest unit of local government, only in rural areas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5769518"/>
                  </a:ext>
                </a:extLst>
              </a:tr>
              <a:tr h="378948">
                <a:tc>
                  <a:txBody>
                    <a:bodyPr/>
                    <a:lstStyle/>
                    <a:p>
                      <a:pPr>
                        <a:lnSpc>
                          <a:spcPct val="115000"/>
                        </a:lnSpc>
                        <a:spcBef>
                          <a:spcPts val="600"/>
                        </a:spcBef>
                        <a:spcAft>
                          <a:spcPts val="600"/>
                        </a:spcAft>
                      </a:pPr>
                      <a:r>
                        <a:rPr lang="en-US" sz="1800">
                          <a:effectLst/>
                        </a:rPr>
                        <a:t>6. housing estate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dirty="0">
                          <a:effectLst/>
                        </a:rPr>
                        <a:t>f. (adjective) quiet, not attracting attention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8353801"/>
                  </a:ext>
                </a:extLst>
              </a:tr>
              <a:tr h="391073">
                <a:tc>
                  <a:txBody>
                    <a:bodyPr/>
                    <a:lstStyle/>
                    <a:p>
                      <a:pPr>
                        <a:lnSpc>
                          <a:spcPct val="115000"/>
                        </a:lnSpc>
                        <a:spcBef>
                          <a:spcPts val="600"/>
                        </a:spcBef>
                        <a:spcAft>
                          <a:spcPts val="600"/>
                        </a:spcAft>
                      </a:pPr>
                      <a:r>
                        <a:rPr lang="en-US" sz="1800">
                          <a:effectLst/>
                        </a:rPr>
                        <a:t>7. renowned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a:effectLst/>
                        </a:rPr>
                        <a:t>g. (adjective) excellent, better than most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32030567"/>
                  </a:ext>
                </a:extLst>
              </a:tr>
              <a:tr h="391073">
                <a:tc>
                  <a:txBody>
                    <a:bodyPr/>
                    <a:lstStyle/>
                    <a:p>
                      <a:pPr>
                        <a:lnSpc>
                          <a:spcPct val="115000"/>
                        </a:lnSpc>
                        <a:spcBef>
                          <a:spcPts val="600"/>
                        </a:spcBef>
                        <a:spcAft>
                          <a:spcPts val="600"/>
                        </a:spcAft>
                      </a:pPr>
                      <a:r>
                        <a:rPr lang="en-US" sz="1800">
                          <a:effectLst/>
                        </a:rPr>
                        <a:t>8. outstanding</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a:effectLst/>
                        </a:rPr>
                        <a:t>h. (noun) a very small village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42548008"/>
                  </a:ext>
                </a:extLst>
              </a:tr>
              <a:tr h="391073">
                <a:tc>
                  <a:txBody>
                    <a:bodyPr/>
                    <a:lstStyle/>
                    <a:p>
                      <a:pPr>
                        <a:lnSpc>
                          <a:spcPct val="115000"/>
                        </a:lnSpc>
                        <a:spcBef>
                          <a:spcPts val="600"/>
                        </a:spcBef>
                        <a:spcAft>
                          <a:spcPts val="600"/>
                        </a:spcAft>
                      </a:pPr>
                      <a:r>
                        <a:rPr lang="en-US" sz="1800">
                          <a:effectLst/>
                        </a:rPr>
                        <a:t>9. shepherdess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en-US" sz="1800" dirty="0" err="1">
                          <a:effectLst/>
                        </a:rPr>
                        <a:t>i</a:t>
                      </a:r>
                      <a:r>
                        <a:rPr lang="en-US" sz="1800" dirty="0">
                          <a:effectLst/>
                        </a:rPr>
                        <a:t>. (noun) a number of houses built at the same time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7070486"/>
                  </a:ext>
                </a:extLst>
              </a:tr>
            </a:tbl>
          </a:graphicData>
        </a:graphic>
      </p:graphicFrame>
    </p:spTree>
    <p:extLst>
      <p:ext uri="{BB962C8B-B14F-4D97-AF65-F5344CB8AC3E}">
        <p14:creationId xmlns:p14="http://schemas.microsoft.com/office/powerpoint/2010/main" val="1466006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Dorset life</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674915" cy="3061031"/>
          </a:xfrm>
          <a:prstGeom prst="rect">
            <a:avLst/>
          </a:prstGeom>
          <a:noFill/>
        </p:spPr>
        <p:txBody>
          <a:bodyPr wrap="square" rtlCol="0">
            <a:spAutoFit/>
          </a:bodyPr>
          <a:lstStyle/>
          <a:p>
            <a:pPr>
              <a:lnSpc>
                <a:spcPct val="115000"/>
              </a:lnSpc>
              <a:spcBef>
                <a:spcPts val="600"/>
              </a:spcBef>
              <a:spcAft>
                <a:spcPts val="600"/>
              </a:spcAft>
            </a:pPr>
            <a:r>
              <a:rPr lang="en-US" sz="1800" b="1" dirty="0">
                <a:effectLst/>
                <a:ea typeface="Times New Roman" panose="02020603050405020304" pitchFamily="18" charset="0"/>
              </a:rPr>
              <a:t>Task 2: You are going to listen to a man from the village of Sixpenny Handley in Dorset. The name comes from its Anglo-Saxon name: </a:t>
            </a:r>
            <a:r>
              <a:rPr lang="en-US" sz="1800" b="1" dirty="0" err="1">
                <a:effectLst/>
                <a:ea typeface="Times New Roman" panose="02020603050405020304" pitchFamily="18" charset="0"/>
              </a:rPr>
              <a:t>Saxpena</a:t>
            </a:r>
            <a:r>
              <a:rPr lang="en-US" sz="1800" b="1" dirty="0">
                <a:effectLst/>
                <a:ea typeface="Times New Roman" panose="02020603050405020304" pitchFamily="18" charset="0"/>
              </a:rPr>
              <a:t> </a:t>
            </a:r>
            <a:r>
              <a:rPr lang="en-US" sz="1800" b="1" dirty="0" err="1">
                <a:effectLst/>
                <a:ea typeface="Times New Roman" panose="02020603050405020304" pitchFamily="18" charset="0"/>
              </a:rPr>
              <a:t>Hanlege</a:t>
            </a:r>
            <a:r>
              <a:rPr lang="en-US" sz="1800" b="1" dirty="0">
                <a:effectLst/>
                <a:ea typeface="Times New Roman" panose="02020603050405020304" pitchFamily="18" charset="0"/>
              </a:rPr>
              <a:t>. </a:t>
            </a:r>
          </a:p>
          <a:p>
            <a:pPr>
              <a:lnSpc>
                <a:spcPct val="115000"/>
              </a:lnSpc>
              <a:spcBef>
                <a:spcPts val="600"/>
              </a:spcBef>
              <a:spcAft>
                <a:spcPts val="600"/>
              </a:spcAft>
            </a:pPr>
            <a:r>
              <a:rPr lang="en-US" sz="1800" b="1" dirty="0">
                <a:effectLst/>
                <a:ea typeface="Times New Roman" panose="02020603050405020304" pitchFamily="18" charset="0"/>
              </a:rPr>
              <a:t>Read some of the questions he is asked. What do you think he might answer?</a:t>
            </a:r>
            <a:endParaRPr lang="en-GB" sz="1800" dirty="0">
              <a:effectLst/>
              <a:ea typeface="Times New Roman" panose="02020603050405020304" pitchFamily="18" charset="0"/>
            </a:endParaRPr>
          </a:p>
          <a:p>
            <a:pPr>
              <a:lnSpc>
                <a:spcPct val="115000"/>
              </a:lnSpc>
              <a:spcBef>
                <a:spcPts val="600"/>
              </a:spcBef>
              <a:spcAft>
                <a:spcPts val="600"/>
              </a:spcAft>
            </a:pPr>
            <a:r>
              <a:rPr lang="en-US" sz="1800" dirty="0">
                <a:effectLst/>
                <a:ea typeface="Times New Roman" panose="02020603050405020304" pitchFamily="18" charset="0"/>
              </a:rPr>
              <a:t>1. </a:t>
            </a:r>
            <a:r>
              <a:rPr lang="en-GB" sz="1800" dirty="0">
                <a:effectLst/>
                <a:ea typeface="Times New Roman" panose="02020603050405020304" pitchFamily="18" charset="0"/>
              </a:rPr>
              <a:t>What do you like best about your area?</a:t>
            </a:r>
          </a:p>
          <a:p>
            <a:pPr>
              <a:lnSpc>
                <a:spcPct val="115000"/>
              </a:lnSpc>
              <a:spcBef>
                <a:spcPts val="600"/>
              </a:spcBef>
              <a:spcAft>
                <a:spcPts val="600"/>
              </a:spcAft>
            </a:pPr>
            <a:r>
              <a:rPr lang="en-US" sz="1800" dirty="0">
                <a:effectLst/>
                <a:ea typeface="Times New Roman" panose="02020603050405020304" pitchFamily="18" charset="0"/>
              </a:rPr>
              <a:t>2. </a:t>
            </a:r>
            <a:r>
              <a:rPr lang="en-GB" sz="1800" dirty="0">
                <a:effectLst/>
                <a:ea typeface="Times New Roman" panose="02020603050405020304" pitchFamily="18" charset="0"/>
              </a:rPr>
              <a:t>Can you tell me in what way your area has changed in the last 20 years?</a:t>
            </a:r>
          </a:p>
          <a:p>
            <a:pPr>
              <a:lnSpc>
                <a:spcPct val="115000"/>
              </a:lnSpc>
              <a:spcBef>
                <a:spcPts val="600"/>
              </a:spcBef>
              <a:spcAft>
                <a:spcPts val="600"/>
              </a:spcAft>
            </a:pPr>
            <a:r>
              <a:rPr lang="en-US" sz="1800" dirty="0">
                <a:effectLst/>
                <a:ea typeface="Times New Roman" panose="02020603050405020304" pitchFamily="18" charset="0"/>
              </a:rPr>
              <a:t>3. </a:t>
            </a:r>
            <a:r>
              <a:rPr lang="en-GB" sz="1800" dirty="0">
                <a:effectLst/>
                <a:ea typeface="Times New Roman" panose="02020603050405020304" pitchFamily="18" charset="0"/>
              </a:rPr>
              <a:t>Is this region famous for anything, would you say?</a:t>
            </a:r>
          </a:p>
          <a:p>
            <a:pPr>
              <a:lnSpc>
                <a:spcPct val="115000"/>
              </a:lnSpc>
              <a:spcBef>
                <a:spcPts val="600"/>
              </a:spcBef>
              <a:spcAft>
                <a:spcPts val="600"/>
              </a:spcAft>
            </a:pPr>
            <a:r>
              <a:rPr lang="en-US" sz="1800" dirty="0">
                <a:effectLst/>
                <a:ea typeface="Times New Roman" panose="02020603050405020304" pitchFamily="18" charset="0"/>
              </a:rPr>
              <a:t>4. Is this area famous for any special foods?</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43058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Dorset life</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658938" cy="4749377"/>
          </a:xfrm>
          <a:prstGeom prst="rect">
            <a:avLst/>
          </a:prstGeom>
          <a:noFill/>
        </p:spPr>
        <p:txBody>
          <a:bodyPr wrap="square" rtlCol="0">
            <a:spAutoFit/>
          </a:bodyPr>
          <a:lstStyle/>
          <a:p>
            <a:pPr algn="l"/>
            <a:r>
              <a:rPr lang="en-GB" sz="1800" b="1" i="0" u="none" strike="noStrike" baseline="0" dirty="0"/>
              <a:t>Task 3: Listen and write in the missing words. Write one word in each gap. </a:t>
            </a:r>
          </a:p>
          <a:p>
            <a:pPr algn="l"/>
            <a:endParaRPr lang="en-GB" sz="1800" b="1" i="0" u="none" strike="noStrike" baseline="0" dirty="0"/>
          </a:p>
          <a:p>
            <a:pPr algn="l">
              <a:lnSpc>
                <a:spcPct val="150000"/>
              </a:lnSpc>
            </a:pPr>
            <a:r>
              <a:rPr lang="en-GB" sz="1800" b="0" i="0" u="none" strike="noStrike" baseline="0" dirty="0"/>
              <a:t>1. In the last twenty, thirty years, we’ve had _________ ________ _______ ________ around the village.</a:t>
            </a:r>
          </a:p>
          <a:p>
            <a:pPr algn="l">
              <a:lnSpc>
                <a:spcPct val="150000"/>
              </a:lnSpc>
            </a:pPr>
            <a:r>
              <a:rPr lang="en-GB" sz="1800" b="0" i="0" u="none" strike="noStrike" baseline="0" dirty="0"/>
              <a:t>2. Some of them are only perhaps ten houses. It has not really altered the village ________ __’_ _______ ____ ___________ . Because the school’s been able to keep going, the village post office, the shops that we have here.</a:t>
            </a:r>
          </a:p>
          <a:p>
            <a:pPr algn="l">
              <a:lnSpc>
                <a:spcPct val="150000"/>
              </a:lnSpc>
            </a:pPr>
            <a:r>
              <a:rPr lang="en-GB" sz="1800" b="0" i="0" u="none" strike="noStrike" baseline="0" dirty="0"/>
              <a:t>3. The downside of it is, it’s _________ ________ ________ _______ __________ considerably.</a:t>
            </a:r>
          </a:p>
          <a:p>
            <a:pPr algn="l">
              <a:lnSpc>
                <a:spcPct val="150000"/>
              </a:lnSpc>
            </a:pPr>
            <a:r>
              <a:rPr lang="en-GB" sz="1800" b="0" i="0" u="none" strike="noStrike" baseline="0" dirty="0"/>
              <a:t>4. There’s not actually many people of my age that were born and bred in Sixpenny Handley that’s actually left in the village ________ ________ ________ ________ ________ ________ ________ and there’s not actually the jobs around here for them.</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209562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Dorset life</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141198"/>
          </a:xfrm>
          <a:prstGeom prst="rect">
            <a:avLst/>
          </a:prstGeom>
          <a:noFill/>
        </p:spPr>
        <p:txBody>
          <a:bodyPr wrap="square" rtlCol="0">
            <a:spAutoFit/>
          </a:bodyPr>
          <a:lstStyle/>
          <a:p>
            <a:pPr>
              <a:spcAft>
                <a:spcPts val="1000"/>
              </a:spcAft>
            </a:pPr>
            <a:r>
              <a:rPr lang="en-GB" sz="1800" b="1" dirty="0">
                <a:effectLst/>
                <a:ea typeface="Times New Roman" panose="02020603050405020304" pitchFamily="18" charset="0"/>
              </a:rPr>
              <a:t>Transcript: Interview with Rob Jesse</a:t>
            </a:r>
            <a:endParaRPr lang="en-GB" sz="1800" dirty="0">
              <a:effectLst/>
              <a:ea typeface="Times New Roman" panose="02020603050405020304" pitchFamily="18" charset="0"/>
            </a:endParaRPr>
          </a:p>
          <a:p>
            <a:pPr>
              <a:spcAft>
                <a:spcPts val="1000"/>
              </a:spcAft>
            </a:pPr>
            <a:r>
              <a:rPr lang="en-GB" sz="1800" b="1" dirty="0">
                <a:effectLst/>
                <a:ea typeface="Times New Roman" panose="02020603050405020304" pitchFamily="18" charset="0"/>
              </a:rPr>
              <a:t>Interviewer: </a:t>
            </a:r>
            <a:r>
              <a:rPr lang="en-GB" sz="1800" dirty="0">
                <a:effectLst/>
                <a:ea typeface="Times New Roman" panose="02020603050405020304" pitchFamily="18" charset="0"/>
              </a:rPr>
              <a:t>So, Rob, can you just tell me whereabouts in the UK you’re from and what you like about your area?</a:t>
            </a:r>
          </a:p>
          <a:p>
            <a:pPr>
              <a:spcAft>
                <a:spcPts val="1000"/>
              </a:spcAft>
            </a:pPr>
            <a:r>
              <a:rPr lang="en-GB" sz="1800" b="1" dirty="0">
                <a:effectLst/>
                <a:ea typeface="Times New Roman" panose="02020603050405020304" pitchFamily="18" charset="0"/>
              </a:rPr>
              <a:t>Rob: </a:t>
            </a:r>
            <a:r>
              <a:rPr lang="en-GB" sz="1800" dirty="0">
                <a:effectLst/>
                <a:ea typeface="Times New Roman" panose="02020603050405020304" pitchFamily="18" charset="0"/>
              </a:rPr>
              <a:t>Right, I live in a little place called, a little village in Dorset, on the edge of Dorset, which is called Sixpenny Handley. It’s actually got its name as an Anglo-Saxon name, which was </a:t>
            </a:r>
            <a:r>
              <a:rPr lang="en-GB" sz="1800" dirty="0" err="1">
                <a:effectLst/>
                <a:ea typeface="Times New Roman" panose="02020603050405020304" pitchFamily="18" charset="0"/>
              </a:rPr>
              <a:t>Saxpena</a:t>
            </a:r>
            <a:r>
              <a:rPr lang="en-GB" sz="1800" dirty="0">
                <a:effectLst/>
                <a:ea typeface="Times New Roman" panose="02020603050405020304" pitchFamily="18" charset="0"/>
              </a:rPr>
              <a:t> </a:t>
            </a:r>
            <a:r>
              <a:rPr lang="en-GB" sz="1800" dirty="0" err="1">
                <a:effectLst/>
                <a:ea typeface="Times New Roman" panose="02020603050405020304" pitchFamily="18" charset="0"/>
              </a:rPr>
              <a:t>Hanlege</a:t>
            </a:r>
            <a:r>
              <a:rPr lang="en-GB" sz="1800" dirty="0">
                <a:effectLst/>
                <a:ea typeface="Times New Roman" panose="02020603050405020304" pitchFamily="18" charset="0"/>
              </a:rPr>
              <a:t>. It’s a small village and it actually has a parish that joins in lots of other small hamlets and things like that. So there’s about six hundred and seventy houses in all the small villages and hamlets around here.</a:t>
            </a:r>
          </a:p>
          <a:p>
            <a:pPr>
              <a:spcAft>
                <a:spcPts val="1000"/>
              </a:spcAft>
            </a:pPr>
            <a:r>
              <a:rPr lang="en-GB" sz="1800" b="1" dirty="0">
                <a:effectLst/>
                <a:ea typeface="Times New Roman" panose="02020603050405020304" pitchFamily="18" charset="0"/>
              </a:rPr>
              <a:t>Interviewer: </a:t>
            </a:r>
            <a:r>
              <a:rPr lang="en-GB" sz="1800" dirty="0">
                <a:effectLst/>
                <a:ea typeface="Times New Roman" panose="02020603050405020304" pitchFamily="18" charset="0"/>
              </a:rPr>
              <a:t>And what do you like best about your area?</a:t>
            </a:r>
          </a:p>
          <a:p>
            <a:pPr>
              <a:spcAft>
                <a:spcPts val="1000"/>
              </a:spcAft>
            </a:pPr>
            <a:r>
              <a:rPr lang="en-GB" sz="1800" b="1" dirty="0">
                <a:effectLst/>
                <a:ea typeface="Times New Roman" panose="02020603050405020304" pitchFamily="18" charset="0"/>
              </a:rPr>
              <a:t>Rob: </a:t>
            </a:r>
            <a:r>
              <a:rPr lang="en-GB" sz="1800" dirty="0">
                <a:effectLst/>
                <a:ea typeface="Times New Roman" panose="02020603050405020304" pitchFamily="18" charset="0"/>
              </a:rPr>
              <a:t>I think it’s sort of low-key, there’s no ‘hustle-bustle’, things like that. People are very, very friendly here.</a:t>
            </a: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47107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Dorset life</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479479"/>
          </a:xfrm>
          <a:prstGeom prst="rect">
            <a:avLst/>
          </a:prstGeom>
          <a:noFill/>
        </p:spPr>
        <p:txBody>
          <a:bodyPr wrap="square" rtlCol="0">
            <a:spAutoFit/>
          </a:bodyPr>
          <a:lstStyle/>
          <a:p>
            <a:pPr>
              <a:spcAft>
                <a:spcPts val="1000"/>
              </a:spcAft>
            </a:pPr>
            <a:r>
              <a:rPr lang="en-GB" sz="1800" b="1" dirty="0">
                <a:effectLst/>
                <a:ea typeface="Times New Roman" panose="02020603050405020304" pitchFamily="18" charset="0"/>
                <a:cs typeface="Arial" panose="020B0604020202020204" pitchFamily="34" charset="0"/>
              </a:rPr>
              <a:t>Interviewer: </a:t>
            </a:r>
            <a:r>
              <a:rPr lang="en-GB" sz="1800" dirty="0">
                <a:effectLst/>
                <a:ea typeface="Times New Roman" panose="02020603050405020304" pitchFamily="18" charset="0"/>
                <a:cs typeface="Arial" panose="020B0604020202020204" pitchFamily="34" charset="0"/>
              </a:rPr>
              <a:t>Can you tell me in what way your area has changed in the last 20 years?</a:t>
            </a:r>
          </a:p>
          <a:p>
            <a:pPr>
              <a:spcAft>
                <a:spcPts val="1000"/>
              </a:spcAft>
            </a:pPr>
            <a:r>
              <a:rPr lang="en-GB" sz="1800" b="1" dirty="0">
                <a:effectLst/>
                <a:ea typeface="Times New Roman" panose="02020603050405020304" pitchFamily="18" charset="0"/>
                <a:cs typeface="Arial" panose="020B0604020202020204" pitchFamily="34" charset="0"/>
              </a:rPr>
              <a:t>Rob: </a:t>
            </a:r>
            <a:r>
              <a:rPr lang="en-GB" sz="1800" dirty="0">
                <a:effectLst/>
                <a:ea typeface="Times New Roman" panose="02020603050405020304" pitchFamily="18" charset="0"/>
                <a:cs typeface="Arial" panose="020B0604020202020204" pitchFamily="34" charset="0"/>
              </a:rPr>
              <a:t>Right, over the last twenty years I’ve lived here. I’m fifty-nine and I’ve lived here all this time. In the last twenty, thirty years, we’ve had fifteen estates put up around the village. Only small ones – the biggest one’s about thirty, forty houses in them. Some of them are only perhaps ten houses. It has not really altered the village because it’s helped the village. Because the school has been able to keep going, the village post office, the shops that we have here. We have a hairdresser’s. It’s brought a lot of money into the village. The downside of it is, it’s pushed the house prices up considerably. There’s not actually many people of my age that were born and bred in Sixpenny Handley that’s actually left in the village because of the prices of the houses and there’s not actually the jobs around here for them.</a:t>
            </a: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78564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Dorset life</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546437"/>
          </a:xfrm>
          <a:prstGeom prst="rect">
            <a:avLst/>
          </a:prstGeom>
          <a:noFill/>
        </p:spPr>
        <p:txBody>
          <a:bodyPr wrap="square" rtlCol="0">
            <a:spAutoFit/>
          </a:bodyPr>
          <a:lstStyle/>
          <a:p>
            <a:pPr>
              <a:spcAft>
                <a:spcPts val="1000"/>
              </a:spcAft>
            </a:pPr>
            <a:r>
              <a:rPr lang="en-GB" sz="1800" b="1" dirty="0">
                <a:effectLst/>
                <a:ea typeface="Times New Roman" panose="02020603050405020304" pitchFamily="18" charset="0"/>
              </a:rPr>
              <a:t>Interviewer: </a:t>
            </a:r>
            <a:r>
              <a:rPr lang="en-GB" sz="1800" dirty="0">
                <a:effectLst/>
                <a:ea typeface="Times New Roman" panose="02020603050405020304" pitchFamily="18" charset="0"/>
              </a:rPr>
              <a:t>Right…and is this region famous for anything, would you say?</a:t>
            </a:r>
          </a:p>
          <a:p>
            <a:pPr>
              <a:spcAft>
                <a:spcPts val="1000"/>
              </a:spcAft>
            </a:pPr>
            <a:r>
              <a:rPr lang="en-GB" sz="1800" b="1" dirty="0">
                <a:effectLst/>
                <a:ea typeface="Times New Roman" panose="02020603050405020304" pitchFamily="18" charset="0"/>
              </a:rPr>
              <a:t>Rob: </a:t>
            </a:r>
            <a:r>
              <a:rPr lang="en-GB" sz="1800" dirty="0">
                <a:effectLst/>
                <a:ea typeface="Times New Roman" panose="02020603050405020304" pitchFamily="18" charset="0"/>
              </a:rPr>
              <a:t>Well, we’re very close to the Cranborne Chase, which is a world-renowned natural sight. It’s got wonderful woods that people come out to. The AONB is doing lots of things around here.</a:t>
            </a:r>
          </a:p>
          <a:p>
            <a:pPr>
              <a:spcAft>
                <a:spcPts val="1000"/>
              </a:spcAft>
            </a:pPr>
            <a:r>
              <a:rPr lang="en-GB" sz="1800" b="1" dirty="0">
                <a:effectLst/>
                <a:ea typeface="Times New Roman" panose="02020603050405020304" pitchFamily="18" charset="0"/>
              </a:rPr>
              <a:t>Interviewer: </a:t>
            </a:r>
            <a:r>
              <a:rPr lang="en-GB" sz="1800" dirty="0">
                <a:effectLst/>
                <a:ea typeface="Times New Roman" panose="02020603050405020304" pitchFamily="18" charset="0"/>
              </a:rPr>
              <a:t>What’s that?</a:t>
            </a:r>
          </a:p>
          <a:p>
            <a:pPr>
              <a:spcAft>
                <a:spcPts val="1000"/>
              </a:spcAft>
            </a:pPr>
            <a:r>
              <a:rPr lang="en-GB" sz="1800" b="1" dirty="0">
                <a:effectLst/>
                <a:ea typeface="Times New Roman" panose="02020603050405020304" pitchFamily="18" charset="0"/>
              </a:rPr>
              <a:t>Rob: </a:t>
            </a:r>
            <a:r>
              <a:rPr lang="en-GB" sz="1800" dirty="0">
                <a:effectLst/>
                <a:ea typeface="Times New Roman" panose="02020603050405020304" pitchFamily="18" charset="0"/>
              </a:rPr>
              <a:t>Area of Outstanding Natural Beauty, which if you’ve been to Sixpenny Handley and walked around, you would agree that it is really outstanding.</a:t>
            </a:r>
          </a:p>
          <a:p>
            <a:pPr>
              <a:spcAft>
                <a:spcPts val="1000"/>
              </a:spcAft>
            </a:pPr>
            <a:r>
              <a:rPr lang="en-GB" sz="1800" b="1" dirty="0">
                <a:effectLst/>
                <a:ea typeface="Times New Roman" panose="02020603050405020304" pitchFamily="18" charset="0"/>
              </a:rPr>
              <a:t>Interviewer: </a:t>
            </a:r>
            <a:r>
              <a:rPr lang="en-GB" sz="1800" dirty="0">
                <a:effectLst/>
                <a:ea typeface="Times New Roman" panose="02020603050405020304" pitchFamily="18" charset="0"/>
              </a:rPr>
              <a:t>And is this area famous for any special foods?</a:t>
            </a:r>
          </a:p>
          <a:p>
            <a:pPr>
              <a:spcAft>
                <a:spcPts val="1000"/>
              </a:spcAft>
            </a:pPr>
            <a:r>
              <a:rPr lang="en-GB" sz="1800" b="1" dirty="0">
                <a:effectLst/>
                <a:ea typeface="Times New Roman" panose="02020603050405020304" pitchFamily="18" charset="0"/>
              </a:rPr>
              <a:t>Rob: </a:t>
            </a:r>
            <a:r>
              <a:rPr lang="en-GB" sz="1800" dirty="0">
                <a:effectLst/>
                <a:ea typeface="Times New Roman" panose="02020603050405020304" pitchFamily="18" charset="0"/>
              </a:rPr>
              <a:t>My wife is a shepherdess. We actually breed Dorset sheep. She actually shows them and we have some Poll Dorset, which is the one without the horns and we have the Dorset Horns – with the horns. So that’s the rare old breed. One time, actually, it nearly died out but it’s making a good comeback now.</a:t>
            </a: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220515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Dorset life</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3117</TotalTime>
  <Words>1001</Words>
  <Application>Microsoft Office PowerPoint</Application>
  <PresentationFormat>Widescreen</PresentationFormat>
  <Paragraphs>82</Paragraphs>
  <Slides>9</Slides>
  <Notes>9</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9</vt:i4>
      </vt:variant>
    </vt:vector>
  </HeadingPairs>
  <TitlesOfParts>
    <vt:vector size="23" baseType="lpstr">
      <vt:lpstr>Times New Roman</vt:lpstr>
      <vt:lpstr>MS Mincho</vt:lpstr>
      <vt:lpstr>Calibri Light</vt:lpstr>
      <vt:lpstr>British Council Sans Headline</vt:lpstr>
      <vt:lpstr>Arial</vt:lpstr>
      <vt:lpstr>British Council Sans</vt:lpstr>
      <vt:lpstr>Calibri</vt:lpstr>
      <vt:lpstr>Cover - indigo</vt:lpstr>
      <vt:lpstr>Section - indigo</vt:lpstr>
      <vt:lpstr>Cover - white</vt:lpstr>
      <vt:lpstr>Section - white</vt:lpstr>
      <vt:lpstr>British Council</vt:lpstr>
      <vt:lpstr>Custom Design</vt:lpstr>
      <vt:lpstr>British Council blank</vt:lpstr>
      <vt:lpstr>Dorset life</vt:lpstr>
      <vt:lpstr>PowerPoint Presentation</vt:lpstr>
      <vt:lpstr>Dorset life</vt:lpstr>
      <vt:lpstr>Dorset life</vt:lpstr>
      <vt:lpstr>Dorset life</vt:lpstr>
      <vt:lpstr>Dorset life</vt:lpstr>
      <vt:lpstr>Dorset life</vt:lpstr>
      <vt:lpstr>Dorset life</vt:lpstr>
      <vt:lpstr>Dorset life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158</cp:revision>
  <dcterms:created xsi:type="dcterms:W3CDTF">2020-03-31T10:47:13Z</dcterms:created>
  <dcterms:modified xsi:type="dcterms:W3CDTF">2024-06-20T15:53:28Z</dcterms:modified>
</cp:coreProperties>
</file>