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97" d="100"/>
          <a:sy n="97" d="100"/>
        </p:scale>
        <p:origin x="10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E9452-FFE2-45D4-A80E-DEEAEE5C1154}"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DF6D5-D513-4713-859E-30CB52929B3D}" type="slidenum">
              <a:rPr lang="en-GB" smtClean="0"/>
              <a:t>‹#›</a:t>
            </a:fld>
            <a:endParaRPr lang="en-GB"/>
          </a:p>
        </p:txBody>
      </p:sp>
    </p:spTree>
    <p:extLst>
      <p:ext uri="{BB962C8B-B14F-4D97-AF65-F5344CB8AC3E}">
        <p14:creationId xmlns:p14="http://schemas.microsoft.com/office/powerpoint/2010/main" val="397054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a:t>
            </a:fld>
            <a:endParaRPr lang="en-GB"/>
          </a:p>
        </p:txBody>
      </p:sp>
    </p:spTree>
    <p:extLst>
      <p:ext uri="{BB962C8B-B14F-4D97-AF65-F5344CB8AC3E}">
        <p14:creationId xmlns:p14="http://schemas.microsoft.com/office/powerpoint/2010/main" val="109636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10</a:t>
            </a:fld>
            <a:endParaRPr lang="en-GB"/>
          </a:p>
        </p:txBody>
      </p:sp>
    </p:spTree>
    <p:extLst>
      <p:ext uri="{BB962C8B-B14F-4D97-AF65-F5344CB8AC3E}">
        <p14:creationId xmlns:p14="http://schemas.microsoft.com/office/powerpoint/2010/main" val="217504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11</a:t>
            </a:fld>
            <a:endParaRPr lang="en-GB"/>
          </a:p>
        </p:txBody>
      </p:sp>
    </p:spTree>
    <p:extLst>
      <p:ext uri="{BB962C8B-B14F-4D97-AF65-F5344CB8AC3E}">
        <p14:creationId xmlns:p14="http://schemas.microsoft.com/office/powerpoint/2010/main" val="291422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12</a:t>
            </a:fld>
            <a:endParaRPr lang="en-GB"/>
          </a:p>
        </p:txBody>
      </p:sp>
    </p:spTree>
    <p:extLst>
      <p:ext uri="{BB962C8B-B14F-4D97-AF65-F5344CB8AC3E}">
        <p14:creationId xmlns:p14="http://schemas.microsoft.com/office/powerpoint/2010/main" val="191128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13</a:t>
            </a:fld>
            <a:endParaRPr lang="en-GB"/>
          </a:p>
        </p:txBody>
      </p:sp>
    </p:spTree>
    <p:extLst>
      <p:ext uri="{BB962C8B-B14F-4D97-AF65-F5344CB8AC3E}">
        <p14:creationId xmlns:p14="http://schemas.microsoft.com/office/powerpoint/2010/main" val="223004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14</a:t>
            </a:fld>
            <a:endParaRPr lang="en-GB"/>
          </a:p>
        </p:txBody>
      </p:sp>
    </p:spTree>
    <p:extLst>
      <p:ext uri="{BB962C8B-B14F-4D97-AF65-F5344CB8AC3E}">
        <p14:creationId xmlns:p14="http://schemas.microsoft.com/office/powerpoint/2010/main" val="2744238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15</a:t>
            </a:fld>
            <a:endParaRPr lang="en-GB"/>
          </a:p>
        </p:txBody>
      </p:sp>
    </p:spTree>
    <p:extLst>
      <p:ext uri="{BB962C8B-B14F-4D97-AF65-F5344CB8AC3E}">
        <p14:creationId xmlns:p14="http://schemas.microsoft.com/office/powerpoint/2010/main" val="350698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16</a:t>
            </a:fld>
            <a:endParaRPr lang="en-GB"/>
          </a:p>
        </p:txBody>
      </p:sp>
    </p:spTree>
    <p:extLst>
      <p:ext uri="{BB962C8B-B14F-4D97-AF65-F5344CB8AC3E}">
        <p14:creationId xmlns:p14="http://schemas.microsoft.com/office/powerpoint/2010/main" val="271595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2</a:t>
            </a:fld>
            <a:endParaRPr lang="en-GB"/>
          </a:p>
        </p:txBody>
      </p:sp>
    </p:spTree>
    <p:extLst>
      <p:ext uri="{BB962C8B-B14F-4D97-AF65-F5344CB8AC3E}">
        <p14:creationId xmlns:p14="http://schemas.microsoft.com/office/powerpoint/2010/main" val="36681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3</a:t>
            </a:fld>
            <a:endParaRPr lang="en-GB"/>
          </a:p>
        </p:txBody>
      </p:sp>
    </p:spTree>
    <p:extLst>
      <p:ext uri="{BB962C8B-B14F-4D97-AF65-F5344CB8AC3E}">
        <p14:creationId xmlns:p14="http://schemas.microsoft.com/office/powerpoint/2010/main" val="45377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4</a:t>
            </a:fld>
            <a:endParaRPr lang="en-GB"/>
          </a:p>
        </p:txBody>
      </p:sp>
    </p:spTree>
    <p:extLst>
      <p:ext uri="{BB962C8B-B14F-4D97-AF65-F5344CB8AC3E}">
        <p14:creationId xmlns:p14="http://schemas.microsoft.com/office/powerpoint/2010/main" val="53966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5</a:t>
            </a:fld>
            <a:endParaRPr lang="en-GB"/>
          </a:p>
        </p:txBody>
      </p:sp>
    </p:spTree>
    <p:extLst>
      <p:ext uri="{BB962C8B-B14F-4D97-AF65-F5344CB8AC3E}">
        <p14:creationId xmlns:p14="http://schemas.microsoft.com/office/powerpoint/2010/main" val="308505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6</a:t>
            </a:fld>
            <a:endParaRPr lang="en-GB"/>
          </a:p>
        </p:txBody>
      </p:sp>
    </p:spTree>
    <p:extLst>
      <p:ext uri="{BB962C8B-B14F-4D97-AF65-F5344CB8AC3E}">
        <p14:creationId xmlns:p14="http://schemas.microsoft.com/office/powerpoint/2010/main" val="73728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7</a:t>
            </a:fld>
            <a:endParaRPr lang="en-GB"/>
          </a:p>
        </p:txBody>
      </p:sp>
    </p:spTree>
    <p:extLst>
      <p:ext uri="{BB962C8B-B14F-4D97-AF65-F5344CB8AC3E}">
        <p14:creationId xmlns:p14="http://schemas.microsoft.com/office/powerpoint/2010/main" val="155778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8</a:t>
            </a:fld>
            <a:endParaRPr lang="en-GB"/>
          </a:p>
        </p:txBody>
      </p:sp>
    </p:spTree>
    <p:extLst>
      <p:ext uri="{BB962C8B-B14F-4D97-AF65-F5344CB8AC3E}">
        <p14:creationId xmlns:p14="http://schemas.microsoft.com/office/powerpoint/2010/main" val="275770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DF6D5-D513-4713-859E-30CB52929B3D}" type="slidenum">
              <a:rPr lang="en-GB" smtClean="0"/>
              <a:t>9</a:t>
            </a:fld>
            <a:endParaRPr lang="en-GB"/>
          </a:p>
        </p:txBody>
      </p:sp>
    </p:spTree>
    <p:extLst>
      <p:ext uri="{BB962C8B-B14F-4D97-AF65-F5344CB8AC3E}">
        <p14:creationId xmlns:p14="http://schemas.microsoft.com/office/powerpoint/2010/main" val="58381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95C3-F3AB-23F2-3EF8-6220CF2FA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FA586A-A1E4-C597-5CA7-ECE849923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1B6B68-AC2B-98E0-9F1C-DFDE1DFF8294}"/>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5" name="Footer Placeholder 4">
            <a:extLst>
              <a:ext uri="{FF2B5EF4-FFF2-40B4-BE49-F238E27FC236}">
                <a16:creationId xmlns:a16="http://schemas.microsoft.com/office/drawing/2014/main" id="{39F333B0-31D6-F879-8331-A4B1215AC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5E3CF-9E8A-D3E9-2701-14D169F58163}"/>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84991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C76A-A60D-3B23-A521-0F27A1D2B7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F7D60D-9BA5-C28E-2FCE-44377C08EB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BC594C-7FE6-0BD5-19B9-8098F390A805}"/>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5" name="Footer Placeholder 4">
            <a:extLst>
              <a:ext uri="{FF2B5EF4-FFF2-40B4-BE49-F238E27FC236}">
                <a16:creationId xmlns:a16="http://schemas.microsoft.com/office/drawing/2014/main" id="{D75B2B2A-B971-9176-11DC-859E38B46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B87F6F-348C-0B5C-B6F6-303D35B0690A}"/>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11560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8C2E6-100F-9A00-12B6-1069CEB38D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9DD76C-1D1A-0EE6-8AC7-E2EE97BBD7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398C6-6EA4-F985-4F02-B78F00D09527}"/>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5" name="Footer Placeholder 4">
            <a:extLst>
              <a:ext uri="{FF2B5EF4-FFF2-40B4-BE49-F238E27FC236}">
                <a16:creationId xmlns:a16="http://schemas.microsoft.com/office/drawing/2014/main" id="{707F0199-2DA5-398C-39B3-5DE64FFD53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2EB7B-5277-4EC5-B10A-2A50A27B06F1}"/>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189525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5B44-8B4E-E6A6-BB19-E51E2B6B08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260017-54EF-6CB0-97C6-EE616E9C1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B6362-4A71-996D-1CFD-B00FE94CDF86}"/>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5" name="Footer Placeholder 4">
            <a:extLst>
              <a:ext uri="{FF2B5EF4-FFF2-40B4-BE49-F238E27FC236}">
                <a16:creationId xmlns:a16="http://schemas.microsoft.com/office/drawing/2014/main" id="{4B48A97B-4570-16F2-7286-238B9199B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0F2EC-8635-4C3E-4430-4BB4E62DFB3F}"/>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247327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EC23-E00D-801B-0BD1-54F145B60D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D46449-1874-B075-F049-7703EF08C7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39DE89-8B01-2D5A-C290-50D8F6E99176}"/>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5" name="Footer Placeholder 4">
            <a:extLst>
              <a:ext uri="{FF2B5EF4-FFF2-40B4-BE49-F238E27FC236}">
                <a16:creationId xmlns:a16="http://schemas.microsoft.com/office/drawing/2014/main" id="{3D849980-40C1-A3A2-526C-420DB8924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3B693A-6C3B-7750-AF36-669B6308E188}"/>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22756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E9C-BE2D-D79C-8C09-37E808647C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90FEB4-B31D-3D3C-8B6E-A9F6007687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02E25-D2FE-4B20-7D26-0288F1DF97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D395F4-4DFD-0A63-C0AE-660051F1F859}"/>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6" name="Footer Placeholder 5">
            <a:extLst>
              <a:ext uri="{FF2B5EF4-FFF2-40B4-BE49-F238E27FC236}">
                <a16:creationId xmlns:a16="http://schemas.microsoft.com/office/drawing/2014/main" id="{D9FEE088-D1A9-27A0-AAAE-10719EFBE7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ECEACC-E277-A23F-3587-7C5B47A70BDD}"/>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137261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16CE-5908-1EC3-99B3-430F86599F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E47013-A123-6946-C91D-84529EC29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27A39D-CA73-83BA-F6F8-BD9665F8F2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AB6411-75F1-0DCF-C5C1-79722FD25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5FEA0A-EB82-F0CB-0B68-FD61CA868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6950F5-B196-B18E-3CDA-0BCB2C883BA8}"/>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8" name="Footer Placeholder 7">
            <a:extLst>
              <a:ext uri="{FF2B5EF4-FFF2-40B4-BE49-F238E27FC236}">
                <a16:creationId xmlns:a16="http://schemas.microsoft.com/office/drawing/2014/main" id="{ABC9727D-77F6-D920-9AC7-739E4959FE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9474ED-3078-7352-5E67-44F2B6BB1C73}"/>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226158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70D0-0D32-E701-D3DC-CA8D106B17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8943F7-18A0-A5C9-B023-C15F095370B2}"/>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4" name="Footer Placeholder 3">
            <a:extLst>
              <a:ext uri="{FF2B5EF4-FFF2-40B4-BE49-F238E27FC236}">
                <a16:creationId xmlns:a16="http://schemas.microsoft.com/office/drawing/2014/main" id="{A3ED34F4-36EA-F536-4763-E7A7234794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BF7A0D-13BA-224F-BCF2-297AF637D678}"/>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72839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4EA38-F646-645A-7FB9-1B570CFC014C}"/>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3" name="Footer Placeholder 2">
            <a:extLst>
              <a:ext uri="{FF2B5EF4-FFF2-40B4-BE49-F238E27FC236}">
                <a16:creationId xmlns:a16="http://schemas.microsoft.com/office/drawing/2014/main" id="{5F78A1E3-2C97-E17F-3116-DFFED459CA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B5D7CE-31A0-4BFA-9B68-09A3EE4165D3}"/>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379408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BB90-256E-9861-1047-F02300AB9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C6CF52-B2E7-0EFE-956D-1E57D5BAD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8C2F3B-BF3F-9A2F-E7E2-AE9FE0716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56A72-65CD-0947-5BF6-EA2F1F96FFE2}"/>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6" name="Footer Placeholder 5">
            <a:extLst>
              <a:ext uri="{FF2B5EF4-FFF2-40B4-BE49-F238E27FC236}">
                <a16:creationId xmlns:a16="http://schemas.microsoft.com/office/drawing/2014/main" id="{B197E7E7-2021-6CD1-E27A-0DA57FCFF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F27D02-9645-64AE-E0AF-FD53019BA47B}"/>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194132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19F0-3D93-5562-B994-570833237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A8F4A4-3C24-90B6-5CAE-E6EF9555A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940192-47FF-EE48-274D-4A6BC4516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1EAF3-0F22-DF34-7032-F7DE12173785}"/>
              </a:ext>
            </a:extLst>
          </p:cNvPr>
          <p:cNvSpPr>
            <a:spLocks noGrp="1"/>
          </p:cNvSpPr>
          <p:nvPr>
            <p:ph type="dt" sz="half" idx="10"/>
          </p:nvPr>
        </p:nvSpPr>
        <p:spPr/>
        <p:txBody>
          <a:bodyPr/>
          <a:lstStyle/>
          <a:p>
            <a:fld id="{7BB7AC56-60B6-472F-BBB9-5AC2997685D0}" type="datetimeFigureOut">
              <a:rPr lang="en-GB" smtClean="0"/>
              <a:t>29/05/2024</a:t>
            </a:fld>
            <a:endParaRPr lang="en-GB"/>
          </a:p>
        </p:txBody>
      </p:sp>
      <p:sp>
        <p:nvSpPr>
          <p:cNvPr id="6" name="Footer Placeholder 5">
            <a:extLst>
              <a:ext uri="{FF2B5EF4-FFF2-40B4-BE49-F238E27FC236}">
                <a16:creationId xmlns:a16="http://schemas.microsoft.com/office/drawing/2014/main" id="{26D97F59-7C99-755D-8CD9-C9D7F0324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C70DE-258F-C829-285B-0AE2A04713BA}"/>
              </a:ext>
            </a:extLst>
          </p:cNvPr>
          <p:cNvSpPr>
            <a:spLocks noGrp="1"/>
          </p:cNvSpPr>
          <p:nvPr>
            <p:ph type="sldNum" sz="quarter" idx="12"/>
          </p:nvPr>
        </p:nvSpPr>
        <p:spPr/>
        <p:txBody>
          <a:bodyPr/>
          <a:lstStyle/>
          <a:p>
            <a:fld id="{310CDA47-C3E3-4050-A7B7-20E6346F4F61}" type="slidenum">
              <a:rPr lang="en-GB" smtClean="0"/>
              <a:t>‹#›</a:t>
            </a:fld>
            <a:endParaRPr lang="en-GB"/>
          </a:p>
        </p:txBody>
      </p:sp>
    </p:spTree>
    <p:extLst>
      <p:ext uri="{BB962C8B-B14F-4D97-AF65-F5344CB8AC3E}">
        <p14:creationId xmlns:p14="http://schemas.microsoft.com/office/powerpoint/2010/main" val="319992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E4CD0-3109-D474-D35C-A496BE219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FA87C0-D762-2498-9AF7-D3DAB7CD4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A8390F-B89C-ED23-BDBD-D6A25C85E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B7AC56-60B6-472F-BBB9-5AC2997685D0}" type="datetimeFigureOut">
              <a:rPr lang="en-GB" smtClean="0"/>
              <a:t>29/05/2024</a:t>
            </a:fld>
            <a:endParaRPr lang="en-GB"/>
          </a:p>
        </p:txBody>
      </p:sp>
      <p:sp>
        <p:nvSpPr>
          <p:cNvPr id="5" name="Footer Placeholder 4">
            <a:extLst>
              <a:ext uri="{FF2B5EF4-FFF2-40B4-BE49-F238E27FC236}">
                <a16:creationId xmlns:a16="http://schemas.microsoft.com/office/drawing/2014/main" id="{192A63FA-C6DA-E79D-F2D0-630632AF1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0BAB59F-115B-7FCA-D954-8836D260A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0CDA47-C3E3-4050-A7B7-20E6346F4F61}" type="slidenum">
              <a:rPr lang="en-GB" smtClean="0"/>
              <a:t>‹#›</a:t>
            </a:fld>
            <a:endParaRPr lang="en-GB"/>
          </a:p>
        </p:txBody>
      </p:sp>
    </p:spTree>
    <p:extLst>
      <p:ext uri="{BB962C8B-B14F-4D97-AF65-F5344CB8AC3E}">
        <p14:creationId xmlns:p14="http://schemas.microsoft.com/office/powerpoint/2010/main" val="304771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ctmp.ie/" TargetMode="External"/><Relationship Id="rId13" Type="http://schemas.openxmlformats.org/officeDocument/2006/relationships/hyperlink" Target="http://www.amychangphoto.com/" TargetMode="External"/><Relationship Id="rId3" Type="http://schemas.openxmlformats.org/officeDocument/2006/relationships/image" Target="../media/image3.png"/><Relationship Id="rId7" Type="http://schemas.openxmlformats.org/officeDocument/2006/relationships/hyperlink" Target="http://www.martinfuchs.com/" TargetMode="External"/><Relationship Id="rId12" Type="http://schemas.openxmlformats.org/officeDocument/2006/relationships/hyperlink" Target="http://www.markeiredondo.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www.vickyny.com/" TargetMode="External"/><Relationship Id="rId4" Type="http://schemas.openxmlformats.org/officeDocument/2006/relationships/image" Target="../media/image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pic>
        <p:nvPicPr>
          <p:cNvPr id="9" name="Picture 8">
            <a:extLst>
              <a:ext uri="{FF2B5EF4-FFF2-40B4-BE49-F238E27FC236}">
                <a16:creationId xmlns:a16="http://schemas.microsoft.com/office/drawing/2014/main" id="{6C65565D-97B5-772C-AB35-CEA90699E751}"/>
              </a:ext>
            </a:extLst>
          </p:cNvPr>
          <p:cNvPicPr>
            <a:picLocks noChangeAspect="1"/>
          </p:cNvPicPr>
          <p:nvPr/>
        </p:nvPicPr>
        <p:blipFill>
          <a:blip r:embed="rId4"/>
          <a:stretch>
            <a:fillRect/>
          </a:stretch>
        </p:blipFill>
        <p:spPr>
          <a:xfrm>
            <a:off x="2349843" y="995633"/>
            <a:ext cx="7854574" cy="4889072"/>
          </a:xfrm>
          <a:prstGeom prst="rect">
            <a:avLst/>
          </a:prstGeom>
        </p:spPr>
      </p:pic>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Why do people migrate?</a:t>
            </a:r>
          </a:p>
        </p:txBody>
      </p:sp>
    </p:spTree>
    <p:extLst>
      <p:ext uri="{BB962C8B-B14F-4D97-AF65-F5344CB8AC3E}">
        <p14:creationId xmlns:p14="http://schemas.microsoft.com/office/powerpoint/2010/main" val="3382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Role play</a:t>
            </a:r>
          </a:p>
        </p:txBody>
      </p:sp>
      <p:sp>
        <p:nvSpPr>
          <p:cNvPr id="3" name="TextBox 2">
            <a:extLst>
              <a:ext uri="{FF2B5EF4-FFF2-40B4-BE49-F238E27FC236}">
                <a16:creationId xmlns:a16="http://schemas.microsoft.com/office/drawing/2014/main" id="{8BD1C806-8642-B7E5-9508-63A90E65F262}"/>
              </a:ext>
            </a:extLst>
          </p:cNvPr>
          <p:cNvSpPr txBox="1"/>
          <p:nvPr/>
        </p:nvSpPr>
        <p:spPr>
          <a:xfrm>
            <a:off x="921853" y="724151"/>
            <a:ext cx="9822347" cy="4921284"/>
          </a:xfrm>
          <a:prstGeom prst="rect">
            <a:avLst/>
          </a:prstGeom>
          <a:noFill/>
        </p:spPr>
        <p:txBody>
          <a:bodyPr wrap="square">
            <a:spAutoFit/>
          </a:bodyPr>
          <a:lstStyle/>
          <a:p>
            <a:pPr>
              <a:lnSpc>
                <a:spcPct val="200000"/>
              </a:lnSpc>
            </a:pPr>
            <a:r>
              <a:rPr lang="en-GB" sz="2000" dirty="0">
                <a:solidFill>
                  <a:srgbClr val="23085A"/>
                </a:solidFill>
                <a:latin typeface="Arial" panose="020B0604020202020204" pitchFamily="34" charset="0"/>
                <a:cs typeface="Arial" panose="020B0604020202020204" pitchFamily="34" charset="0"/>
              </a:rPr>
              <a:t>Think about: </a:t>
            </a:r>
          </a:p>
          <a:p>
            <a:pPr marL="457200" indent="-457200">
              <a:lnSpc>
                <a:spcPct val="200000"/>
              </a:lnSpc>
              <a:buFont typeface="Arial" panose="020B0604020202020204" pitchFamily="34" charset="0"/>
              <a:buChar char="•"/>
            </a:pPr>
            <a:r>
              <a:rPr lang="en-GB" sz="2000">
                <a:solidFill>
                  <a:srgbClr val="23085A"/>
                </a:solidFill>
                <a:latin typeface="Arial" panose="020B0604020202020204" pitchFamily="34" charset="0"/>
                <a:cs typeface="Arial" panose="020B0604020202020204" pitchFamily="34" charset="0"/>
              </a:rPr>
              <a:t>      what </a:t>
            </a:r>
            <a:r>
              <a:rPr lang="en-GB" sz="2000" dirty="0">
                <a:solidFill>
                  <a:srgbClr val="23085A"/>
                </a:solidFill>
                <a:latin typeface="Arial" panose="020B0604020202020204" pitchFamily="34" charset="0"/>
                <a:cs typeface="Arial" panose="020B0604020202020204" pitchFamily="34" charset="0"/>
              </a:rPr>
              <a:t>you miss about your old country.</a:t>
            </a:r>
          </a:p>
          <a:p>
            <a:pPr>
              <a:lnSpc>
                <a:spcPct val="200000"/>
              </a:lnSpc>
            </a:pPr>
            <a:r>
              <a:rPr lang="en-GB" sz="2000" dirty="0">
                <a:solidFill>
                  <a:srgbClr val="23085A"/>
                </a:solidFill>
                <a:latin typeface="Arial" panose="020B0604020202020204" pitchFamily="34" charset="0"/>
                <a:cs typeface="Arial" panose="020B0604020202020204" pitchFamily="34" charset="0"/>
              </a:rPr>
              <a:t>•	what you like about your new city/country.</a:t>
            </a:r>
          </a:p>
          <a:p>
            <a:pPr>
              <a:lnSpc>
                <a:spcPct val="200000"/>
              </a:lnSpc>
            </a:pPr>
            <a:r>
              <a:rPr lang="en-GB" sz="2000" dirty="0">
                <a:solidFill>
                  <a:srgbClr val="23085A"/>
                </a:solidFill>
                <a:latin typeface="Arial" panose="020B0604020202020204" pitchFamily="34" charset="0"/>
                <a:cs typeface="Arial" panose="020B0604020202020204" pitchFamily="34" charset="0"/>
              </a:rPr>
              <a:t>•	the negative things about living where you live.</a:t>
            </a:r>
          </a:p>
          <a:p>
            <a:pPr>
              <a:lnSpc>
                <a:spcPct val="200000"/>
              </a:lnSpc>
            </a:pPr>
            <a:r>
              <a:rPr lang="en-GB" sz="2000" dirty="0">
                <a:solidFill>
                  <a:srgbClr val="23085A"/>
                </a:solidFill>
                <a:latin typeface="Arial" panose="020B0604020202020204" pitchFamily="34" charset="0"/>
                <a:cs typeface="Arial" panose="020B0604020202020204" pitchFamily="34" charset="0"/>
              </a:rPr>
              <a:t>•	how you keep in touch with family and friends back home.</a:t>
            </a:r>
          </a:p>
          <a:p>
            <a:pPr>
              <a:lnSpc>
                <a:spcPct val="200000"/>
              </a:lnSpc>
            </a:pPr>
            <a:r>
              <a:rPr lang="en-GB" sz="2000" dirty="0">
                <a:solidFill>
                  <a:srgbClr val="23085A"/>
                </a:solidFill>
                <a:latin typeface="Arial" panose="020B0604020202020204" pitchFamily="34" charset="0"/>
                <a:cs typeface="Arial" panose="020B0604020202020204" pitchFamily="34" charset="0"/>
              </a:rPr>
              <a:t>•	the new friends and people you have met.</a:t>
            </a:r>
          </a:p>
          <a:p>
            <a:pPr>
              <a:lnSpc>
                <a:spcPct val="200000"/>
              </a:lnSpc>
            </a:pPr>
            <a:r>
              <a:rPr lang="en-GB" sz="2000" dirty="0">
                <a:solidFill>
                  <a:srgbClr val="23085A"/>
                </a:solidFill>
                <a:latin typeface="Arial" panose="020B0604020202020204" pitchFamily="34" charset="0"/>
                <a:cs typeface="Arial" panose="020B0604020202020204" pitchFamily="34" charset="0"/>
              </a:rPr>
              <a:t>•	your hopes for your children.</a:t>
            </a:r>
          </a:p>
          <a:p>
            <a:pPr>
              <a:lnSpc>
                <a:spcPct val="200000"/>
              </a:lnSpc>
            </a:pPr>
            <a:r>
              <a:rPr lang="en-GB" sz="2000" dirty="0">
                <a:solidFill>
                  <a:srgbClr val="23085A"/>
                </a:solidFill>
                <a:latin typeface="Arial" panose="020B0604020202020204" pitchFamily="34" charset="0"/>
                <a:cs typeface="Arial" panose="020B0604020202020204" pitchFamily="34" charset="0"/>
              </a:rPr>
              <a:t>•	your plans for the future.</a:t>
            </a:r>
          </a:p>
        </p:txBody>
      </p:sp>
    </p:spTree>
    <p:extLst>
      <p:ext uri="{BB962C8B-B14F-4D97-AF65-F5344CB8AC3E}">
        <p14:creationId xmlns:p14="http://schemas.microsoft.com/office/powerpoint/2010/main" val="96577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True or false</a:t>
            </a:r>
          </a:p>
        </p:txBody>
      </p:sp>
      <p:sp>
        <p:nvSpPr>
          <p:cNvPr id="3" name="TextBox 2">
            <a:extLst>
              <a:ext uri="{FF2B5EF4-FFF2-40B4-BE49-F238E27FC236}">
                <a16:creationId xmlns:a16="http://schemas.microsoft.com/office/drawing/2014/main" id="{E858C4F8-9F7D-5C14-74B3-6E973816ED05}"/>
              </a:ext>
            </a:extLst>
          </p:cNvPr>
          <p:cNvSpPr txBox="1"/>
          <p:nvPr/>
        </p:nvSpPr>
        <p:spPr>
          <a:xfrm>
            <a:off x="453025" y="1343231"/>
            <a:ext cx="10815484" cy="2805320"/>
          </a:xfrm>
          <a:prstGeom prst="rect">
            <a:avLst/>
          </a:prstGeom>
          <a:noFill/>
        </p:spPr>
        <p:txBody>
          <a:bodyPr wrap="square">
            <a:spAutoFit/>
          </a:bodyPr>
          <a:lstStyle/>
          <a:p>
            <a:pPr marL="895350" indent="-895350">
              <a:lnSpc>
                <a:spcPct val="150000"/>
              </a:lnSpc>
            </a:pPr>
            <a:r>
              <a:rPr lang="en-GB" dirty="0"/>
              <a:t>1.	</a:t>
            </a:r>
            <a:r>
              <a:rPr lang="en-GB" sz="2000" dirty="0">
                <a:solidFill>
                  <a:srgbClr val="23085A"/>
                </a:solidFill>
                <a:latin typeface="Arial" panose="020B0604020202020204" pitchFamily="34" charset="0"/>
                <a:cs typeface="Arial" panose="020B0604020202020204" pitchFamily="34" charset="0"/>
              </a:rPr>
              <a:t>The main movement of population is from developing countries to developed countries. </a:t>
            </a:r>
          </a:p>
          <a:p>
            <a:pPr>
              <a:lnSpc>
                <a:spcPct val="150000"/>
              </a:lnSpc>
            </a:pPr>
            <a:r>
              <a:rPr lang="en-GB" sz="2000" dirty="0">
                <a:solidFill>
                  <a:srgbClr val="23085A"/>
                </a:solidFill>
                <a:latin typeface="Arial" panose="020B0604020202020204" pitchFamily="34" charset="0"/>
                <a:cs typeface="Arial" panose="020B0604020202020204" pitchFamily="34" charset="0"/>
              </a:rPr>
              <a:t>2.	There are 4 million foreign born residents in Germany. </a:t>
            </a:r>
          </a:p>
          <a:p>
            <a:pPr>
              <a:lnSpc>
                <a:spcPct val="150000"/>
              </a:lnSpc>
            </a:pPr>
            <a:r>
              <a:rPr lang="en-GB" sz="2000" dirty="0">
                <a:solidFill>
                  <a:srgbClr val="23085A"/>
                </a:solidFill>
                <a:latin typeface="Arial" panose="020B0604020202020204" pitchFamily="34" charset="0"/>
                <a:cs typeface="Arial" panose="020B0604020202020204" pitchFamily="34" charset="0"/>
              </a:rPr>
              <a:t>3.	Most OECD countries have a foreign population of between 5% and 15%.</a:t>
            </a:r>
          </a:p>
          <a:p>
            <a:pPr marL="895350" indent="-895350">
              <a:lnSpc>
                <a:spcPct val="150000"/>
              </a:lnSpc>
            </a:pPr>
            <a:r>
              <a:rPr lang="en-GB" sz="2000" dirty="0">
                <a:solidFill>
                  <a:srgbClr val="23085A"/>
                </a:solidFill>
                <a:latin typeface="Arial" panose="020B0604020202020204" pitchFamily="34" charset="0"/>
                <a:cs typeface="Arial" panose="020B0604020202020204" pitchFamily="34" charset="0"/>
              </a:rPr>
              <a:t>4.	Many countries in the north would be unable to function without a large population of foreign workers. </a:t>
            </a:r>
          </a:p>
        </p:txBody>
      </p:sp>
    </p:spTree>
    <p:extLst>
      <p:ext uri="{BB962C8B-B14F-4D97-AF65-F5344CB8AC3E}">
        <p14:creationId xmlns:p14="http://schemas.microsoft.com/office/powerpoint/2010/main" val="372536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Reading task - answers</a:t>
            </a:r>
          </a:p>
        </p:txBody>
      </p:sp>
      <p:sp>
        <p:nvSpPr>
          <p:cNvPr id="3" name="TextBox 2">
            <a:extLst>
              <a:ext uri="{FF2B5EF4-FFF2-40B4-BE49-F238E27FC236}">
                <a16:creationId xmlns:a16="http://schemas.microsoft.com/office/drawing/2014/main" id="{E858C4F8-9F7D-5C14-74B3-6E973816ED05}"/>
              </a:ext>
            </a:extLst>
          </p:cNvPr>
          <p:cNvSpPr txBox="1"/>
          <p:nvPr/>
        </p:nvSpPr>
        <p:spPr>
          <a:xfrm>
            <a:off x="453024" y="1343231"/>
            <a:ext cx="11208033" cy="3343929"/>
          </a:xfrm>
          <a:prstGeom prst="rect">
            <a:avLst/>
          </a:prstGeom>
          <a:noFill/>
        </p:spPr>
        <p:txBody>
          <a:bodyPr wrap="square">
            <a:spAutoFit/>
          </a:bodyPr>
          <a:lstStyle/>
          <a:p>
            <a:pPr marL="75565" marR="603250">
              <a:lnSpc>
                <a:spcPct val="150000"/>
              </a:lnSpc>
              <a:spcBef>
                <a:spcPts val="620"/>
              </a:spcBef>
              <a:spcAft>
                <a:spcPts val="0"/>
              </a:spcAft>
            </a:pPr>
            <a:r>
              <a:rPr lang="en-US" sz="2000" b="1" dirty="0">
                <a:solidFill>
                  <a:srgbClr val="23085A"/>
                </a:solidFill>
                <a:effectLst/>
                <a:latin typeface="Arial" panose="020B0604020202020204" pitchFamily="34" charset="0"/>
                <a:ea typeface="Arial" panose="020B0604020202020204" pitchFamily="34" charset="0"/>
              </a:rPr>
              <a:t>Between</a:t>
            </a:r>
            <a:r>
              <a:rPr lang="en-US" sz="2000" b="1" spc="-15" dirty="0">
                <a:solidFill>
                  <a:srgbClr val="23085A"/>
                </a:solidFill>
                <a:effectLst/>
                <a:latin typeface="Arial" panose="020B0604020202020204" pitchFamily="34" charset="0"/>
                <a:ea typeface="Arial" panose="020B0604020202020204" pitchFamily="34" charset="0"/>
              </a:rPr>
              <a:t> </a:t>
            </a:r>
            <a:r>
              <a:rPr lang="en-US" sz="2000" b="1" dirty="0">
                <a:solidFill>
                  <a:srgbClr val="23085A"/>
                </a:solidFill>
                <a:effectLst/>
                <a:latin typeface="Arial" panose="020B0604020202020204" pitchFamily="34" charset="0"/>
                <a:ea typeface="Arial" panose="020B0604020202020204" pitchFamily="34" charset="0"/>
              </a:rPr>
              <a:t>5%</a:t>
            </a:r>
            <a:r>
              <a:rPr lang="en-US" sz="2000" b="1" spc="-15" dirty="0">
                <a:solidFill>
                  <a:srgbClr val="23085A"/>
                </a:solidFill>
                <a:effectLst/>
                <a:latin typeface="Arial" panose="020B0604020202020204" pitchFamily="34" charset="0"/>
                <a:ea typeface="Arial" panose="020B0604020202020204" pitchFamily="34" charset="0"/>
              </a:rPr>
              <a:t> </a:t>
            </a:r>
            <a:r>
              <a:rPr lang="en-US" sz="2000" b="1" dirty="0">
                <a:solidFill>
                  <a:srgbClr val="23085A"/>
                </a:solidFill>
                <a:effectLst/>
                <a:latin typeface="Arial" panose="020B0604020202020204" pitchFamily="34" charset="0"/>
                <a:ea typeface="Arial" panose="020B0604020202020204" pitchFamily="34" charset="0"/>
              </a:rPr>
              <a:t>and</a:t>
            </a:r>
            <a:r>
              <a:rPr lang="en-US" sz="2000" b="1" spc="-15" dirty="0">
                <a:solidFill>
                  <a:srgbClr val="23085A"/>
                </a:solidFill>
                <a:effectLst/>
                <a:latin typeface="Arial" panose="020B0604020202020204" pitchFamily="34" charset="0"/>
                <a:ea typeface="Arial" panose="020B0604020202020204" pitchFamily="34" charset="0"/>
              </a:rPr>
              <a:t> </a:t>
            </a:r>
            <a:r>
              <a:rPr lang="en-US" sz="2000" b="1" dirty="0">
                <a:solidFill>
                  <a:srgbClr val="23085A"/>
                </a:solidFill>
                <a:effectLst/>
                <a:latin typeface="Arial" panose="020B0604020202020204" pitchFamily="34" charset="0"/>
                <a:ea typeface="Arial" panose="020B0604020202020204" pitchFamily="34" charset="0"/>
              </a:rPr>
              <a:t>15%</a:t>
            </a:r>
            <a:r>
              <a:rPr lang="en-US" sz="2000" b="1"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a:t>
            </a:r>
            <a:r>
              <a:rPr lang="en-US" sz="2000" spc="-3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migrant</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population</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in</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most</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OECD</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countries. (a3)</a:t>
            </a:r>
          </a:p>
          <a:p>
            <a:pPr marL="75565" marR="603250">
              <a:lnSpc>
                <a:spcPct val="150000"/>
              </a:lnSpc>
              <a:spcBef>
                <a:spcPts val="620"/>
              </a:spcBef>
              <a:spcAft>
                <a:spcPts val="0"/>
              </a:spcAft>
            </a:pPr>
            <a:r>
              <a:rPr lang="en-US" sz="2000" b="1" dirty="0">
                <a:solidFill>
                  <a:srgbClr val="23085A"/>
                </a:solidFill>
                <a:effectLst/>
                <a:latin typeface="Arial" panose="020B0604020202020204" pitchFamily="34" charset="0"/>
                <a:ea typeface="Arial" panose="020B0604020202020204" pitchFamily="34" charset="0"/>
              </a:rPr>
              <a:t>25% </a:t>
            </a:r>
            <a:r>
              <a:rPr lang="en-US" sz="2000" dirty="0">
                <a:solidFill>
                  <a:srgbClr val="23085A"/>
                </a:solidFill>
                <a:effectLst/>
                <a:latin typeface="Arial" panose="020B0604020202020204" pitchFamily="34" charset="0"/>
                <a:ea typeface="Arial" panose="020B0604020202020204" pitchFamily="34" charset="0"/>
              </a:rPr>
              <a:t>= The percentage of foreign-born residents in</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Australia (b1)</a:t>
            </a:r>
            <a:endParaRPr lang="en-GB" sz="2000" dirty="0">
              <a:solidFill>
                <a:srgbClr val="23085A"/>
              </a:solidFill>
              <a:effectLst/>
              <a:latin typeface="Arial" panose="020B0604020202020204" pitchFamily="34" charset="0"/>
              <a:ea typeface="Arial" panose="020B0604020202020204" pitchFamily="34" charset="0"/>
            </a:endParaRPr>
          </a:p>
          <a:p>
            <a:pPr marL="75565" marR="1646555">
              <a:lnSpc>
                <a:spcPct val="150000"/>
              </a:lnSpc>
              <a:spcAft>
                <a:spcPts val="0"/>
              </a:spcAft>
            </a:pPr>
            <a:r>
              <a:rPr lang="en-US" sz="2000" b="1" dirty="0">
                <a:solidFill>
                  <a:srgbClr val="23085A"/>
                </a:solidFill>
                <a:effectLst/>
                <a:latin typeface="Arial" panose="020B0604020202020204" pitchFamily="34" charset="0"/>
                <a:ea typeface="Arial" panose="020B0604020202020204" pitchFamily="34" charset="0"/>
              </a:rPr>
              <a:t>19% </a:t>
            </a:r>
            <a:r>
              <a:rPr lang="en-US" sz="2000" dirty="0">
                <a:solidFill>
                  <a:srgbClr val="23085A"/>
                </a:solidFill>
                <a:effectLst/>
                <a:latin typeface="Arial" panose="020B0604020202020204" pitchFamily="34" charset="0"/>
                <a:ea typeface="Arial" panose="020B0604020202020204" pitchFamily="34" charset="0"/>
              </a:rPr>
              <a:t>= The percentage of foreign-born residents in Canada. </a:t>
            </a:r>
            <a:r>
              <a:rPr lang="en-US" sz="2000" dirty="0">
                <a:solidFill>
                  <a:srgbClr val="23085A"/>
                </a:solidFill>
                <a:latin typeface="Arial" panose="020B0604020202020204" pitchFamily="34" charset="0"/>
                <a:ea typeface="Arial" panose="020B0604020202020204" pitchFamily="34" charset="0"/>
              </a:rPr>
              <a:t>(c</a:t>
            </a:r>
            <a:r>
              <a:rPr lang="en-US" sz="2000" dirty="0">
                <a:solidFill>
                  <a:srgbClr val="23085A"/>
                </a:solidFill>
                <a:effectLst/>
                <a:latin typeface="Arial" panose="020B0604020202020204" pitchFamily="34" charset="0"/>
                <a:ea typeface="Arial" panose="020B0604020202020204" pitchFamily="34" charset="0"/>
              </a:rPr>
              <a:t>6)</a:t>
            </a:r>
          </a:p>
          <a:p>
            <a:pPr marL="75565" marR="1646555">
              <a:lnSpc>
                <a:spcPct val="150000"/>
              </a:lnSpc>
              <a:spcAft>
                <a:spcPts val="0"/>
              </a:spcAft>
            </a:pPr>
            <a:r>
              <a:rPr lang="en-US" sz="2000" b="1" dirty="0">
                <a:solidFill>
                  <a:srgbClr val="23085A"/>
                </a:solidFill>
                <a:effectLst/>
                <a:latin typeface="Arial" panose="020B0604020202020204" pitchFamily="34" charset="0"/>
                <a:ea typeface="Arial" panose="020B0604020202020204" pitchFamily="34" charset="0"/>
              </a:rPr>
              <a:t>33 million </a:t>
            </a:r>
            <a:r>
              <a:rPr lang="en-US" sz="2000" dirty="0">
                <a:solidFill>
                  <a:srgbClr val="23085A"/>
                </a:solidFill>
                <a:effectLst/>
                <a:latin typeface="Arial" panose="020B0604020202020204" pitchFamily="34" charset="0"/>
                <a:ea typeface="Arial" panose="020B0604020202020204" pitchFamily="34" charset="0"/>
              </a:rPr>
              <a:t>= The number of foreign-born residents in Europe. (d2)</a:t>
            </a:r>
          </a:p>
          <a:p>
            <a:pPr marL="75565" marR="1646555">
              <a:lnSpc>
                <a:spcPct val="150000"/>
              </a:lnSpc>
              <a:spcAft>
                <a:spcPts val="0"/>
              </a:spcAft>
            </a:pPr>
            <a:r>
              <a:rPr lang="en-US" sz="2000" b="1" dirty="0">
                <a:solidFill>
                  <a:srgbClr val="23085A"/>
                </a:solidFill>
                <a:effectLst/>
                <a:latin typeface="Arial" panose="020B0604020202020204" pitchFamily="34" charset="0"/>
                <a:ea typeface="Arial" panose="020B0604020202020204" pitchFamily="34" charset="0"/>
              </a:rPr>
              <a:t>35</a:t>
            </a:r>
            <a:r>
              <a:rPr lang="en-US" sz="2000" b="1" spc="-20" dirty="0">
                <a:solidFill>
                  <a:srgbClr val="23085A"/>
                </a:solidFill>
                <a:effectLst/>
                <a:latin typeface="Arial" panose="020B0604020202020204" pitchFamily="34" charset="0"/>
                <a:ea typeface="Arial" panose="020B0604020202020204" pitchFamily="34" charset="0"/>
              </a:rPr>
              <a:t> </a:t>
            </a:r>
            <a:r>
              <a:rPr lang="en-US" sz="2000" b="1" dirty="0">
                <a:solidFill>
                  <a:srgbClr val="23085A"/>
                </a:solidFill>
                <a:effectLst/>
                <a:latin typeface="Arial" panose="020B0604020202020204" pitchFamily="34" charset="0"/>
                <a:ea typeface="Arial" panose="020B0604020202020204" pitchFamily="34" charset="0"/>
              </a:rPr>
              <a:t>million</a:t>
            </a:r>
            <a:r>
              <a:rPr lang="en-US" sz="2000" b="1"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a:t>
            </a:r>
            <a:r>
              <a:rPr lang="en-US" sz="2000" spc="-4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number</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of</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foreign-born</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residents</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in</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USA. (e4)</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pPr>
            <a:r>
              <a:rPr lang="en-US" sz="2000" b="1" dirty="0">
                <a:solidFill>
                  <a:srgbClr val="23085A"/>
                </a:solidFill>
                <a:effectLst/>
                <a:latin typeface="Arial" panose="020B0604020202020204" pitchFamily="34" charset="0"/>
                <a:ea typeface="Arial" panose="020B0604020202020204" pitchFamily="34" charset="0"/>
              </a:rPr>
              <a:t>5</a:t>
            </a:r>
            <a:r>
              <a:rPr lang="en-US" sz="2000" b="1" spc="-15" dirty="0">
                <a:solidFill>
                  <a:srgbClr val="23085A"/>
                </a:solidFill>
                <a:effectLst/>
                <a:latin typeface="Arial" panose="020B0604020202020204" pitchFamily="34" charset="0"/>
                <a:ea typeface="Arial" panose="020B0604020202020204" pitchFamily="34" charset="0"/>
              </a:rPr>
              <a:t> </a:t>
            </a:r>
            <a:r>
              <a:rPr lang="en-US" sz="2000" b="1" dirty="0">
                <a:solidFill>
                  <a:srgbClr val="23085A"/>
                </a:solidFill>
                <a:effectLst/>
                <a:latin typeface="Arial" panose="020B0604020202020204" pitchFamily="34" charset="0"/>
                <a:ea typeface="Arial" panose="020B0604020202020204" pitchFamily="34" charset="0"/>
              </a:rPr>
              <a:t>million</a:t>
            </a:r>
            <a:r>
              <a:rPr lang="en-US" sz="2000" b="1"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a:t>
            </a:r>
            <a:r>
              <a:rPr lang="en-US" sz="2000" spc="-4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number</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of</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foreign-born</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residents</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in</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Russia,</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France,</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Germany</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and </a:t>
            </a:r>
            <a:r>
              <a:rPr lang="en-US" sz="2000" spc="-10" dirty="0">
                <a:solidFill>
                  <a:srgbClr val="23085A"/>
                </a:solidFill>
                <a:effectLst/>
                <a:latin typeface="Arial" panose="020B0604020202020204" pitchFamily="34" charset="0"/>
                <a:ea typeface="Arial" panose="020B0604020202020204" pitchFamily="34" charset="0"/>
              </a:rPr>
              <a:t>Ukraine. (f5)</a:t>
            </a:r>
            <a:endParaRPr lang="en-GB" sz="2000" dirty="0">
              <a:solidFill>
                <a:srgbClr val="23085A"/>
              </a:solidFill>
              <a:effectLst/>
              <a:latin typeface="Arial" panose="020B0604020202020204" pitchFamily="34" charset="0"/>
              <a:ea typeface="Arial" panose="020B0604020202020204" pitchFamily="34" charset="0"/>
            </a:endParaRPr>
          </a:p>
          <a:p>
            <a:pPr marL="895350" indent="-895350">
              <a:lnSpc>
                <a:spcPct val="150000"/>
              </a:lnSpc>
            </a:pPr>
            <a:endParaRPr lang="en-GB" sz="2000" dirty="0">
              <a:solidFill>
                <a:srgbClr val="230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79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Why do people migrate?</a:t>
            </a:r>
          </a:p>
        </p:txBody>
      </p:sp>
      <p:sp>
        <p:nvSpPr>
          <p:cNvPr id="3" name="TextBox 2">
            <a:extLst>
              <a:ext uri="{FF2B5EF4-FFF2-40B4-BE49-F238E27FC236}">
                <a16:creationId xmlns:a16="http://schemas.microsoft.com/office/drawing/2014/main" id="{C55A96FA-E6EE-A11A-2275-E7F341B86B55}"/>
              </a:ext>
            </a:extLst>
          </p:cNvPr>
          <p:cNvSpPr txBox="1"/>
          <p:nvPr/>
        </p:nvSpPr>
        <p:spPr>
          <a:xfrm>
            <a:off x="551645" y="1124378"/>
            <a:ext cx="10932431" cy="3728649"/>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There are lots of reasons for people to move from one place to another. There are factors that make some people’s countries unattractive, and there are factors that make other places attractive. These factors have been called push and pull factors.</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Push factors are the reasons why people want to leave a place – things that push them away from their place of birth.</a:t>
            </a:r>
          </a:p>
          <a:p>
            <a:pPr>
              <a:lnSpc>
                <a:spcPct val="150000"/>
              </a:lnSpc>
            </a:pPr>
            <a:r>
              <a:rPr lang="en-GB" sz="2000" dirty="0">
                <a:solidFill>
                  <a:srgbClr val="23085A"/>
                </a:solidFill>
                <a:latin typeface="Arial" panose="020B0604020202020204" pitchFamily="34" charset="0"/>
                <a:cs typeface="Arial" panose="020B0604020202020204" pitchFamily="34" charset="0"/>
              </a:rPr>
              <a:t>Pull factors are the reasons why people want to go to one place rather than another – things that pull them towards a place.</a:t>
            </a:r>
          </a:p>
        </p:txBody>
      </p:sp>
      <p:pic>
        <p:nvPicPr>
          <p:cNvPr id="6" name="Picture 5">
            <a:extLst>
              <a:ext uri="{FF2B5EF4-FFF2-40B4-BE49-F238E27FC236}">
                <a16:creationId xmlns:a16="http://schemas.microsoft.com/office/drawing/2014/main" id="{1ED7F94C-94A7-27AD-F2E3-8ACCFCE42204}"/>
              </a:ext>
            </a:extLst>
          </p:cNvPr>
          <p:cNvPicPr>
            <a:picLocks noChangeAspect="1"/>
          </p:cNvPicPr>
          <p:nvPr/>
        </p:nvPicPr>
        <p:blipFill>
          <a:blip r:embed="rId4"/>
          <a:stretch>
            <a:fillRect/>
          </a:stretch>
        </p:blipFill>
        <p:spPr>
          <a:xfrm>
            <a:off x="551646" y="5036015"/>
            <a:ext cx="1885714" cy="876190"/>
          </a:xfrm>
          <a:prstGeom prst="rect">
            <a:avLst/>
          </a:prstGeom>
        </p:spPr>
      </p:pic>
      <p:pic>
        <p:nvPicPr>
          <p:cNvPr id="13" name="Picture 12">
            <a:extLst>
              <a:ext uri="{FF2B5EF4-FFF2-40B4-BE49-F238E27FC236}">
                <a16:creationId xmlns:a16="http://schemas.microsoft.com/office/drawing/2014/main" id="{3C38770F-31F4-ED2B-EF1B-26A0C7071592}"/>
              </a:ext>
            </a:extLst>
          </p:cNvPr>
          <p:cNvPicPr>
            <a:picLocks noChangeAspect="1"/>
          </p:cNvPicPr>
          <p:nvPr/>
        </p:nvPicPr>
        <p:blipFill>
          <a:blip r:embed="rId5"/>
          <a:stretch>
            <a:fillRect/>
          </a:stretch>
        </p:blipFill>
        <p:spPr>
          <a:xfrm>
            <a:off x="9395917" y="5036015"/>
            <a:ext cx="1895238" cy="904762"/>
          </a:xfrm>
          <a:prstGeom prst="rect">
            <a:avLst/>
          </a:prstGeom>
        </p:spPr>
      </p:pic>
    </p:spTree>
    <p:extLst>
      <p:ext uri="{BB962C8B-B14F-4D97-AF65-F5344CB8AC3E}">
        <p14:creationId xmlns:p14="http://schemas.microsoft.com/office/powerpoint/2010/main" val="422677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Push or pull factors?</a:t>
            </a:r>
          </a:p>
        </p:txBody>
      </p:sp>
      <p:pic>
        <p:nvPicPr>
          <p:cNvPr id="6" name="Picture 5">
            <a:extLst>
              <a:ext uri="{FF2B5EF4-FFF2-40B4-BE49-F238E27FC236}">
                <a16:creationId xmlns:a16="http://schemas.microsoft.com/office/drawing/2014/main" id="{1ED7F94C-94A7-27AD-F2E3-8ACCFCE42204}"/>
              </a:ext>
            </a:extLst>
          </p:cNvPr>
          <p:cNvPicPr>
            <a:picLocks noChangeAspect="1"/>
          </p:cNvPicPr>
          <p:nvPr/>
        </p:nvPicPr>
        <p:blipFill>
          <a:blip r:embed="rId4"/>
          <a:stretch>
            <a:fillRect/>
          </a:stretch>
        </p:blipFill>
        <p:spPr>
          <a:xfrm>
            <a:off x="508296" y="5407326"/>
            <a:ext cx="1885714" cy="876190"/>
          </a:xfrm>
          <a:prstGeom prst="rect">
            <a:avLst/>
          </a:prstGeom>
        </p:spPr>
      </p:pic>
      <p:pic>
        <p:nvPicPr>
          <p:cNvPr id="13" name="Picture 12">
            <a:extLst>
              <a:ext uri="{FF2B5EF4-FFF2-40B4-BE49-F238E27FC236}">
                <a16:creationId xmlns:a16="http://schemas.microsoft.com/office/drawing/2014/main" id="{3C38770F-31F4-ED2B-EF1B-26A0C7071592}"/>
              </a:ext>
            </a:extLst>
          </p:cNvPr>
          <p:cNvPicPr>
            <a:picLocks noChangeAspect="1"/>
          </p:cNvPicPr>
          <p:nvPr/>
        </p:nvPicPr>
        <p:blipFill>
          <a:blip r:embed="rId5"/>
          <a:stretch>
            <a:fillRect/>
          </a:stretch>
        </p:blipFill>
        <p:spPr>
          <a:xfrm>
            <a:off x="9454910" y="5332537"/>
            <a:ext cx="1895238" cy="904762"/>
          </a:xfrm>
          <a:prstGeom prst="rect">
            <a:avLst/>
          </a:prstGeom>
        </p:spPr>
      </p:pic>
      <p:graphicFrame>
        <p:nvGraphicFramePr>
          <p:cNvPr id="14" name="Table 13">
            <a:extLst>
              <a:ext uri="{FF2B5EF4-FFF2-40B4-BE49-F238E27FC236}">
                <a16:creationId xmlns:a16="http://schemas.microsoft.com/office/drawing/2014/main" id="{98D05D4D-8492-A3FE-89F6-425565950EE3}"/>
              </a:ext>
            </a:extLst>
          </p:cNvPr>
          <p:cNvGraphicFramePr>
            <a:graphicFrameLocks noGrp="1"/>
          </p:cNvGraphicFramePr>
          <p:nvPr>
            <p:extLst>
              <p:ext uri="{D42A27DB-BD31-4B8C-83A1-F6EECF244321}">
                <p14:modId xmlns:p14="http://schemas.microsoft.com/office/powerpoint/2010/main" val="3511386050"/>
              </p:ext>
            </p:extLst>
          </p:nvPr>
        </p:nvGraphicFramePr>
        <p:xfrm>
          <a:off x="453025" y="945795"/>
          <a:ext cx="10480446" cy="4490149"/>
        </p:xfrm>
        <a:graphic>
          <a:graphicData uri="http://schemas.openxmlformats.org/drawingml/2006/table">
            <a:tbl>
              <a:tblPr firstRow="1" firstCol="1" bandRow="1">
                <a:tableStyleId>{5C22544A-7EE6-4342-B048-85BDC9FD1C3A}</a:tableStyleId>
              </a:tblPr>
              <a:tblGrid>
                <a:gridCol w="4343182">
                  <a:extLst>
                    <a:ext uri="{9D8B030D-6E8A-4147-A177-3AD203B41FA5}">
                      <a16:colId xmlns:a16="http://schemas.microsoft.com/office/drawing/2014/main" val="775919508"/>
                    </a:ext>
                  </a:extLst>
                </a:gridCol>
                <a:gridCol w="6137264">
                  <a:extLst>
                    <a:ext uri="{9D8B030D-6E8A-4147-A177-3AD203B41FA5}">
                      <a16:colId xmlns:a16="http://schemas.microsoft.com/office/drawing/2014/main" val="750465060"/>
                    </a:ext>
                  </a:extLst>
                </a:gridCol>
              </a:tblGrid>
              <a:tr h="2486660">
                <a:tc>
                  <a:txBody>
                    <a:bodyPr/>
                    <a:lstStyle/>
                    <a:p>
                      <a:pPr marL="742950" lvl="1" indent="-285750">
                        <a:lnSpc>
                          <a:spcPct val="150000"/>
                        </a:lnSpc>
                        <a:spcBef>
                          <a:spcPts val="180"/>
                        </a:spcBef>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Difficult</a:t>
                      </a:r>
                      <a:r>
                        <a:rPr lang="en-GB" sz="2000" b="0" spc="-2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living</a:t>
                      </a:r>
                      <a:r>
                        <a:rPr lang="en-GB" sz="2000" b="0" spc="-2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conditions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Affordable</a:t>
                      </a:r>
                      <a:r>
                        <a:rPr lang="en-GB" sz="2000" b="0" spc="-60"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house/flats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Government </a:t>
                      </a:r>
                      <a:r>
                        <a:rPr lang="en-GB" sz="2000" b="0" spc="-10" dirty="0">
                          <a:solidFill>
                            <a:srgbClr val="23085A"/>
                          </a:solidFill>
                          <a:effectLst/>
                          <a:latin typeface="Arial" panose="020B0604020202020204" pitchFamily="34" charset="0"/>
                          <a:cs typeface="Arial" panose="020B0604020202020204" pitchFamily="34" charset="0"/>
                        </a:rPr>
                        <a:t>persecution</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spc="-10" dirty="0">
                          <a:solidFill>
                            <a:srgbClr val="23085A"/>
                          </a:solidFill>
                          <a:effectLst/>
                          <a:latin typeface="Arial" panose="020B0604020202020204" pitchFamily="34" charset="0"/>
                          <a:cs typeface="Arial" panose="020B0604020202020204" pitchFamily="34" charset="0"/>
                        </a:rPr>
                        <a:t>Unemployment</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Good</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economic</a:t>
                      </a:r>
                      <a:r>
                        <a:rPr lang="en-GB" sz="2000" b="0" spc="-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prospects</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Good</a:t>
                      </a:r>
                      <a:r>
                        <a:rPr lang="en-GB" sz="2000" b="0" spc="-2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weather</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War</a:t>
                      </a:r>
                      <a:r>
                        <a:rPr lang="en-GB" sz="2000" b="0" spc="-2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or</a:t>
                      </a:r>
                      <a:r>
                        <a:rPr lang="en-GB" sz="2000" b="0" spc="-2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social</a:t>
                      </a:r>
                      <a:r>
                        <a:rPr lang="en-GB" sz="2000" b="0" spc="-20"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unrest</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Safe</a:t>
                      </a:r>
                      <a:r>
                        <a:rPr lang="en-GB" sz="2000" b="0" spc="-1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streets</a:t>
                      </a:r>
                      <a:endParaRPr lang="en-GB" sz="2000" b="0" dirty="0">
                        <a:solidFill>
                          <a:srgbClr val="23085A"/>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marL="742950" lvl="1" indent="-285750">
                        <a:lnSpc>
                          <a:spcPct val="150000"/>
                        </a:lnSpc>
                        <a:spcBef>
                          <a:spcPts val="180"/>
                        </a:spcBef>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Good</a:t>
                      </a:r>
                      <a:r>
                        <a:rPr lang="en-GB" sz="2000" b="0" spc="-2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schools</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and</a:t>
                      </a:r>
                      <a:r>
                        <a:rPr lang="en-GB" sz="2000" b="0" spc="-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hospitals</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spc="-10" dirty="0">
                          <a:solidFill>
                            <a:srgbClr val="23085A"/>
                          </a:solidFill>
                          <a:effectLst/>
                          <a:latin typeface="Arial" panose="020B0604020202020204" pitchFamily="34" charset="0"/>
                          <a:cs typeface="Arial" panose="020B0604020202020204" pitchFamily="34" charset="0"/>
                        </a:rPr>
                        <a:t>Poverty</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No</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job</a:t>
                      </a:r>
                      <a:r>
                        <a:rPr lang="en-GB" sz="2000" b="0" spc="-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opportunities</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spc="-10" dirty="0">
                          <a:solidFill>
                            <a:srgbClr val="23085A"/>
                          </a:solidFill>
                          <a:effectLst/>
                          <a:latin typeface="Arial" panose="020B0604020202020204" pitchFamily="34" charset="0"/>
                          <a:cs typeface="Arial" panose="020B0604020202020204" pitchFamily="34" charset="0"/>
                        </a:rPr>
                        <a:t>Corruption</a:t>
                      </a:r>
                      <a:endParaRPr lang="en-GB" sz="2000" b="0"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Presence</a:t>
                      </a:r>
                      <a:r>
                        <a:rPr lang="en-GB" sz="2000" b="0" spc="-1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of</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family</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and</a:t>
                      </a:r>
                      <a:r>
                        <a:rPr lang="en-GB" sz="2000" b="0" spc="-10" dirty="0">
                          <a:solidFill>
                            <a:srgbClr val="23085A"/>
                          </a:solidFill>
                          <a:effectLst/>
                          <a:latin typeface="Arial" panose="020B0604020202020204" pitchFamily="34" charset="0"/>
                          <a:cs typeface="Arial" panose="020B0604020202020204" pitchFamily="34" charset="0"/>
                        </a:rPr>
                        <a:t> friends</a:t>
                      </a:r>
                      <a:endParaRPr lang="en-GB" sz="2000" b="0" dirty="0">
                        <a:solidFill>
                          <a:srgbClr val="23085A"/>
                        </a:solidFill>
                        <a:effectLst/>
                        <a:latin typeface="Arial" panose="020B0604020202020204" pitchFamily="34" charset="0"/>
                        <a:cs typeface="Arial" panose="020B0604020202020204" pitchFamily="34" charset="0"/>
                      </a:endParaRPr>
                    </a:p>
                    <a:p>
                      <a:pPr marL="742950" marR="457835" lvl="1" indent="-285750">
                        <a:lnSpc>
                          <a:spcPct val="150000"/>
                        </a:lnSpc>
                        <a:spcBef>
                          <a:spcPts val="160"/>
                        </a:spcBef>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Cinemas,</a:t>
                      </a:r>
                      <a:r>
                        <a:rPr lang="en-GB" sz="2000" b="0" spc="-8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museums, theatres, concert halls, etc.</a:t>
                      </a: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Bad</a:t>
                      </a:r>
                      <a:r>
                        <a:rPr lang="en-GB" sz="2000" b="0" spc="-3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educational</a:t>
                      </a:r>
                      <a:r>
                        <a:rPr lang="en-GB" sz="2000" b="0" spc="-30"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infrastructure</a:t>
                      </a:r>
                      <a:endParaRPr lang="en-GB" sz="2000" b="0" dirty="0">
                        <a:solidFill>
                          <a:srgbClr val="23085A"/>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084580974"/>
                  </a:ext>
                </a:extLst>
              </a:tr>
            </a:tbl>
          </a:graphicData>
        </a:graphic>
      </p:graphicFrame>
    </p:spTree>
    <p:extLst>
      <p:ext uri="{BB962C8B-B14F-4D97-AF65-F5344CB8AC3E}">
        <p14:creationId xmlns:p14="http://schemas.microsoft.com/office/powerpoint/2010/main" val="402530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8" y="77820"/>
            <a:ext cx="7442481"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Push or pull factors - Answers</a:t>
            </a:r>
          </a:p>
        </p:txBody>
      </p:sp>
      <p:pic>
        <p:nvPicPr>
          <p:cNvPr id="6" name="Picture 5">
            <a:extLst>
              <a:ext uri="{FF2B5EF4-FFF2-40B4-BE49-F238E27FC236}">
                <a16:creationId xmlns:a16="http://schemas.microsoft.com/office/drawing/2014/main" id="{1ED7F94C-94A7-27AD-F2E3-8ACCFCE42204}"/>
              </a:ext>
            </a:extLst>
          </p:cNvPr>
          <p:cNvPicPr>
            <a:picLocks noChangeAspect="1"/>
          </p:cNvPicPr>
          <p:nvPr/>
        </p:nvPicPr>
        <p:blipFill>
          <a:blip r:embed="rId4"/>
          <a:stretch>
            <a:fillRect/>
          </a:stretch>
        </p:blipFill>
        <p:spPr>
          <a:xfrm>
            <a:off x="508296" y="5407326"/>
            <a:ext cx="1885714" cy="876190"/>
          </a:xfrm>
          <a:prstGeom prst="rect">
            <a:avLst/>
          </a:prstGeom>
        </p:spPr>
      </p:pic>
      <p:pic>
        <p:nvPicPr>
          <p:cNvPr id="13" name="Picture 12">
            <a:extLst>
              <a:ext uri="{FF2B5EF4-FFF2-40B4-BE49-F238E27FC236}">
                <a16:creationId xmlns:a16="http://schemas.microsoft.com/office/drawing/2014/main" id="{3C38770F-31F4-ED2B-EF1B-26A0C7071592}"/>
              </a:ext>
            </a:extLst>
          </p:cNvPr>
          <p:cNvPicPr>
            <a:picLocks noChangeAspect="1"/>
          </p:cNvPicPr>
          <p:nvPr/>
        </p:nvPicPr>
        <p:blipFill>
          <a:blip r:embed="rId5"/>
          <a:stretch>
            <a:fillRect/>
          </a:stretch>
        </p:blipFill>
        <p:spPr>
          <a:xfrm>
            <a:off x="9454910" y="5332537"/>
            <a:ext cx="1895238" cy="904762"/>
          </a:xfrm>
          <a:prstGeom prst="rect">
            <a:avLst/>
          </a:prstGeom>
        </p:spPr>
      </p:pic>
      <p:graphicFrame>
        <p:nvGraphicFramePr>
          <p:cNvPr id="14" name="Table 13">
            <a:extLst>
              <a:ext uri="{FF2B5EF4-FFF2-40B4-BE49-F238E27FC236}">
                <a16:creationId xmlns:a16="http://schemas.microsoft.com/office/drawing/2014/main" id="{98D05D4D-8492-A3FE-89F6-425565950EE3}"/>
              </a:ext>
            </a:extLst>
          </p:cNvPr>
          <p:cNvGraphicFramePr>
            <a:graphicFrameLocks noGrp="1"/>
          </p:cNvGraphicFramePr>
          <p:nvPr>
            <p:extLst>
              <p:ext uri="{D42A27DB-BD31-4B8C-83A1-F6EECF244321}">
                <p14:modId xmlns:p14="http://schemas.microsoft.com/office/powerpoint/2010/main" val="4008530756"/>
              </p:ext>
            </p:extLst>
          </p:nvPr>
        </p:nvGraphicFramePr>
        <p:xfrm>
          <a:off x="453025" y="945795"/>
          <a:ext cx="10480446" cy="4490149"/>
        </p:xfrm>
        <a:graphic>
          <a:graphicData uri="http://schemas.openxmlformats.org/drawingml/2006/table">
            <a:tbl>
              <a:tblPr firstRow="1" firstCol="1" bandRow="1">
                <a:tableStyleId>{5C22544A-7EE6-4342-B048-85BDC9FD1C3A}</a:tableStyleId>
              </a:tblPr>
              <a:tblGrid>
                <a:gridCol w="4335285">
                  <a:extLst>
                    <a:ext uri="{9D8B030D-6E8A-4147-A177-3AD203B41FA5}">
                      <a16:colId xmlns:a16="http://schemas.microsoft.com/office/drawing/2014/main" val="775919508"/>
                    </a:ext>
                  </a:extLst>
                </a:gridCol>
                <a:gridCol w="6145161">
                  <a:extLst>
                    <a:ext uri="{9D8B030D-6E8A-4147-A177-3AD203B41FA5}">
                      <a16:colId xmlns:a16="http://schemas.microsoft.com/office/drawing/2014/main" val="750465060"/>
                    </a:ext>
                  </a:extLst>
                </a:gridCol>
              </a:tblGrid>
              <a:tr h="2486660">
                <a:tc>
                  <a:txBody>
                    <a:bodyPr/>
                    <a:lstStyle/>
                    <a:p>
                      <a:pPr marL="742950" lvl="1" indent="-285750">
                        <a:lnSpc>
                          <a:spcPct val="150000"/>
                        </a:lnSpc>
                        <a:spcBef>
                          <a:spcPts val="180"/>
                        </a:spcBef>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Difficult</a:t>
                      </a:r>
                      <a:r>
                        <a:rPr lang="en-GB" sz="2000" b="0" spc="-2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living</a:t>
                      </a:r>
                      <a:r>
                        <a:rPr lang="en-GB" sz="2000" b="0" spc="-2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conditions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Affordable</a:t>
                      </a:r>
                      <a:r>
                        <a:rPr lang="en-GB" sz="2000" b="0" spc="-60"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house/flats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Government </a:t>
                      </a:r>
                      <a:r>
                        <a:rPr lang="en-GB" sz="2000" b="0" spc="-10" dirty="0">
                          <a:solidFill>
                            <a:srgbClr val="23085A"/>
                          </a:solidFill>
                          <a:effectLst/>
                          <a:latin typeface="Arial" panose="020B0604020202020204" pitchFamily="34" charset="0"/>
                          <a:cs typeface="Arial" panose="020B0604020202020204" pitchFamily="34" charset="0"/>
                        </a:rPr>
                        <a:t>persecution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spc="-10" dirty="0">
                          <a:solidFill>
                            <a:srgbClr val="23085A"/>
                          </a:solidFill>
                          <a:effectLst/>
                          <a:latin typeface="Arial" panose="020B0604020202020204" pitchFamily="34" charset="0"/>
                          <a:cs typeface="Arial" panose="020B0604020202020204" pitchFamily="34" charset="0"/>
                        </a:rPr>
                        <a:t>Unemployment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Good</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economic</a:t>
                      </a:r>
                      <a:r>
                        <a:rPr lang="en-GB" sz="2000" b="0" spc="-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prospects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Good</a:t>
                      </a:r>
                      <a:r>
                        <a:rPr lang="en-GB" sz="2000" b="0" spc="-2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weather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War</a:t>
                      </a:r>
                      <a:r>
                        <a:rPr lang="en-GB" sz="2000" b="0" spc="-2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or</a:t>
                      </a:r>
                      <a:r>
                        <a:rPr lang="en-GB" sz="2000" b="0" spc="-2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social</a:t>
                      </a:r>
                      <a:r>
                        <a:rPr lang="en-GB" sz="2000" b="0" spc="-20"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unrest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Safe</a:t>
                      </a:r>
                      <a:r>
                        <a:rPr lang="en-GB" sz="2000" b="0" spc="-1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streets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marL="742950" lvl="1" indent="-285750">
                        <a:lnSpc>
                          <a:spcPct val="150000"/>
                        </a:lnSpc>
                        <a:spcBef>
                          <a:spcPts val="180"/>
                        </a:spcBef>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Good</a:t>
                      </a:r>
                      <a:r>
                        <a:rPr lang="en-GB" sz="2000" b="0" spc="-2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schools</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and</a:t>
                      </a:r>
                      <a:r>
                        <a:rPr lang="en-GB" sz="2000" b="0" spc="-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hospitals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spc="-10" dirty="0">
                          <a:solidFill>
                            <a:srgbClr val="23085A"/>
                          </a:solidFill>
                          <a:effectLst/>
                          <a:latin typeface="Arial" panose="020B0604020202020204" pitchFamily="34" charset="0"/>
                          <a:cs typeface="Arial" panose="020B0604020202020204" pitchFamily="34" charset="0"/>
                        </a:rPr>
                        <a:t>Poverty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No</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job</a:t>
                      </a:r>
                      <a:r>
                        <a:rPr lang="en-GB" sz="2000" b="0" spc="-5"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opportunities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spc="-10" dirty="0">
                          <a:solidFill>
                            <a:srgbClr val="23085A"/>
                          </a:solidFill>
                          <a:effectLst/>
                          <a:latin typeface="Arial" panose="020B0604020202020204" pitchFamily="34" charset="0"/>
                          <a:cs typeface="Arial" panose="020B0604020202020204" pitchFamily="34" charset="0"/>
                        </a:rPr>
                        <a:t>Corruption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cs typeface="Arial" panose="020B0604020202020204" pitchFamily="34" charset="0"/>
                      </a:endParaRP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Presence</a:t>
                      </a:r>
                      <a:r>
                        <a:rPr lang="en-GB" sz="2000" b="0" spc="-15"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of</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family</a:t>
                      </a:r>
                      <a:r>
                        <a:rPr lang="en-GB" sz="2000" b="0" spc="-1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and</a:t>
                      </a:r>
                      <a:r>
                        <a:rPr lang="en-GB" sz="2000" b="0" spc="-10" dirty="0">
                          <a:solidFill>
                            <a:srgbClr val="23085A"/>
                          </a:solidFill>
                          <a:effectLst/>
                          <a:latin typeface="Arial" panose="020B0604020202020204" pitchFamily="34" charset="0"/>
                          <a:cs typeface="Arial" panose="020B0604020202020204" pitchFamily="34" charset="0"/>
                        </a:rPr>
                        <a:t> friends </a:t>
                      </a:r>
                      <a:r>
                        <a:rPr lang="en-GB" sz="2000" b="1" spc="-10" dirty="0">
                          <a:solidFill>
                            <a:srgbClr val="23085A"/>
                          </a:solidFill>
                          <a:effectLst/>
                          <a:latin typeface="Arial" panose="020B0604020202020204" pitchFamily="34" charset="0"/>
                          <a:cs typeface="Arial" panose="020B0604020202020204" pitchFamily="34" charset="0"/>
                        </a:rPr>
                        <a:t>pull</a:t>
                      </a:r>
                      <a:endParaRPr lang="en-GB" sz="2000" b="1" dirty="0">
                        <a:solidFill>
                          <a:srgbClr val="23085A"/>
                        </a:solidFill>
                        <a:effectLst/>
                        <a:latin typeface="Arial" panose="020B0604020202020204" pitchFamily="34" charset="0"/>
                        <a:cs typeface="Arial" panose="020B0604020202020204" pitchFamily="34" charset="0"/>
                      </a:endParaRPr>
                    </a:p>
                    <a:p>
                      <a:pPr marL="742950" marR="457835" lvl="1" indent="-285750">
                        <a:lnSpc>
                          <a:spcPct val="150000"/>
                        </a:lnSpc>
                        <a:spcBef>
                          <a:spcPts val="160"/>
                        </a:spcBef>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Cinemas,</a:t>
                      </a:r>
                      <a:r>
                        <a:rPr lang="en-GB" sz="2000" b="0" spc="-8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museums, theatres, concert halls, etc. </a:t>
                      </a:r>
                      <a:r>
                        <a:rPr lang="en-GB" sz="2000" b="1" dirty="0">
                          <a:solidFill>
                            <a:srgbClr val="23085A"/>
                          </a:solidFill>
                          <a:effectLst/>
                          <a:latin typeface="Arial" panose="020B0604020202020204" pitchFamily="34" charset="0"/>
                          <a:cs typeface="Arial" panose="020B0604020202020204" pitchFamily="34" charset="0"/>
                        </a:rPr>
                        <a:t>pull</a:t>
                      </a:r>
                    </a:p>
                    <a:p>
                      <a:pPr marL="742950" lvl="1" indent="-285750">
                        <a:lnSpc>
                          <a:spcPct val="150000"/>
                        </a:lnSpc>
                        <a:spcAft>
                          <a:spcPts val="1000"/>
                        </a:spcAft>
                        <a:buFont typeface="+mj-lt"/>
                        <a:buAutoNum type="arabicPeriod"/>
                        <a:tabLst>
                          <a:tab pos="304165" algn="l"/>
                        </a:tabLst>
                      </a:pPr>
                      <a:r>
                        <a:rPr lang="en-GB" sz="2000" b="0" dirty="0">
                          <a:solidFill>
                            <a:srgbClr val="23085A"/>
                          </a:solidFill>
                          <a:effectLst/>
                          <a:latin typeface="Arial" panose="020B0604020202020204" pitchFamily="34" charset="0"/>
                          <a:cs typeface="Arial" panose="020B0604020202020204" pitchFamily="34" charset="0"/>
                        </a:rPr>
                        <a:t>Bad</a:t>
                      </a:r>
                      <a:r>
                        <a:rPr lang="en-GB" sz="2000" b="0" spc="-30" dirty="0">
                          <a:solidFill>
                            <a:srgbClr val="23085A"/>
                          </a:solidFill>
                          <a:effectLst/>
                          <a:latin typeface="Arial" panose="020B0604020202020204" pitchFamily="34" charset="0"/>
                          <a:cs typeface="Arial" panose="020B0604020202020204" pitchFamily="34" charset="0"/>
                        </a:rPr>
                        <a:t> </a:t>
                      </a:r>
                      <a:r>
                        <a:rPr lang="en-GB" sz="2000" b="0" dirty="0">
                          <a:solidFill>
                            <a:srgbClr val="23085A"/>
                          </a:solidFill>
                          <a:effectLst/>
                          <a:latin typeface="Arial" panose="020B0604020202020204" pitchFamily="34" charset="0"/>
                          <a:cs typeface="Arial" panose="020B0604020202020204" pitchFamily="34" charset="0"/>
                        </a:rPr>
                        <a:t>educational</a:t>
                      </a:r>
                      <a:r>
                        <a:rPr lang="en-GB" sz="2000" b="0" spc="-30" dirty="0">
                          <a:solidFill>
                            <a:srgbClr val="23085A"/>
                          </a:solidFill>
                          <a:effectLst/>
                          <a:latin typeface="Arial" panose="020B0604020202020204" pitchFamily="34" charset="0"/>
                          <a:cs typeface="Arial" panose="020B0604020202020204" pitchFamily="34" charset="0"/>
                        </a:rPr>
                        <a:t> </a:t>
                      </a:r>
                      <a:r>
                        <a:rPr lang="en-GB" sz="2000" b="0" spc="-10" dirty="0">
                          <a:solidFill>
                            <a:srgbClr val="23085A"/>
                          </a:solidFill>
                          <a:effectLst/>
                          <a:latin typeface="Arial" panose="020B0604020202020204" pitchFamily="34" charset="0"/>
                          <a:cs typeface="Arial" panose="020B0604020202020204" pitchFamily="34" charset="0"/>
                        </a:rPr>
                        <a:t>infrastructure </a:t>
                      </a:r>
                      <a:r>
                        <a:rPr lang="en-GB" sz="2000" b="1" spc="-10" dirty="0">
                          <a:solidFill>
                            <a:srgbClr val="23085A"/>
                          </a:solidFill>
                          <a:effectLst/>
                          <a:latin typeface="Arial" panose="020B0604020202020204" pitchFamily="34" charset="0"/>
                          <a:cs typeface="Arial" panose="020B0604020202020204" pitchFamily="34" charset="0"/>
                        </a:rPr>
                        <a:t>push</a:t>
                      </a:r>
                      <a:endParaRPr lang="en-GB" sz="2000" b="1" dirty="0">
                        <a:solidFill>
                          <a:srgbClr val="23085A"/>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084580974"/>
                  </a:ext>
                </a:extLst>
              </a:tr>
            </a:tbl>
          </a:graphicData>
        </a:graphic>
      </p:graphicFrame>
    </p:spTree>
    <p:extLst>
      <p:ext uri="{BB962C8B-B14F-4D97-AF65-F5344CB8AC3E}">
        <p14:creationId xmlns:p14="http://schemas.microsoft.com/office/powerpoint/2010/main" val="215642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Meeting people</a:t>
            </a:r>
          </a:p>
        </p:txBody>
      </p:sp>
      <p:graphicFrame>
        <p:nvGraphicFramePr>
          <p:cNvPr id="2" name="Table 1">
            <a:extLst>
              <a:ext uri="{FF2B5EF4-FFF2-40B4-BE49-F238E27FC236}">
                <a16:creationId xmlns:a16="http://schemas.microsoft.com/office/drawing/2014/main" id="{44E9E75F-64DD-79AE-FBB7-9B9BEBEC6273}"/>
              </a:ext>
            </a:extLst>
          </p:cNvPr>
          <p:cNvGraphicFramePr>
            <a:graphicFrameLocks noGrp="1"/>
          </p:cNvGraphicFramePr>
          <p:nvPr>
            <p:extLst>
              <p:ext uri="{D42A27DB-BD31-4B8C-83A1-F6EECF244321}">
                <p14:modId xmlns:p14="http://schemas.microsoft.com/office/powerpoint/2010/main" val="3841248360"/>
              </p:ext>
            </p:extLst>
          </p:nvPr>
        </p:nvGraphicFramePr>
        <p:xfrm>
          <a:off x="2012429" y="1722557"/>
          <a:ext cx="8128000" cy="3535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03256630"/>
                    </a:ext>
                  </a:extLst>
                </a:gridCol>
                <a:gridCol w="4064000">
                  <a:extLst>
                    <a:ext uri="{9D8B030D-6E8A-4147-A177-3AD203B41FA5}">
                      <a16:colId xmlns:a16="http://schemas.microsoft.com/office/drawing/2014/main" val="943046621"/>
                    </a:ext>
                  </a:extLst>
                </a:gridCol>
              </a:tblGrid>
              <a:tr h="370840">
                <a:tc>
                  <a:txBody>
                    <a:bodyPr/>
                    <a:lstStyle/>
                    <a:p>
                      <a:r>
                        <a:rPr lang="en-GB" sz="2000" dirty="0">
                          <a:latin typeface="Arial" panose="020B0604020202020204" pitchFamily="34" charset="0"/>
                          <a:cs typeface="Arial" panose="020B0604020202020204" pitchFamily="34" charset="0"/>
                        </a:rPr>
                        <a:t>Introducing yourself</a:t>
                      </a:r>
                    </a:p>
                  </a:txBody>
                  <a:tcPr/>
                </a:tc>
                <a:tc>
                  <a:txBody>
                    <a:bodyPr/>
                    <a:lstStyle/>
                    <a:p>
                      <a:r>
                        <a:rPr lang="en-GB" sz="2000" dirty="0">
                          <a:latin typeface="Arial" panose="020B0604020202020204" pitchFamily="34" charset="0"/>
                          <a:cs typeface="Arial" panose="020B0604020202020204" pitchFamily="34" charset="0"/>
                        </a:rPr>
                        <a:t>Moving on</a:t>
                      </a:r>
                    </a:p>
                  </a:txBody>
                  <a:tcPr/>
                </a:tc>
                <a:extLst>
                  <a:ext uri="{0D108BD9-81ED-4DB2-BD59-A6C34878D82A}">
                    <a16:rowId xmlns:a16="http://schemas.microsoft.com/office/drawing/2014/main" val="993776139"/>
                  </a:ext>
                </a:extLst>
              </a:tr>
              <a:tr h="370840">
                <a:tc>
                  <a:txBody>
                    <a:bodyPr/>
                    <a:lstStyle/>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Hello, my name is ….</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Hi, I’m … and you are?</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Have we met? I’m …</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I’d like to introduce myself. I’m …</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Hello, so what’s your name? I’m …</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So, why are you here? I’m here because …</a:t>
                      </a:r>
                    </a:p>
                    <a:p>
                      <a:endParaRPr lang="en-GB" dirty="0"/>
                    </a:p>
                  </a:txBody>
                  <a:tcPr>
                    <a:solidFill>
                      <a:schemeClr val="bg1">
                        <a:lumMod val="95000"/>
                      </a:schemeClr>
                    </a:solidFill>
                  </a:tcPr>
                </a:tc>
                <a:tc>
                  <a:txBody>
                    <a:bodyPr/>
                    <a:lstStyle/>
                    <a:p>
                      <a:pPr marL="285750" indent="-285750">
                        <a:buFont typeface="Arial" panose="020B0604020202020204" pitchFamily="34" charset="0"/>
                        <a:buChar char="•"/>
                      </a:pPr>
                      <a:r>
                        <a:rPr lang="en-GB" dirty="0"/>
                        <a:t>I </a:t>
                      </a:r>
                      <a:r>
                        <a:rPr lang="en-GB" sz="2000" dirty="0">
                          <a:solidFill>
                            <a:srgbClr val="23085A"/>
                          </a:solidFill>
                          <a:latin typeface="Arial" panose="020B0604020202020204" pitchFamily="34" charset="0"/>
                          <a:cs typeface="Arial" panose="020B0604020202020204" pitchFamily="34" charset="0"/>
                        </a:rPr>
                        <a:t>must be sociable. See you later.</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I must speak to … before they leave</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Nice talking to you. Catch you later</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Good to meet you. See you!</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Sorry, I’ve got a few more people to speak to.</a:t>
                      </a:r>
                    </a:p>
                    <a:p>
                      <a:pPr marL="342900" indent="-342900">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See you soon</a:t>
                      </a:r>
                    </a:p>
                  </a:txBody>
                  <a:tcPr>
                    <a:solidFill>
                      <a:schemeClr val="bg1">
                        <a:lumMod val="95000"/>
                      </a:schemeClr>
                    </a:solidFill>
                  </a:tcPr>
                </a:tc>
                <a:extLst>
                  <a:ext uri="{0D108BD9-81ED-4DB2-BD59-A6C34878D82A}">
                    <a16:rowId xmlns:a16="http://schemas.microsoft.com/office/drawing/2014/main" val="1460013407"/>
                  </a:ext>
                </a:extLst>
              </a:tr>
            </a:tbl>
          </a:graphicData>
        </a:graphic>
      </p:graphicFrame>
    </p:spTree>
    <p:extLst>
      <p:ext uri="{BB962C8B-B14F-4D97-AF65-F5344CB8AC3E}">
        <p14:creationId xmlns:p14="http://schemas.microsoft.com/office/powerpoint/2010/main" val="105681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Migration</a:t>
            </a:r>
          </a:p>
        </p:txBody>
      </p:sp>
      <p:sp>
        <p:nvSpPr>
          <p:cNvPr id="3" name="TextBox 2">
            <a:extLst>
              <a:ext uri="{FF2B5EF4-FFF2-40B4-BE49-F238E27FC236}">
                <a16:creationId xmlns:a16="http://schemas.microsoft.com/office/drawing/2014/main" id="{C8901749-B881-0AB0-0AA1-65613B347405}"/>
              </a:ext>
            </a:extLst>
          </p:cNvPr>
          <p:cNvSpPr txBox="1"/>
          <p:nvPr/>
        </p:nvSpPr>
        <p:spPr>
          <a:xfrm>
            <a:off x="1134253" y="1564675"/>
            <a:ext cx="9913497" cy="234365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Have you ever been abroad?</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Would you like to live and work in another country? Why/why not?</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Do you know anyone who lives in another country?</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Why do people decide to live and work abroad?</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Where would you go if you decided to move to another country? Why?</a:t>
            </a:r>
          </a:p>
        </p:txBody>
      </p:sp>
    </p:spTree>
    <p:extLst>
      <p:ext uri="{BB962C8B-B14F-4D97-AF65-F5344CB8AC3E}">
        <p14:creationId xmlns:p14="http://schemas.microsoft.com/office/powerpoint/2010/main" val="245258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Statistics</a:t>
            </a:r>
          </a:p>
        </p:txBody>
      </p:sp>
      <p:sp>
        <p:nvSpPr>
          <p:cNvPr id="3" name="TextBox 2">
            <a:extLst>
              <a:ext uri="{FF2B5EF4-FFF2-40B4-BE49-F238E27FC236}">
                <a16:creationId xmlns:a16="http://schemas.microsoft.com/office/drawing/2014/main" id="{5AD7C828-A0E2-DDCB-BBF2-F00CE8E0072A}"/>
              </a:ext>
            </a:extLst>
          </p:cNvPr>
          <p:cNvSpPr txBox="1"/>
          <p:nvPr/>
        </p:nvSpPr>
        <p:spPr>
          <a:xfrm>
            <a:off x="1359108" y="1839325"/>
            <a:ext cx="9473784" cy="3022622"/>
          </a:xfrm>
          <a:prstGeom prst="rect">
            <a:avLst/>
          </a:prstGeom>
          <a:noFill/>
        </p:spPr>
        <p:txBody>
          <a:bodyPr wrap="square">
            <a:spAutoFit/>
          </a:bodyPr>
          <a:lstStyle/>
          <a:p>
            <a:pPr>
              <a:lnSpc>
                <a:spcPct val="200000"/>
              </a:lnSpc>
            </a:pPr>
            <a:r>
              <a:rPr lang="en-GB" sz="2000" dirty="0">
                <a:solidFill>
                  <a:srgbClr val="23085A"/>
                </a:solidFill>
                <a:latin typeface="Arial" panose="020B0604020202020204" pitchFamily="34" charset="0"/>
                <a:cs typeface="Arial" panose="020B0604020202020204" pitchFamily="34" charset="0"/>
              </a:rPr>
              <a:t>“An estimated 281 million people, approximately 3.6% of the world's population, currently live outside their country of origin; many of whose migration is characterized by varying degrees of compulsion.“</a:t>
            </a:r>
          </a:p>
          <a:p>
            <a:pPr>
              <a:lnSpc>
                <a:spcPct val="200000"/>
              </a:lnSpc>
            </a:pPr>
            <a:endParaRPr lang="en-GB" sz="2000" dirty="0">
              <a:solidFill>
                <a:srgbClr val="23085A"/>
              </a:solidFill>
              <a:latin typeface="Arial" panose="020B0604020202020204" pitchFamily="34" charset="0"/>
              <a:cs typeface="Arial" panose="020B0604020202020204" pitchFamily="34" charset="0"/>
            </a:endParaRPr>
          </a:p>
          <a:p>
            <a:pPr>
              <a:lnSpc>
                <a:spcPct val="200000"/>
              </a:lnSpc>
            </a:pPr>
            <a:r>
              <a:rPr lang="en-GB" dirty="0">
                <a:solidFill>
                  <a:srgbClr val="23085A"/>
                </a:solidFill>
                <a:latin typeface="Arial" panose="020B0604020202020204" pitchFamily="34" charset="0"/>
                <a:cs typeface="Arial" panose="020B0604020202020204" pitchFamily="34" charset="0"/>
              </a:rPr>
              <a:t>Office of the High Commissioner for Human Rights (OHCHR)</a:t>
            </a:r>
          </a:p>
        </p:txBody>
      </p:sp>
    </p:spTree>
    <p:extLst>
      <p:ext uri="{BB962C8B-B14F-4D97-AF65-F5344CB8AC3E}">
        <p14:creationId xmlns:p14="http://schemas.microsoft.com/office/powerpoint/2010/main" val="17819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8180882"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Language for giving opinions</a:t>
            </a:r>
          </a:p>
        </p:txBody>
      </p:sp>
      <p:graphicFrame>
        <p:nvGraphicFramePr>
          <p:cNvPr id="3" name="Table 2">
            <a:extLst>
              <a:ext uri="{FF2B5EF4-FFF2-40B4-BE49-F238E27FC236}">
                <a16:creationId xmlns:a16="http://schemas.microsoft.com/office/drawing/2014/main" id="{E07DA0A7-B233-7FDF-D3FA-3ACBE9C06357}"/>
              </a:ext>
            </a:extLst>
          </p:cNvPr>
          <p:cNvGraphicFramePr>
            <a:graphicFrameLocks noGrp="1"/>
          </p:cNvGraphicFramePr>
          <p:nvPr>
            <p:extLst>
              <p:ext uri="{D42A27DB-BD31-4B8C-83A1-F6EECF244321}">
                <p14:modId xmlns:p14="http://schemas.microsoft.com/office/powerpoint/2010/main" val="3851646126"/>
              </p:ext>
            </p:extLst>
          </p:nvPr>
        </p:nvGraphicFramePr>
        <p:xfrm>
          <a:off x="629586" y="995454"/>
          <a:ext cx="10553076" cy="4267319"/>
        </p:xfrm>
        <a:graphic>
          <a:graphicData uri="http://schemas.openxmlformats.org/drawingml/2006/table">
            <a:tbl>
              <a:tblPr firstRow="1" bandRow="1">
                <a:tableStyleId>{5C22544A-7EE6-4342-B048-85BDC9FD1C3A}</a:tableStyleId>
              </a:tblPr>
              <a:tblGrid>
                <a:gridCol w="2638269">
                  <a:extLst>
                    <a:ext uri="{9D8B030D-6E8A-4147-A177-3AD203B41FA5}">
                      <a16:colId xmlns:a16="http://schemas.microsoft.com/office/drawing/2014/main" val="1151015278"/>
                    </a:ext>
                  </a:extLst>
                </a:gridCol>
                <a:gridCol w="2638269">
                  <a:extLst>
                    <a:ext uri="{9D8B030D-6E8A-4147-A177-3AD203B41FA5}">
                      <a16:colId xmlns:a16="http://schemas.microsoft.com/office/drawing/2014/main" val="2362300037"/>
                    </a:ext>
                  </a:extLst>
                </a:gridCol>
                <a:gridCol w="2638269">
                  <a:extLst>
                    <a:ext uri="{9D8B030D-6E8A-4147-A177-3AD203B41FA5}">
                      <a16:colId xmlns:a16="http://schemas.microsoft.com/office/drawing/2014/main" val="752199477"/>
                    </a:ext>
                  </a:extLst>
                </a:gridCol>
                <a:gridCol w="2638269">
                  <a:extLst>
                    <a:ext uri="{9D8B030D-6E8A-4147-A177-3AD203B41FA5}">
                      <a16:colId xmlns:a16="http://schemas.microsoft.com/office/drawing/2014/main" val="3318641193"/>
                    </a:ext>
                  </a:extLst>
                </a:gridCol>
              </a:tblGrid>
              <a:tr h="341157">
                <a:tc>
                  <a:txBody>
                    <a:bodyPr/>
                    <a:lstStyle/>
                    <a:p>
                      <a:r>
                        <a:rPr lang="en-GB" sz="2000" dirty="0">
                          <a:solidFill>
                            <a:srgbClr val="23085A"/>
                          </a:solidFill>
                          <a:latin typeface="Arial" panose="020B0604020202020204" pitchFamily="34" charset="0"/>
                          <a:cs typeface="Arial" panose="020B0604020202020204" pitchFamily="34" charset="0"/>
                        </a:rPr>
                        <a:t>Giving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rgbClr val="23085A"/>
                          </a:solidFill>
                          <a:latin typeface="Arial" panose="020B0604020202020204" pitchFamily="34" charset="0"/>
                          <a:cs typeface="Arial" panose="020B0604020202020204" pitchFamily="34" charset="0"/>
                        </a:rPr>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rgbClr val="23085A"/>
                          </a:solidFill>
                          <a:latin typeface="Arial" panose="020B0604020202020204" pitchFamily="34" charset="0"/>
                          <a:cs typeface="Arial" panose="020B0604020202020204" pitchFamily="34" charset="0"/>
                        </a:rPr>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rgbClr val="23085A"/>
                          </a:solidFill>
                          <a:latin typeface="Arial" panose="020B0604020202020204" pitchFamily="34" charset="0"/>
                          <a:cs typeface="Arial" panose="020B0604020202020204" pitchFamily="34" charset="0"/>
                        </a:rPr>
                        <a:t>Undecided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904904"/>
                  </a:ext>
                </a:extLst>
              </a:tr>
              <a:tr h="387107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solidFill>
                            <a:srgbClr val="23085A"/>
                          </a:solidFill>
                          <a:latin typeface="Arial" panose="020B0604020202020204" pitchFamily="34" charset="0"/>
                          <a:cs typeface="Arial" panose="020B0604020202020204" pitchFamily="34" charset="0"/>
                        </a:rPr>
                        <a:t>I believe … should be first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solidFill>
                            <a:srgbClr val="23085A"/>
                          </a:solidFill>
                          <a:latin typeface="Arial" panose="020B0604020202020204" pitchFamily="34" charset="0"/>
                          <a:cs typeface="Arial" panose="020B0604020202020204" pitchFamily="34" charset="0"/>
                        </a:rPr>
                        <a:t>I’ve put … first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solidFill>
                            <a:srgbClr val="23085A"/>
                          </a:solidFill>
                          <a:latin typeface="Arial" panose="020B0604020202020204" pitchFamily="34" charset="0"/>
                          <a:cs typeface="Arial" panose="020B0604020202020204" pitchFamily="34" charset="0"/>
                        </a:rPr>
                        <a:t>I’m sure that…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solidFill>
                            <a:srgbClr val="23085A"/>
                          </a:solidFill>
                          <a:latin typeface="Arial" panose="020B0604020202020204" pitchFamily="34" charset="0"/>
                          <a:cs typeface="Arial" panose="020B0604020202020204" pitchFamily="34" charset="0"/>
                        </a:rPr>
                        <a:t>Does anyone else think … should be 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I agree</a:t>
                      </a:r>
                    </a:p>
                    <a:p>
                      <a:pPr>
                        <a:lnSpc>
                          <a:spcPct val="150000"/>
                        </a:lnSpc>
                      </a:pPr>
                      <a:r>
                        <a:rPr lang="en-GB" sz="2000" dirty="0">
                          <a:solidFill>
                            <a:srgbClr val="23085A"/>
                          </a:solidFill>
                          <a:latin typeface="Arial" panose="020B0604020202020204" pitchFamily="34" charset="0"/>
                          <a:cs typeface="Arial" panose="020B0604020202020204" pitchFamily="34" charset="0"/>
                        </a:rPr>
                        <a:t>I think so too</a:t>
                      </a:r>
                    </a:p>
                    <a:p>
                      <a:pPr>
                        <a:lnSpc>
                          <a:spcPct val="150000"/>
                        </a:lnSpc>
                      </a:pPr>
                      <a:r>
                        <a:rPr lang="en-GB" sz="2000" dirty="0">
                          <a:solidFill>
                            <a:srgbClr val="23085A"/>
                          </a:solidFill>
                          <a:latin typeface="Arial" panose="020B0604020202020204" pitchFamily="34" charset="0"/>
                          <a:cs typeface="Arial" panose="020B0604020202020204" pitchFamily="34" charset="0"/>
                        </a:rPr>
                        <a:t>I think the same</a:t>
                      </a:r>
                    </a:p>
                    <a:p>
                      <a:pPr>
                        <a:lnSpc>
                          <a:spcPct val="150000"/>
                        </a:lnSpc>
                      </a:pPr>
                      <a:r>
                        <a:rPr lang="en-GB" sz="2000" dirty="0">
                          <a:solidFill>
                            <a:srgbClr val="23085A"/>
                          </a:solidFill>
                          <a:latin typeface="Arial" panose="020B0604020202020204" pitchFamily="34" charset="0"/>
                          <a:cs typeface="Arial" panose="020B0604020202020204" pitchFamily="34" charset="0"/>
                        </a:rPr>
                        <a:t>That’s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I don’t think so.</a:t>
                      </a:r>
                    </a:p>
                    <a:p>
                      <a:pPr>
                        <a:lnSpc>
                          <a:spcPct val="150000"/>
                        </a:lnSpc>
                      </a:pPr>
                      <a:r>
                        <a:rPr lang="en-GB" sz="2000" dirty="0">
                          <a:solidFill>
                            <a:srgbClr val="23085A"/>
                          </a:solidFill>
                          <a:latin typeface="Arial" panose="020B0604020202020204" pitchFamily="34" charset="0"/>
                          <a:cs typeface="Arial" panose="020B0604020202020204" pitchFamily="34" charset="0"/>
                        </a:rPr>
                        <a:t>I don’t think that’s right.</a:t>
                      </a:r>
                    </a:p>
                    <a:p>
                      <a:pPr>
                        <a:lnSpc>
                          <a:spcPct val="150000"/>
                        </a:lnSpc>
                      </a:pPr>
                      <a:r>
                        <a:rPr lang="en-GB" sz="2000" dirty="0">
                          <a:solidFill>
                            <a:srgbClr val="23085A"/>
                          </a:solidFill>
                          <a:latin typeface="Arial" panose="020B0604020202020204" pitchFamily="34" charset="0"/>
                          <a:cs typeface="Arial" panose="020B0604020202020204" pitchFamily="34" charset="0"/>
                        </a:rPr>
                        <a:t>For me, … is more important</a:t>
                      </a:r>
                    </a:p>
                    <a:p>
                      <a:pPr>
                        <a:lnSpc>
                          <a:spcPct val="150000"/>
                        </a:lnSpc>
                      </a:pPr>
                      <a:r>
                        <a:rPr lang="en-GB" sz="2000" dirty="0">
                          <a:solidFill>
                            <a:srgbClr val="23085A"/>
                          </a:solidFill>
                          <a:latin typeface="Arial" panose="020B0604020202020204" pitchFamily="34" charset="0"/>
                          <a:cs typeface="Arial" panose="020B0604020202020204" pitchFamily="34" charset="0"/>
                        </a:rPr>
                        <a:t>Definitely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I’m not sure</a:t>
                      </a:r>
                    </a:p>
                    <a:p>
                      <a:pPr>
                        <a:lnSpc>
                          <a:spcPct val="150000"/>
                        </a:lnSpc>
                      </a:pPr>
                      <a:r>
                        <a:rPr lang="en-GB" sz="2000" dirty="0">
                          <a:solidFill>
                            <a:srgbClr val="23085A"/>
                          </a:solidFill>
                          <a:latin typeface="Arial" panose="020B0604020202020204" pitchFamily="34" charset="0"/>
                          <a:cs typeface="Arial" panose="020B0604020202020204" pitchFamily="34" charset="0"/>
                        </a:rPr>
                        <a:t>Maybe, but what about…</a:t>
                      </a:r>
                    </a:p>
                    <a:p>
                      <a:pPr>
                        <a:lnSpc>
                          <a:spcPct val="150000"/>
                        </a:lnSpc>
                      </a:pPr>
                      <a:r>
                        <a:rPr lang="en-GB" sz="2000" dirty="0">
                          <a:solidFill>
                            <a:srgbClr val="23085A"/>
                          </a:solidFill>
                          <a:latin typeface="Arial" panose="020B0604020202020204" pitchFamily="34" charset="0"/>
                          <a:cs typeface="Arial" panose="020B0604020202020204" pitchFamily="34" charset="0"/>
                        </a:rPr>
                        <a:t>What does everyone else/ do you think?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957403"/>
                  </a:ext>
                </a:extLst>
              </a:tr>
            </a:tbl>
          </a:graphicData>
        </a:graphic>
      </p:graphicFrame>
    </p:spTree>
    <p:extLst>
      <p:ext uri="{BB962C8B-B14F-4D97-AF65-F5344CB8AC3E}">
        <p14:creationId xmlns:p14="http://schemas.microsoft.com/office/powerpoint/2010/main" val="148312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5CE502F-9C7C-97F4-2DEB-896CB151B4D3}"/>
              </a:ext>
            </a:extLst>
          </p:cNvPr>
          <p:cNvPicPr>
            <a:picLocks noChangeAspect="1"/>
          </p:cNvPicPr>
          <p:nvPr/>
        </p:nvPicPr>
        <p:blipFill>
          <a:blip r:embed="rId3"/>
          <a:stretch>
            <a:fillRect/>
          </a:stretch>
        </p:blipFill>
        <p:spPr>
          <a:xfrm>
            <a:off x="5783865" y="3623624"/>
            <a:ext cx="3570938" cy="2313754"/>
          </a:xfrm>
          <a:prstGeom prst="rect">
            <a:avLst/>
          </a:prstGeom>
        </p:spPr>
      </p:pic>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756755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People</a:t>
            </a:r>
          </a:p>
        </p:txBody>
      </p:sp>
      <p:pic>
        <p:nvPicPr>
          <p:cNvPr id="4" name="Picture 3">
            <a:extLst>
              <a:ext uri="{FF2B5EF4-FFF2-40B4-BE49-F238E27FC236}">
                <a16:creationId xmlns:a16="http://schemas.microsoft.com/office/drawing/2014/main" id="{1D87AE4C-475A-CEA9-6150-B2C5B79EED84}"/>
              </a:ext>
            </a:extLst>
          </p:cNvPr>
          <p:cNvPicPr>
            <a:picLocks noChangeAspect="1"/>
          </p:cNvPicPr>
          <p:nvPr/>
        </p:nvPicPr>
        <p:blipFill>
          <a:blip r:embed="rId5"/>
          <a:stretch>
            <a:fillRect/>
          </a:stretch>
        </p:blipFill>
        <p:spPr>
          <a:xfrm>
            <a:off x="2717523" y="1079724"/>
            <a:ext cx="2915915" cy="2889407"/>
          </a:xfrm>
          <a:prstGeom prst="rect">
            <a:avLst/>
          </a:prstGeom>
        </p:spPr>
      </p:pic>
      <p:pic>
        <p:nvPicPr>
          <p:cNvPr id="8" name="Picture 7">
            <a:extLst>
              <a:ext uri="{FF2B5EF4-FFF2-40B4-BE49-F238E27FC236}">
                <a16:creationId xmlns:a16="http://schemas.microsoft.com/office/drawing/2014/main" id="{D244C1A4-D396-13A7-3CF5-DF0DECC6AE1E}"/>
              </a:ext>
            </a:extLst>
          </p:cNvPr>
          <p:cNvPicPr>
            <a:picLocks noChangeAspect="1"/>
          </p:cNvPicPr>
          <p:nvPr/>
        </p:nvPicPr>
        <p:blipFill>
          <a:blip r:embed="rId6"/>
          <a:stretch>
            <a:fillRect/>
          </a:stretch>
        </p:blipFill>
        <p:spPr>
          <a:xfrm>
            <a:off x="436815" y="1079724"/>
            <a:ext cx="2130281" cy="3218577"/>
          </a:xfrm>
          <a:prstGeom prst="rect">
            <a:avLst/>
          </a:prstGeom>
        </p:spPr>
      </p:pic>
      <p:sp>
        <p:nvSpPr>
          <p:cNvPr id="10" name="TextBox 9">
            <a:extLst>
              <a:ext uri="{FF2B5EF4-FFF2-40B4-BE49-F238E27FC236}">
                <a16:creationId xmlns:a16="http://schemas.microsoft.com/office/drawing/2014/main" id="{EECCB43A-6899-71E7-39BC-57657FF6623B}"/>
              </a:ext>
            </a:extLst>
          </p:cNvPr>
          <p:cNvSpPr txBox="1"/>
          <p:nvPr/>
        </p:nvSpPr>
        <p:spPr>
          <a:xfrm>
            <a:off x="603619" y="3544993"/>
            <a:ext cx="1888760" cy="646331"/>
          </a:xfrm>
          <a:prstGeom prst="rect">
            <a:avLst/>
          </a:prstGeom>
          <a:solidFill>
            <a:schemeClr val="bg1"/>
          </a:solidFill>
        </p:spPr>
        <p:txBody>
          <a:bodyPr wrap="square" rtlCol="0">
            <a:spAutoFit/>
          </a:bodyPr>
          <a:lstStyle/>
          <a:p>
            <a:pPr marL="342900" indent="-342900">
              <a:buAutoNum type="arabicPeriod"/>
            </a:pPr>
            <a:r>
              <a:rPr lang="en-GB" dirty="0"/>
              <a:t>Miroslav </a:t>
            </a:r>
          </a:p>
          <a:p>
            <a:r>
              <a:rPr lang="en-US" sz="900" dirty="0">
                <a:effectLst/>
                <a:latin typeface="Arial" panose="020B0604020202020204" pitchFamily="34" charset="0"/>
                <a:ea typeface="Arial" panose="020B0604020202020204" pitchFamily="34" charset="0"/>
              </a:rPr>
              <a:t>Image</a:t>
            </a:r>
            <a:r>
              <a:rPr lang="en-US" sz="900" spc="-25"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by</a:t>
            </a:r>
            <a:r>
              <a:rPr lang="en-US" sz="900" spc="-1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Martin</a:t>
            </a:r>
            <a:r>
              <a:rPr lang="en-US" sz="900" spc="-1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Fuchs</a:t>
            </a:r>
            <a:r>
              <a:rPr lang="en-US" sz="900" spc="-10" dirty="0">
                <a:effectLst/>
                <a:latin typeface="Arial" panose="020B0604020202020204" pitchFamily="34" charset="0"/>
                <a:ea typeface="Arial" panose="020B0604020202020204" pitchFamily="34" charset="0"/>
              </a:rPr>
              <a:t> </a:t>
            </a:r>
            <a:r>
              <a:rPr lang="en-US" sz="900" u="sng" spc="-10" dirty="0">
                <a:solidFill>
                  <a:srgbClr val="041DAA"/>
                </a:solidFill>
                <a:effectLst/>
                <a:latin typeface="Arial" panose="020B0604020202020204" pitchFamily="34" charset="0"/>
                <a:ea typeface="Arial" panose="020B0604020202020204" pitchFamily="34" charset="0"/>
                <a:hlinkClick r:id="rId7"/>
              </a:rPr>
              <a:t>www.martinfuchs.com</a:t>
            </a:r>
            <a:endParaRPr lang="en-GB" sz="900" dirty="0"/>
          </a:p>
        </p:txBody>
      </p:sp>
      <p:sp>
        <p:nvSpPr>
          <p:cNvPr id="12" name="TextBox 11">
            <a:extLst>
              <a:ext uri="{FF2B5EF4-FFF2-40B4-BE49-F238E27FC236}">
                <a16:creationId xmlns:a16="http://schemas.microsoft.com/office/drawing/2014/main" id="{C7B32CD8-576E-D7A0-04B4-ABDAB8224B48}"/>
              </a:ext>
            </a:extLst>
          </p:cNvPr>
          <p:cNvSpPr txBox="1"/>
          <p:nvPr/>
        </p:nvSpPr>
        <p:spPr>
          <a:xfrm>
            <a:off x="3334388" y="3080539"/>
            <a:ext cx="1888760" cy="784830"/>
          </a:xfrm>
          <a:prstGeom prst="rect">
            <a:avLst/>
          </a:prstGeom>
          <a:solidFill>
            <a:schemeClr val="bg1"/>
          </a:solidFill>
        </p:spPr>
        <p:txBody>
          <a:bodyPr wrap="square" rtlCol="0">
            <a:spAutoFit/>
          </a:bodyPr>
          <a:lstStyle/>
          <a:p>
            <a:r>
              <a:rPr lang="en-GB" dirty="0"/>
              <a:t>2.Zhihong </a:t>
            </a:r>
          </a:p>
          <a:p>
            <a:r>
              <a:rPr lang="en-US" sz="900" dirty="0">
                <a:effectLst/>
                <a:latin typeface="Arial" panose="020B0604020202020204" pitchFamily="34" charset="0"/>
                <a:ea typeface="Arial" panose="020B0604020202020204" pitchFamily="34" charset="0"/>
              </a:rPr>
              <a:t>Image</a:t>
            </a:r>
            <a:r>
              <a:rPr lang="en-US" sz="900" spc="-5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by</a:t>
            </a:r>
            <a:r>
              <a:rPr lang="en-US" sz="900" spc="-35"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Veronica</a:t>
            </a:r>
            <a:r>
              <a:rPr lang="en-US" sz="900" spc="-35" dirty="0">
                <a:effectLst/>
                <a:latin typeface="Arial" panose="020B0604020202020204" pitchFamily="34" charset="0"/>
                <a:ea typeface="Arial" panose="020B0604020202020204" pitchFamily="34" charset="0"/>
              </a:rPr>
              <a:t> </a:t>
            </a:r>
            <a:r>
              <a:rPr lang="en-US" sz="900" dirty="0" err="1">
                <a:effectLst/>
                <a:latin typeface="Arial" panose="020B0604020202020204" pitchFamily="34" charset="0"/>
                <a:ea typeface="Arial" panose="020B0604020202020204" pitchFamily="34" charset="0"/>
              </a:rPr>
              <a:t>Vierin</a:t>
            </a:r>
            <a:r>
              <a:rPr lang="en-US" sz="900" spc="-35" dirty="0">
                <a:effectLst/>
                <a:latin typeface="Arial" panose="020B0604020202020204" pitchFamily="34" charset="0"/>
                <a:ea typeface="Arial" panose="020B0604020202020204" pitchFamily="34" charset="0"/>
              </a:rPr>
              <a:t> </a:t>
            </a:r>
            <a:r>
              <a:rPr lang="en-US" sz="900" u="sng" spc="-10" dirty="0">
                <a:solidFill>
                  <a:srgbClr val="041DAA"/>
                </a:solidFill>
                <a:effectLst/>
                <a:latin typeface="Arial" panose="020B0604020202020204" pitchFamily="34" charset="0"/>
                <a:ea typeface="Arial" panose="020B0604020202020204" pitchFamily="34" charset="0"/>
                <a:hlinkClick r:id="rId8"/>
              </a:rPr>
              <a:t>www.ctmp.ie</a:t>
            </a:r>
            <a:endParaRPr lang="en-GB" sz="900" dirty="0">
              <a:effectLst/>
              <a:latin typeface="Arial" panose="020B0604020202020204" pitchFamily="34" charset="0"/>
              <a:ea typeface="Arial" panose="020B0604020202020204" pitchFamily="34" charset="0"/>
            </a:endParaRPr>
          </a:p>
          <a:p>
            <a:endParaRPr lang="en-GB" sz="900" dirty="0"/>
          </a:p>
        </p:txBody>
      </p:sp>
      <p:pic>
        <p:nvPicPr>
          <p:cNvPr id="14" name="Picture 13">
            <a:extLst>
              <a:ext uri="{FF2B5EF4-FFF2-40B4-BE49-F238E27FC236}">
                <a16:creationId xmlns:a16="http://schemas.microsoft.com/office/drawing/2014/main" id="{4C69AFCA-96D0-0996-346E-C9A840AB6725}"/>
              </a:ext>
            </a:extLst>
          </p:cNvPr>
          <p:cNvPicPr>
            <a:picLocks noChangeAspect="1"/>
          </p:cNvPicPr>
          <p:nvPr/>
        </p:nvPicPr>
        <p:blipFill>
          <a:blip r:embed="rId9"/>
          <a:stretch>
            <a:fillRect/>
          </a:stretch>
        </p:blipFill>
        <p:spPr>
          <a:xfrm>
            <a:off x="5785813" y="1086680"/>
            <a:ext cx="3570938" cy="2375994"/>
          </a:xfrm>
          <a:prstGeom prst="rect">
            <a:avLst/>
          </a:prstGeom>
        </p:spPr>
      </p:pic>
      <p:sp>
        <p:nvSpPr>
          <p:cNvPr id="15" name="TextBox 14">
            <a:extLst>
              <a:ext uri="{FF2B5EF4-FFF2-40B4-BE49-F238E27FC236}">
                <a16:creationId xmlns:a16="http://schemas.microsoft.com/office/drawing/2014/main" id="{50AA92DF-54A9-5B28-70EA-A59CC5881FD4}"/>
              </a:ext>
            </a:extLst>
          </p:cNvPr>
          <p:cNvSpPr txBox="1"/>
          <p:nvPr/>
        </p:nvSpPr>
        <p:spPr>
          <a:xfrm>
            <a:off x="7161549" y="2588649"/>
            <a:ext cx="1888760" cy="646331"/>
          </a:xfrm>
          <a:prstGeom prst="rect">
            <a:avLst/>
          </a:prstGeom>
          <a:solidFill>
            <a:schemeClr val="bg1"/>
          </a:solidFill>
        </p:spPr>
        <p:txBody>
          <a:bodyPr wrap="square" rtlCol="0">
            <a:spAutoFit/>
          </a:bodyPr>
          <a:lstStyle/>
          <a:p>
            <a:r>
              <a:rPr lang="en-GB" dirty="0"/>
              <a:t>3. Gip </a:t>
            </a:r>
          </a:p>
          <a:p>
            <a:r>
              <a:rPr lang="en-US" sz="900" dirty="0">
                <a:effectLst/>
                <a:latin typeface="Arial" panose="020B0604020202020204" pitchFamily="34" charset="0"/>
                <a:ea typeface="Arial" panose="020B0604020202020204" pitchFamily="34" charset="0"/>
              </a:rPr>
              <a:t>Image</a:t>
            </a:r>
            <a:r>
              <a:rPr lang="en-US" sz="900" spc="-25"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by</a:t>
            </a:r>
            <a:r>
              <a:rPr lang="en-US" sz="900" spc="-2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Victoria</a:t>
            </a:r>
            <a:r>
              <a:rPr lang="en-US" sz="900" spc="-25" dirty="0">
                <a:effectLst/>
                <a:latin typeface="Arial" panose="020B0604020202020204" pitchFamily="34" charset="0"/>
                <a:ea typeface="Arial" panose="020B0604020202020204" pitchFamily="34" charset="0"/>
              </a:rPr>
              <a:t> </a:t>
            </a:r>
            <a:r>
              <a:rPr lang="en-US" sz="900" dirty="0" err="1">
                <a:effectLst/>
                <a:latin typeface="Arial" panose="020B0604020202020204" pitchFamily="34" charset="0"/>
                <a:ea typeface="Arial" panose="020B0604020202020204" pitchFamily="34" charset="0"/>
              </a:rPr>
              <a:t>Knysh</a:t>
            </a:r>
            <a:r>
              <a:rPr lang="en-US" sz="900" spc="-20" dirty="0">
                <a:effectLst/>
                <a:latin typeface="Arial" panose="020B0604020202020204" pitchFamily="34" charset="0"/>
                <a:ea typeface="Arial" panose="020B0604020202020204" pitchFamily="34" charset="0"/>
              </a:rPr>
              <a:t> </a:t>
            </a:r>
            <a:r>
              <a:rPr lang="en-US" sz="900" u="sng" spc="-10" dirty="0">
                <a:solidFill>
                  <a:srgbClr val="041DAA"/>
                </a:solidFill>
                <a:effectLst/>
                <a:latin typeface="Arial" panose="020B0604020202020204" pitchFamily="34" charset="0"/>
                <a:ea typeface="Arial" panose="020B0604020202020204" pitchFamily="34" charset="0"/>
                <a:hlinkClick r:id="rId10"/>
              </a:rPr>
              <a:t>www.vickyny.com</a:t>
            </a:r>
            <a:endParaRPr lang="en-GB" sz="900" dirty="0"/>
          </a:p>
        </p:txBody>
      </p:sp>
      <p:pic>
        <p:nvPicPr>
          <p:cNvPr id="19" name="Picture 18">
            <a:extLst>
              <a:ext uri="{FF2B5EF4-FFF2-40B4-BE49-F238E27FC236}">
                <a16:creationId xmlns:a16="http://schemas.microsoft.com/office/drawing/2014/main" id="{EDF6D5ED-C435-F636-D66B-4A4218B9102A}"/>
              </a:ext>
            </a:extLst>
          </p:cNvPr>
          <p:cNvPicPr>
            <a:picLocks noChangeAspect="1"/>
          </p:cNvPicPr>
          <p:nvPr/>
        </p:nvPicPr>
        <p:blipFill>
          <a:blip r:embed="rId11"/>
          <a:stretch>
            <a:fillRect/>
          </a:stretch>
        </p:blipFill>
        <p:spPr>
          <a:xfrm>
            <a:off x="9525565" y="1086680"/>
            <a:ext cx="2229620" cy="2889406"/>
          </a:xfrm>
          <a:prstGeom prst="rect">
            <a:avLst/>
          </a:prstGeom>
        </p:spPr>
      </p:pic>
      <p:sp>
        <p:nvSpPr>
          <p:cNvPr id="20" name="TextBox 19">
            <a:extLst>
              <a:ext uri="{FF2B5EF4-FFF2-40B4-BE49-F238E27FC236}">
                <a16:creationId xmlns:a16="http://schemas.microsoft.com/office/drawing/2014/main" id="{35C352AB-B95C-148D-D898-9279F15AC393}"/>
              </a:ext>
            </a:extLst>
          </p:cNvPr>
          <p:cNvSpPr txBox="1"/>
          <p:nvPr/>
        </p:nvSpPr>
        <p:spPr>
          <a:xfrm>
            <a:off x="6754018" y="5124989"/>
            <a:ext cx="1888760" cy="646331"/>
          </a:xfrm>
          <a:prstGeom prst="rect">
            <a:avLst/>
          </a:prstGeom>
          <a:solidFill>
            <a:schemeClr val="bg1"/>
          </a:solidFill>
        </p:spPr>
        <p:txBody>
          <a:bodyPr wrap="square" rtlCol="0">
            <a:spAutoFit/>
          </a:bodyPr>
          <a:lstStyle/>
          <a:p>
            <a:r>
              <a:rPr lang="en-GB" dirty="0"/>
              <a:t>5. </a:t>
            </a:r>
            <a:r>
              <a:rPr lang="en-GB" dirty="0" err="1"/>
              <a:t>Chabela</a:t>
            </a:r>
            <a:endParaRPr lang="en-GB" dirty="0"/>
          </a:p>
          <a:p>
            <a:r>
              <a:rPr lang="en-US" sz="900" dirty="0">
                <a:effectLst/>
                <a:latin typeface="Arial" panose="020B0604020202020204" pitchFamily="34" charset="0"/>
                <a:ea typeface="Arial" panose="020B0604020202020204" pitchFamily="34" charset="0"/>
              </a:rPr>
              <a:t>Image</a:t>
            </a:r>
            <a:r>
              <a:rPr lang="en-US" sz="900" spc="-2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by</a:t>
            </a:r>
            <a:r>
              <a:rPr lang="en-US" sz="900" spc="-2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Markel</a:t>
            </a:r>
            <a:r>
              <a:rPr lang="en-US" sz="900" spc="-2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Redondo</a:t>
            </a:r>
            <a:r>
              <a:rPr lang="en-US" sz="900" spc="-15" dirty="0">
                <a:effectLst/>
                <a:latin typeface="Arial" panose="020B0604020202020204" pitchFamily="34" charset="0"/>
                <a:ea typeface="Arial" panose="020B0604020202020204" pitchFamily="34" charset="0"/>
              </a:rPr>
              <a:t> </a:t>
            </a:r>
            <a:r>
              <a:rPr lang="en-US" sz="900" u="sng" spc="-10" dirty="0">
                <a:solidFill>
                  <a:srgbClr val="041DAA"/>
                </a:solidFill>
                <a:effectLst/>
                <a:latin typeface="Arial" panose="020B0604020202020204" pitchFamily="34" charset="0"/>
                <a:ea typeface="Arial" panose="020B0604020202020204" pitchFamily="34" charset="0"/>
                <a:hlinkClick r:id="rId12"/>
              </a:rPr>
              <a:t>www.markeiredondo.com</a:t>
            </a:r>
            <a:endParaRPr lang="en-GB" sz="900" dirty="0"/>
          </a:p>
        </p:txBody>
      </p:sp>
      <p:sp>
        <p:nvSpPr>
          <p:cNvPr id="21" name="TextBox 20">
            <a:extLst>
              <a:ext uri="{FF2B5EF4-FFF2-40B4-BE49-F238E27FC236}">
                <a16:creationId xmlns:a16="http://schemas.microsoft.com/office/drawing/2014/main" id="{B3191800-B09A-A977-34C0-60D1473B3CCF}"/>
              </a:ext>
            </a:extLst>
          </p:cNvPr>
          <p:cNvSpPr txBox="1"/>
          <p:nvPr/>
        </p:nvSpPr>
        <p:spPr>
          <a:xfrm>
            <a:off x="9750415" y="3139508"/>
            <a:ext cx="1888760" cy="784830"/>
          </a:xfrm>
          <a:prstGeom prst="rect">
            <a:avLst/>
          </a:prstGeom>
          <a:solidFill>
            <a:schemeClr val="bg1"/>
          </a:solidFill>
        </p:spPr>
        <p:txBody>
          <a:bodyPr wrap="square" rtlCol="0">
            <a:spAutoFit/>
          </a:bodyPr>
          <a:lstStyle/>
          <a:p>
            <a:r>
              <a:rPr lang="en-GB" dirty="0"/>
              <a:t>4. </a:t>
            </a:r>
            <a:r>
              <a:rPr lang="en-US" sz="1800" spc="-10" dirty="0">
                <a:effectLst/>
                <a:latin typeface="Arial" panose="020B0604020202020204" pitchFamily="34" charset="0"/>
                <a:ea typeface="Arial" panose="020B0604020202020204" pitchFamily="34" charset="0"/>
              </a:rPr>
              <a:t>Mamadou</a:t>
            </a:r>
            <a:r>
              <a:rPr lang="en-GB" dirty="0"/>
              <a:t> </a:t>
            </a:r>
          </a:p>
          <a:p>
            <a:r>
              <a:rPr lang="en-US" sz="900" dirty="0">
                <a:effectLst/>
                <a:latin typeface="Arial" panose="020B0604020202020204" pitchFamily="34" charset="0"/>
                <a:ea typeface="Arial" panose="020B0604020202020204" pitchFamily="34" charset="0"/>
              </a:rPr>
              <a:t>Image</a:t>
            </a:r>
            <a:r>
              <a:rPr lang="en-US" sz="900" spc="-15"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by</a:t>
            </a:r>
            <a:r>
              <a:rPr lang="en-US" sz="900" spc="-55"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Amy</a:t>
            </a:r>
            <a:r>
              <a:rPr lang="en-US" sz="900" spc="-10" dirty="0">
                <a:effectLst/>
                <a:latin typeface="Arial" panose="020B0604020202020204" pitchFamily="34" charset="0"/>
                <a:ea typeface="Arial" panose="020B0604020202020204" pitchFamily="34" charset="0"/>
              </a:rPr>
              <a:t> </a:t>
            </a:r>
            <a:r>
              <a:rPr lang="en-US" sz="900" dirty="0">
                <a:effectLst/>
                <a:latin typeface="Arial" panose="020B0604020202020204" pitchFamily="34" charset="0"/>
                <a:ea typeface="Arial" panose="020B0604020202020204" pitchFamily="34" charset="0"/>
              </a:rPr>
              <a:t>Chang</a:t>
            </a:r>
            <a:r>
              <a:rPr lang="en-US" sz="900" spc="-15" dirty="0">
                <a:effectLst/>
                <a:latin typeface="Arial" panose="020B0604020202020204" pitchFamily="34" charset="0"/>
                <a:ea typeface="Arial" panose="020B0604020202020204" pitchFamily="34" charset="0"/>
              </a:rPr>
              <a:t> </a:t>
            </a:r>
            <a:r>
              <a:rPr lang="en-US" sz="900" u="sng" spc="-10" dirty="0">
                <a:solidFill>
                  <a:srgbClr val="041DAA"/>
                </a:solidFill>
                <a:effectLst/>
                <a:latin typeface="Arial" panose="020B0604020202020204" pitchFamily="34" charset="0"/>
                <a:ea typeface="Arial" panose="020B0604020202020204" pitchFamily="34" charset="0"/>
                <a:hlinkClick r:id="rId13"/>
              </a:rPr>
              <a:t>www.amychangphoto.com</a:t>
            </a:r>
            <a:endParaRPr lang="en-GB" sz="900" dirty="0">
              <a:effectLst/>
              <a:latin typeface="Arial" panose="020B0604020202020204" pitchFamily="34" charset="0"/>
              <a:ea typeface="Arial" panose="020B0604020202020204" pitchFamily="34" charset="0"/>
            </a:endParaRPr>
          </a:p>
          <a:p>
            <a:endParaRPr lang="en-GB" sz="900" dirty="0"/>
          </a:p>
        </p:txBody>
      </p:sp>
    </p:spTree>
    <p:extLst>
      <p:ext uri="{BB962C8B-B14F-4D97-AF65-F5344CB8AC3E}">
        <p14:creationId xmlns:p14="http://schemas.microsoft.com/office/powerpoint/2010/main" val="399616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Discussion questions</a:t>
            </a:r>
          </a:p>
        </p:txBody>
      </p:sp>
      <p:sp>
        <p:nvSpPr>
          <p:cNvPr id="3" name="TextBox 2">
            <a:extLst>
              <a:ext uri="{FF2B5EF4-FFF2-40B4-BE49-F238E27FC236}">
                <a16:creationId xmlns:a16="http://schemas.microsoft.com/office/drawing/2014/main" id="{C35D1B1D-44A8-268A-072E-DC1B20A463B0}"/>
              </a:ext>
            </a:extLst>
          </p:cNvPr>
          <p:cNvSpPr txBox="1"/>
          <p:nvPr/>
        </p:nvSpPr>
        <p:spPr>
          <a:xfrm>
            <a:off x="892036" y="1479707"/>
            <a:ext cx="7963729" cy="326698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What jobs do they do?</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Why did they move from their country of origin?</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What made them come to where they are now?</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Do you think they have better economic prospects where they live now? Why/why not?</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Are they happy where they are now?</a:t>
            </a:r>
          </a:p>
          <a:p>
            <a:pPr marL="285750" indent="-28575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Do you think they will go back to their countries of origin?</a:t>
            </a:r>
          </a:p>
        </p:txBody>
      </p:sp>
    </p:spTree>
    <p:extLst>
      <p:ext uri="{BB962C8B-B14F-4D97-AF65-F5344CB8AC3E}">
        <p14:creationId xmlns:p14="http://schemas.microsoft.com/office/powerpoint/2010/main" val="104305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Listening 1</a:t>
            </a:r>
          </a:p>
        </p:txBody>
      </p:sp>
      <p:sp>
        <p:nvSpPr>
          <p:cNvPr id="3" name="TextBox 2">
            <a:extLst>
              <a:ext uri="{FF2B5EF4-FFF2-40B4-BE49-F238E27FC236}">
                <a16:creationId xmlns:a16="http://schemas.microsoft.com/office/drawing/2014/main" id="{C0EFE7BC-B6F0-6994-0626-CCED1F08AB34}"/>
              </a:ext>
            </a:extLst>
          </p:cNvPr>
          <p:cNvSpPr txBox="1"/>
          <p:nvPr/>
        </p:nvSpPr>
        <p:spPr>
          <a:xfrm>
            <a:off x="1647411" y="1446001"/>
            <a:ext cx="8053180" cy="707886"/>
          </a:xfrm>
          <a:prstGeom prst="rect">
            <a:avLst/>
          </a:prstGeom>
          <a:noFill/>
        </p:spPr>
        <p:txBody>
          <a:bodyPr wrap="square">
            <a:spAutoFit/>
          </a:bodyPr>
          <a:lstStyle/>
          <a:p>
            <a:pPr algn="ctr"/>
            <a:r>
              <a:rPr lang="en-GB" sz="2000" dirty="0">
                <a:solidFill>
                  <a:srgbClr val="23085A"/>
                </a:solidFill>
                <a:latin typeface="Arial" panose="020B0604020202020204" pitchFamily="34" charset="0"/>
                <a:cs typeface="Arial" panose="020B0604020202020204" pitchFamily="34" charset="0"/>
              </a:rPr>
              <a:t>Senegal  Dublin Dubai	India  Bolivia	Serbia</a:t>
            </a:r>
          </a:p>
          <a:p>
            <a:pPr algn="ctr"/>
            <a:r>
              <a:rPr lang="en-GB" sz="2000" dirty="0">
                <a:solidFill>
                  <a:srgbClr val="23085A"/>
                </a:solidFill>
                <a:latin typeface="Arial" panose="020B0604020202020204" pitchFamily="34" charset="0"/>
                <a:cs typeface="Arial" panose="020B0604020202020204" pitchFamily="34" charset="0"/>
              </a:rPr>
              <a:t>Bilbao	Sofia	Madrid	China	Austria	Bulgaria</a:t>
            </a:r>
          </a:p>
        </p:txBody>
      </p:sp>
      <p:sp>
        <p:nvSpPr>
          <p:cNvPr id="6" name="TextBox 5">
            <a:extLst>
              <a:ext uri="{FF2B5EF4-FFF2-40B4-BE49-F238E27FC236}">
                <a16:creationId xmlns:a16="http://schemas.microsoft.com/office/drawing/2014/main" id="{CDAA1BF6-5B31-07B4-BDC7-359FA75A3393}"/>
              </a:ext>
            </a:extLst>
          </p:cNvPr>
          <p:cNvSpPr txBox="1"/>
          <p:nvPr/>
        </p:nvSpPr>
        <p:spPr>
          <a:xfrm>
            <a:off x="3228302" y="2945565"/>
            <a:ext cx="6830098" cy="1908215"/>
          </a:xfrm>
          <a:prstGeom prst="rect">
            <a:avLst/>
          </a:prstGeom>
          <a:noFill/>
        </p:spPr>
        <p:txBody>
          <a:bodyPr wrap="square">
            <a:spAutoFit/>
          </a:bodyPr>
          <a:lstStyle/>
          <a:p>
            <a:endParaRPr lang="en-GB" dirty="0"/>
          </a:p>
          <a:p>
            <a:r>
              <a:rPr lang="en-GB" sz="2000" dirty="0">
                <a:solidFill>
                  <a:srgbClr val="23085A"/>
                </a:solidFill>
                <a:latin typeface="Arial" panose="020B0604020202020204" pitchFamily="34" charset="0"/>
                <a:cs typeface="Arial" panose="020B0604020202020204" pitchFamily="34" charset="0"/>
              </a:rPr>
              <a:t>1.	</a:t>
            </a:r>
            <a:r>
              <a:rPr lang="en-GB" sz="2000" b="1" dirty="0">
                <a:solidFill>
                  <a:srgbClr val="23085A"/>
                </a:solidFill>
                <a:latin typeface="Arial" panose="020B0604020202020204" pitchFamily="34" charset="0"/>
                <a:cs typeface="Arial" panose="020B0604020202020204" pitchFamily="34" charset="0"/>
              </a:rPr>
              <a:t>Miroslav</a:t>
            </a:r>
            <a:r>
              <a:rPr lang="en-GB" sz="2000" dirty="0">
                <a:solidFill>
                  <a:srgbClr val="23085A"/>
                </a:solidFill>
                <a:latin typeface="Arial" panose="020B0604020202020204" pitchFamily="34" charset="0"/>
                <a:cs typeface="Arial" panose="020B0604020202020204" pitchFamily="34" charset="0"/>
              </a:rPr>
              <a:t> is from ?              They live in ?</a:t>
            </a:r>
          </a:p>
          <a:p>
            <a:r>
              <a:rPr lang="en-GB" sz="2000" dirty="0">
                <a:solidFill>
                  <a:srgbClr val="23085A"/>
                </a:solidFill>
                <a:latin typeface="Arial" panose="020B0604020202020204" pitchFamily="34" charset="0"/>
                <a:cs typeface="Arial" panose="020B0604020202020204" pitchFamily="34" charset="0"/>
              </a:rPr>
              <a:t>2.	</a:t>
            </a:r>
            <a:r>
              <a:rPr lang="en-GB" sz="2000" b="1" dirty="0" err="1">
                <a:solidFill>
                  <a:srgbClr val="23085A"/>
                </a:solidFill>
                <a:latin typeface="Arial" panose="020B0604020202020204" pitchFamily="34" charset="0"/>
                <a:cs typeface="Arial" panose="020B0604020202020204" pitchFamily="34" charset="0"/>
              </a:rPr>
              <a:t>Zhihong</a:t>
            </a:r>
            <a:r>
              <a:rPr lang="en-GB" sz="2000" dirty="0">
                <a:solidFill>
                  <a:srgbClr val="23085A"/>
                </a:solidFill>
                <a:latin typeface="Arial" panose="020B0604020202020204" pitchFamily="34" charset="0"/>
                <a:cs typeface="Arial" panose="020B0604020202020204" pitchFamily="34" charset="0"/>
              </a:rPr>
              <a:t> is from ?               They live in ?</a:t>
            </a:r>
          </a:p>
          <a:p>
            <a:r>
              <a:rPr lang="en-GB" sz="2000" dirty="0">
                <a:solidFill>
                  <a:srgbClr val="23085A"/>
                </a:solidFill>
                <a:latin typeface="Arial" panose="020B0604020202020204" pitchFamily="34" charset="0"/>
                <a:cs typeface="Arial" panose="020B0604020202020204" pitchFamily="34" charset="0"/>
              </a:rPr>
              <a:t>3.	</a:t>
            </a:r>
            <a:r>
              <a:rPr lang="en-GB" sz="2000" b="1" dirty="0">
                <a:solidFill>
                  <a:srgbClr val="23085A"/>
                </a:solidFill>
                <a:latin typeface="Arial" panose="020B0604020202020204" pitchFamily="34" charset="0"/>
                <a:cs typeface="Arial" panose="020B0604020202020204" pitchFamily="34" charset="0"/>
              </a:rPr>
              <a:t>Gip</a:t>
            </a:r>
            <a:r>
              <a:rPr lang="en-GB" sz="2000" dirty="0">
                <a:solidFill>
                  <a:srgbClr val="23085A"/>
                </a:solidFill>
                <a:latin typeface="Arial" panose="020B0604020202020204" pitchFamily="34" charset="0"/>
                <a:cs typeface="Arial" panose="020B0604020202020204" pitchFamily="34" charset="0"/>
              </a:rPr>
              <a:t> is from ?                       They live in ?</a:t>
            </a:r>
          </a:p>
          <a:p>
            <a:r>
              <a:rPr lang="en-GB" sz="2000" dirty="0">
                <a:solidFill>
                  <a:srgbClr val="23085A"/>
                </a:solidFill>
                <a:latin typeface="Arial" panose="020B0604020202020204" pitchFamily="34" charset="0"/>
                <a:cs typeface="Arial" panose="020B0604020202020204" pitchFamily="34" charset="0"/>
              </a:rPr>
              <a:t>4.	</a:t>
            </a:r>
            <a:r>
              <a:rPr lang="en-GB" sz="2000" b="1" dirty="0">
                <a:solidFill>
                  <a:srgbClr val="23085A"/>
                </a:solidFill>
                <a:latin typeface="Arial" panose="020B0604020202020204" pitchFamily="34" charset="0"/>
                <a:cs typeface="Arial" panose="020B0604020202020204" pitchFamily="34" charset="0"/>
              </a:rPr>
              <a:t>Mamadou</a:t>
            </a:r>
            <a:r>
              <a:rPr lang="en-GB" sz="2000" dirty="0">
                <a:solidFill>
                  <a:srgbClr val="23085A"/>
                </a:solidFill>
                <a:latin typeface="Arial" panose="020B0604020202020204" pitchFamily="34" charset="0"/>
                <a:cs typeface="Arial" panose="020B0604020202020204" pitchFamily="34" charset="0"/>
              </a:rPr>
              <a:t> is from?             They live in ?</a:t>
            </a:r>
          </a:p>
          <a:p>
            <a:r>
              <a:rPr lang="en-GB" sz="2000" dirty="0">
                <a:solidFill>
                  <a:srgbClr val="23085A"/>
                </a:solidFill>
                <a:latin typeface="Arial" panose="020B0604020202020204" pitchFamily="34" charset="0"/>
                <a:cs typeface="Arial" panose="020B0604020202020204" pitchFamily="34" charset="0"/>
              </a:rPr>
              <a:t>5.	</a:t>
            </a:r>
            <a:r>
              <a:rPr lang="en-GB" sz="2000" b="1" dirty="0" err="1">
                <a:solidFill>
                  <a:srgbClr val="23085A"/>
                </a:solidFill>
                <a:latin typeface="Arial" panose="020B0604020202020204" pitchFamily="34" charset="0"/>
                <a:cs typeface="Arial" panose="020B0604020202020204" pitchFamily="34" charset="0"/>
              </a:rPr>
              <a:t>Chabela</a:t>
            </a:r>
            <a:r>
              <a:rPr lang="en-GB" sz="2000" dirty="0">
                <a:solidFill>
                  <a:srgbClr val="23085A"/>
                </a:solidFill>
                <a:latin typeface="Arial" panose="020B0604020202020204" pitchFamily="34" charset="0"/>
                <a:cs typeface="Arial" panose="020B0604020202020204" pitchFamily="34" charset="0"/>
              </a:rPr>
              <a:t> is from ?               They live in?</a:t>
            </a:r>
          </a:p>
        </p:txBody>
      </p:sp>
    </p:spTree>
    <p:extLst>
      <p:ext uri="{BB962C8B-B14F-4D97-AF65-F5344CB8AC3E}">
        <p14:creationId xmlns:p14="http://schemas.microsoft.com/office/powerpoint/2010/main" val="238491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Listening 2</a:t>
            </a:r>
          </a:p>
        </p:txBody>
      </p:sp>
      <p:sp>
        <p:nvSpPr>
          <p:cNvPr id="4" name="TextBox 3">
            <a:extLst>
              <a:ext uri="{FF2B5EF4-FFF2-40B4-BE49-F238E27FC236}">
                <a16:creationId xmlns:a16="http://schemas.microsoft.com/office/drawing/2014/main" id="{11C2E1AF-D9F9-D616-8C7B-204E05DD46CF}"/>
              </a:ext>
            </a:extLst>
          </p:cNvPr>
          <p:cNvSpPr txBox="1"/>
          <p:nvPr/>
        </p:nvSpPr>
        <p:spPr>
          <a:xfrm>
            <a:off x="1379055" y="1389608"/>
            <a:ext cx="9196180" cy="2343655"/>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Which person .....</a:t>
            </a:r>
          </a:p>
          <a:p>
            <a:pPr>
              <a:lnSpc>
                <a:spcPct val="150000"/>
              </a:lnSpc>
            </a:pPr>
            <a:r>
              <a:rPr lang="en-GB" sz="2000" dirty="0">
                <a:solidFill>
                  <a:srgbClr val="23085A"/>
                </a:solidFill>
                <a:latin typeface="Arial" panose="020B0604020202020204" pitchFamily="34" charset="0"/>
                <a:cs typeface="Arial" panose="020B0604020202020204" pitchFamily="34" charset="0"/>
              </a:rPr>
              <a:t>1.		 is happy about the children being employed?</a:t>
            </a:r>
          </a:p>
          <a:p>
            <a:pPr>
              <a:lnSpc>
                <a:spcPct val="150000"/>
              </a:lnSpc>
            </a:pPr>
            <a:r>
              <a:rPr lang="en-GB" sz="2000" dirty="0">
                <a:solidFill>
                  <a:srgbClr val="23085A"/>
                </a:solidFill>
                <a:latin typeface="Arial" panose="020B0604020202020204" pitchFamily="34" charset="0"/>
                <a:cs typeface="Arial" panose="020B0604020202020204" pitchFamily="34" charset="0"/>
              </a:rPr>
              <a:t>2.		 works on a radio station?</a:t>
            </a:r>
          </a:p>
          <a:p>
            <a:pPr>
              <a:lnSpc>
                <a:spcPct val="150000"/>
              </a:lnSpc>
            </a:pPr>
            <a:r>
              <a:rPr lang="en-GB" sz="2000" dirty="0">
                <a:solidFill>
                  <a:srgbClr val="23085A"/>
                </a:solidFill>
                <a:latin typeface="Arial" panose="020B0604020202020204" pitchFamily="34" charset="0"/>
                <a:cs typeface="Arial" panose="020B0604020202020204" pitchFamily="34" charset="0"/>
              </a:rPr>
              <a:t>3.		 married someone from where they live?</a:t>
            </a:r>
          </a:p>
          <a:p>
            <a:pPr>
              <a:lnSpc>
                <a:spcPct val="150000"/>
              </a:lnSpc>
            </a:pPr>
            <a:r>
              <a:rPr lang="en-GB" sz="2000" dirty="0">
                <a:solidFill>
                  <a:srgbClr val="23085A"/>
                </a:solidFill>
                <a:latin typeface="Arial" panose="020B0604020202020204" pitchFamily="34" charset="0"/>
                <a:cs typeface="Arial" panose="020B0604020202020204" pitchFamily="34" charset="0"/>
              </a:rPr>
              <a:t>4.		 wants to settle down with a wife and daughter?</a:t>
            </a:r>
          </a:p>
        </p:txBody>
      </p:sp>
    </p:spTree>
    <p:extLst>
      <p:ext uri="{BB962C8B-B14F-4D97-AF65-F5344CB8AC3E}">
        <p14:creationId xmlns:p14="http://schemas.microsoft.com/office/powerpoint/2010/main" val="9351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341F0ED4-70A9-0BA7-FE6E-464DFDD4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 y="205152"/>
            <a:ext cx="1362459" cy="391669"/>
          </a:xfrm>
          <a:prstGeom prst="rect">
            <a:avLst/>
          </a:prstGeom>
        </p:spPr>
      </p:pic>
      <p:sp>
        <p:nvSpPr>
          <p:cNvPr id="7" name="TextBox 6">
            <a:extLst>
              <a:ext uri="{FF2B5EF4-FFF2-40B4-BE49-F238E27FC236}">
                <a16:creationId xmlns:a16="http://schemas.microsoft.com/office/drawing/2014/main" id="{6224AE24-77E0-339B-58EC-EA1E43E6937B}"/>
              </a:ext>
            </a:extLst>
          </p:cNvPr>
          <p:cNvSpPr txBox="1"/>
          <p:nvPr/>
        </p:nvSpPr>
        <p:spPr>
          <a:xfrm>
            <a:off x="183630" y="6283516"/>
            <a:ext cx="6093500" cy="369332"/>
          </a:xfrm>
          <a:prstGeom prst="rect">
            <a:avLst/>
          </a:prstGeom>
          <a:noFill/>
        </p:spPr>
        <p:txBody>
          <a:bodyPr wrap="square">
            <a:spAutoFit/>
          </a:bodyPr>
          <a:lstStyle/>
          <a:p>
            <a:r>
              <a:rPr lang="en-GB" dirty="0">
                <a:solidFill>
                  <a:srgbClr val="23085A"/>
                </a:solidFill>
              </a:rPr>
              <a:t>https://www.teachingenglish.org.uk</a:t>
            </a:r>
            <a:r>
              <a:rPr lang="en-GB" dirty="0"/>
              <a:t>/</a:t>
            </a:r>
          </a:p>
        </p:txBody>
      </p:sp>
      <p:sp>
        <p:nvSpPr>
          <p:cNvPr id="11" name="TextBox 10">
            <a:extLst>
              <a:ext uri="{FF2B5EF4-FFF2-40B4-BE49-F238E27FC236}">
                <a16:creationId xmlns:a16="http://schemas.microsoft.com/office/drawing/2014/main" id="{BD6A9CCE-E6B8-A416-199A-24A5655CE6E7}"/>
              </a:ext>
            </a:extLst>
          </p:cNvPr>
          <p:cNvSpPr txBox="1"/>
          <p:nvPr/>
        </p:nvSpPr>
        <p:spPr>
          <a:xfrm>
            <a:off x="2012429" y="77820"/>
            <a:ext cx="60935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Discussion</a:t>
            </a:r>
          </a:p>
        </p:txBody>
      </p:sp>
      <p:sp>
        <p:nvSpPr>
          <p:cNvPr id="4" name="TextBox 3">
            <a:extLst>
              <a:ext uri="{FF2B5EF4-FFF2-40B4-BE49-F238E27FC236}">
                <a16:creationId xmlns:a16="http://schemas.microsoft.com/office/drawing/2014/main" id="{11C2E1AF-D9F9-D616-8C7B-204E05DD46CF}"/>
              </a:ext>
            </a:extLst>
          </p:cNvPr>
          <p:cNvSpPr txBox="1"/>
          <p:nvPr/>
        </p:nvSpPr>
        <p:spPr>
          <a:xfrm>
            <a:off x="1379055" y="1389608"/>
            <a:ext cx="9196180" cy="5113644"/>
          </a:xfrm>
          <a:prstGeom prst="rect">
            <a:avLst/>
          </a:prstGeom>
          <a:noFill/>
        </p:spPr>
        <p:txBody>
          <a:bodyPr wrap="square">
            <a:spAutoFit/>
          </a:bodyPr>
          <a:lstStyle/>
          <a:p>
            <a:pPr marL="75565">
              <a:lnSpc>
                <a:spcPct val="150000"/>
              </a:lnSpc>
              <a:spcBef>
                <a:spcPts val="20"/>
              </a:spcBef>
              <a:spcAft>
                <a:spcPts val="0"/>
              </a:spcAft>
            </a:pPr>
            <a:r>
              <a:rPr lang="en-US" sz="2000" dirty="0">
                <a:solidFill>
                  <a:srgbClr val="23085A"/>
                </a:solidFill>
                <a:effectLst/>
                <a:latin typeface="Arial" panose="020B0604020202020204" pitchFamily="34" charset="0"/>
                <a:ea typeface="Arial" panose="020B0604020202020204" pitchFamily="34" charset="0"/>
              </a:rPr>
              <a:t>In</a:t>
            </a:r>
            <a:r>
              <a:rPr lang="en-US" sz="2000" spc="-2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your</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opinion,</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which</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of</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these</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people</a:t>
            </a:r>
            <a:r>
              <a:rPr lang="en-US" sz="2000" spc="-10" dirty="0">
                <a:solidFill>
                  <a:srgbClr val="23085A"/>
                </a:solidFill>
                <a:effectLst/>
                <a:latin typeface="Arial" panose="020B0604020202020204" pitchFamily="34" charset="0"/>
                <a:ea typeface="Arial" panose="020B0604020202020204" pitchFamily="34" charset="0"/>
              </a:rPr>
              <a:t> .....</a:t>
            </a:r>
          </a:p>
          <a:p>
            <a:pPr marL="75565">
              <a:lnSpc>
                <a:spcPct val="150000"/>
              </a:lnSpc>
              <a:spcBef>
                <a:spcPts val="20"/>
              </a:spcBef>
              <a:spcAft>
                <a:spcPts val="0"/>
              </a:spcAft>
            </a:pPr>
            <a:endParaRPr lang="en-US" sz="2000" spc="-10" dirty="0">
              <a:solidFill>
                <a:srgbClr val="23085A"/>
              </a:solidFill>
              <a:latin typeface="Arial" panose="020B0604020202020204" pitchFamily="34" charset="0"/>
              <a:ea typeface="Arial" panose="020B0604020202020204" pitchFamily="34" charset="0"/>
            </a:endParaRPr>
          </a:p>
          <a:p>
            <a:pPr marL="75565" algn="ctr">
              <a:lnSpc>
                <a:spcPct val="150000"/>
              </a:lnSpc>
              <a:spcBef>
                <a:spcPts val="20"/>
              </a:spcBef>
              <a:spcAft>
                <a:spcPts val="0"/>
              </a:spcAft>
            </a:pPr>
            <a:r>
              <a:rPr lang="en-US" sz="2000" spc="-10" dirty="0">
                <a:solidFill>
                  <a:srgbClr val="23085A"/>
                </a:solidFill>
                <a:effectLst/>
                <a:latin typeface="Arial" panose="020B0604020202020204" pitchFamily="34" charset="0"/>
                <a:ea typeface="Arial" panose="020B0604020202020204" pitchFamily="34" charset="0"/>
              </a:rPr>
              <a:t>Miroslav/ </a:t>
            </a:r>
            <a:r>
              <a:rPr lang="en-US" sz="2000" spc="-10" dirty="0" err="1">
                <a:solidFill>
                  <a:srgbClr val="23085A"/>
                </a:solidFill>
                <a:effectLst/>
                <a:latin typeface="Arial" panose="020B0604020202020204" pitchFamily="34" charset="0"/>
                <a:ea typeface="Arial" panose="020B0604020202020204" pitchFamily="34" charset="0"/>
              </a:rPr>
              <a:t>Zhihong</a:t>
            </a:r>
            <a:r>
              <a:rPr lang="en-US" sz="2000" spc="-10" dirty="0">
                <a:solidFill>
                  <a:srgbClr val="23085A"/>
                </a:solidFill>
                <a:effectLst/>
                <a:latin typeface="Arial" panose="020B0604020202020204" pitchFamily="34" charset="0"/>
                <a:ea typeface="Arial" panose="020B0604020202020204" pitchFamily="34" charset="0"/>
              </a:rPr>
              <a:t>/ </a:t>
            </a:r>
            <a:r>
              <a:rPr lang="en-US" sz="2000" spc="-10" dirty="0" err="1">
                <a:solidFill>
                  <a:srgbClr val="23085A"/>
                </a:solidFill>
                <a:effectLst/>
                <a:latin typeface="Arial" panose="020B0604020202020204" pitchFamily="34" charset="0"/>
                <a:ea typeface="Arial" panose="020B0604020202020204" pitchFamily="34" charset="0"/>
              </a:rPr>
              <a:t>Gip</a:t>
            </a:r>
            <a:r>
              <a:rPr lang="en-US" sz="2000" spc="-10" dirty="0">
                <a:solidFill>
                  <a:srgbClr val="23085A"/>
                </a:solidFill>
                <a:effectLst/>
                <a:latin typeface="Arial" panose="020B0604020202020204" pitchFamily="34" charset="0"/>
                <a:ea typeface="Arial" panose="020B0604020202020204" pitchFamily="34" charset="0"/>
              </a:rPr>
              <a:t>/ Mamadou/ </a:t>
            </a:r>
            <a:r>
              <a:rPr lang="en-US" sz="2000" spc="-10" dirty="0" err="1">
                <a:solidFill>
                  <a:srgbClr val="23085A"/>
                </a:solidFill>
                <a:effectLst/>
                <a:latin typeface="Arial" panose="020B0604020202020204" pitchFamily="34" charset="0"/>
                <a:ea typeface="Arial" panose="020B0604020202020204" pitchFamily="34" charset="0"/>
              </a:rPr>
              <a:t>Chabela</a:t>
            </a:r>
            <a:endParaRPr lang="en-GB" sz="2000" dirty="0">
              <a:solidFill>
                <a:srgbClr val="23085A"/>
              </a:solidFill>
              <a:effectLst/>
              <a:latin typeface="Arial" panose="020B0604020202020204" pitchFamily="34" charset="0"/>
              <a:ea typeface="Arial" panose="020B0604020202020204" pitchFamily="34" charset="0"/>
            </a:endParaRPr>
          </a:p>
          <a:p>
            <a:pPr>
              <a:lnSpc>
                <a:spcPct val="150000"/>
              </a:lnSpc>
              <a:spcBef>
                <a:spcPts val="40"/>
              </a:spcBef>
            </a:pPr>
            <a:r>
              <a:rPr lang="en-US" sz="2000" dirty="0">
                <a:solidFill>
                  <a:srgbClr val="23085A"/>
                </a:solidFill>
                <a:effectLst/>
                <a:latin typeface="Arial" panose="020B0604020202020204" pitchFamily="34" charset="0"/>
                <a:ea typeface="Arial" panose="020B0604020202020204" pitchFamily="34" charset="0"/>
              </a:rPr>
              <a:t> </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tabLst>
                <a:tab pos="541655" algn="l"/>
              </a:tabLst>
            </a:pPr>
            <a:r>
              <a:rPr lang="en-US" sz="2000" spc="-50" dirty="0">
                <a:solidFill>
                  <a:srgbClr val="23085A"/>
                </a:solidFill>
                <a:effectLst/>
                <a:latin typeface="Arial" panose="020B0604020202020204" pitchFamily="34" charset="0"/>
                <a:ea typeface="Arial" panose="020B0604020202020204" pitchFamily="34" charset="0"/>
              </a:rPr>
              <a:t>.</a:t>
            </a:r>
            <a:r>
              <a:rPr lang="en-US" sz="2000" dirty="0">
                <a:solidFill>
                  <a:srgbClr val="23085A"/>
                </a:solidFill>
                <a:effectLst/>
                <a:latin typeface="Arial" panose="020B0604020202020204" pitchFamily="34" charset="0"/>
                <a:ea typeface="Arial" panose="020B0604020202020204" pitchFamily="34" charset="0"/>
              </a:rPr>
              <a:t>	has</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best </a:t>
            </a:r>
            <a:r>
              <a:rPr lang="en-US" sz="2000" spc="-20" dirty="0">
                <a:solidFill>
                  <a:srgbClr val="23085A"/>
                </a:solidFill>
                <a:effectLst/>
                <a:latin typeface="Arial" panose="020B0604020202020204" pitchFamily="34" charset="0"/>
                <a:ea typeface="Arial" panose="020B0604020202020204" pitchFamily="34" charset="0"/>
              </a:rPr>
              <a:t>job?</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spcBef>
                <a:spcPts val="20"/>
              </a:spcBef>
              <a:spcAft>
                <a:spcPts val="0"/>
              </a:spcAft>
              <a:tabLst>
                <a:tab pos="541655" algn="l"/>
              </a:tabLst>
            </a:pPr>
            <a:r>
              <a:rPr lang="en-US" sz="2000" spc="-50" dirty="0">
                <a:solidFill>
                  <a:srgbClr val="23085A"/>
                </a:solidFill>
                <a:effectLst/>
                <a:latin typeface="Arial" panose="020B0604020202020204" pitchFamily="34" charset="0"/>
                <a:ea typeface="Arial" panose="020B0604020202020204" pitchFamily="34" charset="0"/>
              </a:rPr>
              <a:t>.</a:t>
            </a:r>
            <a:r>
              <a:rPr lang="en-US" sz="2000" dirty="0">
                <a:solidFill>
                  <a:srgbClr val="23085A"/>
                </a:solidFill>
                <a:effectLst/>
                <a:latin typeface="Arial" panose="020B0604020202020204" pitchFamily="34" charset="0"/>
                <a:ea typeface="Arial" panose="020B0604020202020204" pitchFamily="34" charset="0"/>
              </a:rPr>
              <a:t>	earns</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most </a:t>
            </a:r>
            <a:r>
              <a:rPr lang="en-US" sz="2000" spc="-10" dirty="0">
                <a:solidFill>
                  <a:srgbClr val="23085A"/>
                </a:solidFill>
                <a:effectLst/>
                <a:latin typeface="Arial" panose="020B0604020202020204" pitchFamily="34" charset="0"/>
                <a:ea typeface="Arial" panose="020B0604020202020204" pitchFamily="34" charset="0"/>
              </a:rPr>
              <a:t>money?</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spcBef>
                <a:spcPts val="20"/>
              </a:spcBef>
              <a:spcAft>
                <a:spcPts val="0"/>
              </a:spcAft>
              <a:tabLst>
                <a:tab pos="541655" algn="l"/>
              </a:tabLst>
            </a:pPr>
            <a:r>
              <a:rPr lang="en-US" sz="2000" spc="-50" dirty="0">
                <a:solidFill>
                  <a:srgbClr val="23085A"/>
                </a:solidFill>
                <a:effectLst/>
                <a:latin typeface="Arial" panose="020B0604020202020204" pitchFamily="34" charset="0"/>
                <a:ea typeface="Arial" panose="020B0604020202020204" pitchFamily="34" charset="0"/>
              </a:rPr>
              <a:t>.</a:t>
            </a:r>
            <a:r>
              <a:rPr lang="en-US" sz="2000" dirty="0">
                <a:solidFill>
                  <a:srgbClr val="23085A"/>
                </a:solidFill>
                <a:effectLst/>
                <a:latin typeface="Arial" panose="020B0604020202020204" pitchFamily="34" charset="0"/>
                <a:ea typeface="Arial" panose="020B0604020202020204" pitchFamily="34" charset="0"/>
              </a:rPr>
              <a:t>	is</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very</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happy</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to</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live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where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they</a:t>
            </a:r>
            <a:r>
              <a:rPr lang="en-US" sz="2000" spc="-5" dirty="0">
                <a:solidFill>
                  <a:srgbClr val="23085A"/>
                </a:solidFill>
                <a:effectLst/>
                <a:latin typeface="Arial" panose="020B0604020202020204" pitchFamily="34" charset="0"/>
                <a:ea typeface="Arial" panose="020B0604020202020204" pitchFamily="34" charset="0"/>
              </a:rPr>
              <a:t> </a:t>
            </a:r>
            <a:r>
              <a:rPr lang="en-US" sz="2000" spc="-10" dirty="0">
                <a:solidFill>
                  <a:srgbClr val="23085A"/>
                </a:solidFill>
                <a:effectLst/>
                <a:latin typeface="Arial" panose="020B0604020202020204" pitchFamily="34" charset="0"/>
                <a:ea typeface="Arial" panose="020B0604020202020204" pitchFamily="34" charset="0"/>
              </a:rPr>
              <a:t>live?</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spcBef>
                <a:spcPts val="20"/>
              </a:spcBef>
              <a:spcAft>
                <a:spcPts val="0"/>
              </a:spcAft>
              <a:tabLst>
                <a:tab pos="541655" algn="l"/>
              </a:tabLst>
            </a:pPr>
            <a:r>
              <a:rPr lang="en-US" sz="2000" spc="-50" dirty="0">
                <a:solidFill>
                  <a:srgbClr val="23085A"/>
                </a:solidFill>
                <a:effectLst/>
                <a:latin typeface="Arial" panose="020B0604020202020204" pitchFamily="34" charset="0"/>
                <a:ea typeface="Arial" panose="020B0604020202020204" pitchFamily="34" charset="0"/>
              </a:rPr>
              <a:t>.</a:t>
            </a:r>
            <a:r>
              <a:rPr lang="en-US" sz="2000" dirty="0">
                <a:solidFill>
                  <a:srgbClr val="23085A"/>
                </a:solidFill>
                <a:effectLst/>
                <a:latin typeface="Arial" panose="020B0604020202020204" pitchFamily="34" charset="0"/>
                <a:ea typeface="Arial" panose="020B0604020202020204" pitchFamily="34" charset="0"/>
              </a:rPr>
              <a:t>	live</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in</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city</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for</a:t>
            </a:r>
            <a:r>
              <a:rPr lang="en-US" sz="2000" spc="-1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professional</a:t>
            </a:r>
            <a:r>
              <a:rPr lang="en-US" sz="2000" spc="-10" dirty="0">
                <a:solidFill>
                  <a:srgbClr val="23085A"/>
                </a:solidFill>
                <a:effectLst/>
                <a:latin typeface="Arial" panose="020B0604020202020204" pitchFamily="34" charset="0"/>
                <a:ea typeface="Arial" panose="020B0604020202020204" pitchFamily="34" charset="0"/>
              </a:rPr>
              <a:t> reasons?</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spcBef>
                <a:spcPts val="20"/>
              </a:spcBef>
              <a:spcAft>
                <a:spcPts val="0"/>
              </a:spcAft>
              <a:tabLst>
                <a:tab pos="541655" algn="l"/>
              </a:tabLst>
            </a:pPr>
            <a:r>
              <a:rPr lang="en-US" sz="2000" spc="-50" dirty="0">
                <a:solidFill>
                  <a:srgbClr val="23085A"/>
                </a:solidFill>
                <a:effectLst/>
                <a:latin typeface="Arial" panose="020B0604020202020204" pitchFamily="34" charset="0"/>
                <a:ea typeface="Arial" panose="020B0604020202020204" pitchFamily="34" charset="0"/>
              </a:rPr>
              <a:t>.</a:t>
            </a:r>
            <a:r>
              <a:rPr lang="en-US" sz="2000" dirty="0">
                <a:solidFill>
                  <a:srgbClr val="23085A"/>
                </a:solidFill>
                <a:effectLst/>
                <a:latin typeface="Arial" panose="020B0604020202020204" pitchFamily="34" charset="0"/>
                <a:ea typeface="Arial" panose="020B0604020202020204" pitchFamily="34" charset="0"/>
              </a:rPr>
              <a:t>	live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in</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city</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for</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family</a:t>
            </a:r>
            <a:r>
              <a:rPr lang="en-US" sz="2000" spc="-5" dirty="0">
                <a:solidFill>
                  <a:srgbClr val="23085A"/>
                </a:solidFill>
                <a:effectLst/>
                <a:latin typeface="Arial" panose="020B0604020202020204" pitchFamily="34" charset="0"/>
                <a:ea typeface="Arial" panose="020B0604020202020204" pitchFamily="34" charset="0"/>
              </a:rPr>
              <a:t> </a:t>
            </a:r>
            <a:r>
              <a:rPr lang="en-US" sz="2000" spc="-10" dirty="0">
                <a:solidFill>
                  <a:srgbClr val="23085A"/>
                </a:solidFill>
                <a:effectLst/>
                <a:latin typeface="Arial" panose="020B0604020202020204" pitchFamily="34" charset="0"/>
                <a:ea typeface="Arial" panose="020B0604020202020204" pitchFamily="34" charset="0"/>
              </a:rPr>
              <a:t>reasons?</a:t>
            </a:r>
            <a:endParaRPr lang="en-GB" sz="2000" dirty="0">
              <a:solidFill>
                <a:srgbClr val="23085A"/>
              </a:solidFill>
              <a:effectLst/>
              <a:latin typeface="Arial" panose="020B0604020202020204" pitchFamily="34" charset="0"/>
              <a:ea typeface="Arial" panose="020B0604020202020204" pitchFamily="34" charset="0"/>
            </a:endParaRPr>
          </a:p>
          <a:p>
            <a:pPr marL="75565">
              <a:lnSpc>
                <a:spcPct val="150000"/>
              </a:lnSpc>
              <a:spcBef>
                <a:spcPts val="20"/>
              </a:spcBef>
              <a:spcAft>
                <a:spcPts val="0"/>
              </a:spcAft>
              <a:tabLst>
                <a:tab pos="541655" algn="l"/>
              </a:tabLst>
            </a:pPr>
            <a:r>
              <a:rPr lang="en-US" sz="2000" spc="-50" dirty="0">
                <a:solidFill>
                  <a:srgbClr val="23085A"/>
                </a:solidFill>
                <a:effectLst/>
                <a:latin typeface="Arial" panose="020B0604020202020204" pitchFamily="34" charset="0"/>
                <a:ea typeface="Arial" panose="020B0604020202020204" pitchFamily="34" charset="0"/>
              </a:rPr>
              <a:t>.</a:t>
            </a:r>
            <a:r>
              <a:rPr lang="en-US" sz="2000" dirty="0">
                <a:solidFill>
                  <a:srgbClr val="23085A"/>
                </a:solidFill>
                <a:effectLst/>
                <a:latin typeface="Arial" panose="020B0604020202020204" pitchFamily="34" charset="0"/>
                <a:ea typeface="Arial" panose="020B0604020202020204" pitchFamily="34" charset="0"/>
              </a:rPr>
              <a:t>	would</a:t>
            </a:r>
            <a:r>
              <a:rPr lang="en-US" sz="2000" spc="-10"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like</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to</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go</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back</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to</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their</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country</a:t>
            </a:r>
            <a:r>
              <a:rPr lang="en-US" sz="2000" spc="-5" dirty="0">
                <a:solidFill>
                  <a:srgbClr val="23085A"/>
                </a:solidFill>
                <a:effectLst/>
                <a:latin typeface="Arial" panose="020B0604020202020204" pitchFamily="34" charset="0"/>
                <a:ea typeface="Arial" panose="020B0604020202020204" pitchFamily="34" charset="0"/>
              </a:rPr>
              <a:t> </a:t>
            </a:r>
            <a:r>
              <a:rPr lang="en-US" sz="2000" dirty="0">
                <a:solidFill>
                  <a:srgbClr val="23085A"/>
                </a:solidFill>
                <a:effectLst/>
                <a:latin typeface="Arial" panose="020B0604020202020204" pitchFamily="34" charset="0"/>
                <a:ea typeface="Arial" panose="020B0604020202020204" pitchFamily="34" charset="0"/>
              </a:rPr>
              <a:t>of</a:t>
            </a:r>
            <a:r>
              <a:rPr lang="en-US" sz="2000" spc="-5" dirty="0">
                <a:solidFill>
                  <a:srgbClr val="23085A"/>
                </a:solidFill>
                <a:effectLst/>
                <a:latin typeface="Arial" panose="020B0604020202020204" pitchFamily="34" charset="0"/>
                <a:ea typeface="Arial" panose="020B0604020202020204" pitchFamily="34" charset="0"/>
              </a:rPr>
              <a:t> </a:t>
            </a:r>
            <a:r>
              <a:rPr lang="en-US" sz="2000" spc="-10" dirty="0">
                <a:solidFill>
                  <a:srgbClr val="23085A"/>
                </a:solidFill>
                <a:effectLst/>
                <a:latin typeface="Arial" panose="020B0604020202020204" pitchFamily="34" charset="0"/>
                <a:ea typeface="Arial" panose="020B0604020202020204" pitchFamily="34" charset="0"/>
              </a:rPr>
              <a:t>origin?</a:t>
            </a:r>
            <a:endParaRPr lang="en-GB" sz="2000" dirty="0">
              <a:solidFill>
                <a:srgbClr val="23085A"/>
              </a:solidFill>
              <a:effectLst/>
              <a:latin typeface="Arial" panose="020B0604020202020204" pitchFamily="34" charset="0"/>
              <a:ea typeface="Arial" panose="020B0604020202020204" pitchFamily="34" charset="0"/>
            </a:endParaRP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367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1059</TotalTime>
  <Words>1277</Words>
  <Application>Microsoft Office PowerPoint</Application>
  <PresentationFormat>Widescreen</PresentationFormat>
  <Paragraphs>180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mordue</dc:creator>
  <cp:lastModifiedBy>suzanne mordue</cp:lastModifiedBy>
  <cp:revision>2</cp:revision>
  <dcterms:created xsi:type="dcterms:W3CDTF">2024-05-28T11:31:11Z</dcterms:created>
  <dcterms:modified xsi:type="dcterms:W3CDTF">2024-05-29T21:41:43Z</dcterms:modified>
</cp:coreProperties>
</file>