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8" r:id="rId4"/>
    <p:sldId id="257" r:id="rId5"/>
    <p:sldId id="260" r:id="rId6"/>
    <p:sldId id="259" r:id="rId7"/>
    <p:sldId id="262" r:id="rId8"/>
    <p:sldId id="261" r:id="rId9"/>
    <p:sldId id="263" r:id="rId10"/>
    <p:sldId id="264" r:id="rId11"/>
    <p:sldId id="265" r:id="rId12"/>
    <p:sldId id="266" r:id="rId13"/>
    <p:sldId id="271" r:id="rId14"/>
    <p:sldId id="267" r:id="rId15"/>
    <p:sldId id="272" r:id="rId16"/>
    <p:sldId id="268" r:id="rId17"/>
    <p:sldId id="273" r:id="rId18"/>
    <p:sldId id="269" r:id="rId19"/>
    <p:sldId id="27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308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1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ED761-E7CA-E994-ACC2-01A5F2EAA8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3C30A5-4345-D3C6-AD8E-0BAC75DCDA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CB3A9B-E55A-F50F-80A0-30529BF1C5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DEF68F-6882-D3B9-A6DE-7125DBDB46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E4280-8A3E-E632-89EF-8580AAF95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839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ABE83-0976-DD2F-9BAB-24C2D11F1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7E97E5-56FB-E23D-860D-458B086EA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5EF9E2-79AC-50FF-1D30-46A2D0EB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A8FEB-28F0-0963-3341-E4F4DCA0F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08B30-E585-1A5B-60C6-A9B791E24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063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664047-43E1-C98D-5763-3CA45658B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F95BF7E-F69D-4AD7-CCE4-44E4B8F590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9AC767-BC90-174B-E18A-034F4A51D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529CFF-6E4B-879B-6CE7-262703B4A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AD90F2-B630-238C-8E9B-274CF0E0E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70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F093C0-5C96-2065-D396-B45E5D93E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1AD769-2EA9-F792-1EDB-1A26EB9620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FE2AD1-3947-1256-59AB-9C6AA26A3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B60698-488D-71E1-A3B7-0A3DA3CE6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8AE29-9327-608C-5A0B-5302B0CDC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514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51466-7783-EECF-6E1F-B126CFD0D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AE9997-3C44-46FF-9BF4-738E3B204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0B248-2258-C373-CC3B-F5ED0B61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E0799-5E35-1C90-A334-29986B379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76F96D-8A56-803C-49A5-92AB5C22E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651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FDC24-C487-7E49-A459-2804FF7454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F9C374-4F62-59E3-9909-E9FBE1DFDA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8E0A6B-B296-94F8-45D0-36D2014E7E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13A038-94E6-C906-672D-1C9AF5E63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BA1301-2A74-DF6D-4A64-1DAFA0313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77D580-BDF9-2C7A-F695-7F65597D3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20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52CAB-8FEA-6C6E-F61E-FDBFE1A3F5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F67688-A5ED-096C-E837-A42E8B721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87AEE58-4A60-444A-125E-24537329E0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36D535-1C09-B4B9-A0C5-8F06845F96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7C7CE6-37E4-1119-90C8-CBF6A6E0C5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6A1933-EACA-414A-A863-C6C057972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294274-30C4-49A7-2DF4-A60ABD091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A6924DC-B5E1-56F9-713D-0CDA61B67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204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5370F-152E-057B-560F-A55682AA90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9625EC-5C90-5708-17BB-1CE243B0C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896D3A-CF1D-E46B-C133-7EFD19F42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236CD0-C098-4EDB-F407-3BA1AD2B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919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B1AA4E-AD66-C435-AB1F-B72377C8E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DDA619-68B1-1011-46D3-76C3F1653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DF70EA-2E64-6494-2301-BFEB4A01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802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AA38F-00C8-0778-A460-BFCFEF80E0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9A45ED-4E61-4DFF-70CC-6A87A3BED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90A9A-DAE5-9F1A-5030-60E1B17025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7A0C1-30B2-CBA6-080E-B829CC7FBC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6FCCE5-F919-DF71-360C-20E622B46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113612-0C16-5C41-807C-A978E0D68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56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DB8962-A1C0-8983-A7F8-4CCB865DC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F0AE985-8A77-CD09-95FF-B0253607A4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C643AB-251A-B613-D7E3-7317AA7C7F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732710-A1A9-0C20-3A79-CB038C81C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F6EE73-010D-3DE6-8CD8-718234C0D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D4175-E51D-A5D9-0225-7347CF41B8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4797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20BB00-E553-2D64-9710-D09B1CE41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2906BE-EDFB-4855-C998-7E4182E4E8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3BAB04-0A4E-08D5-BCFD-133345B116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86984B5-58B2-4109-8D84-5C0A6F4ED414}" type="datetimeFigureOut">
              <a:rPr lang="en-GB" smtClean="0"/>
              <a:t>22/05/2024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01A4EF-47FF-F1B2-06DF-4F426EC512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70303-1361-B749-F57A-C51B38FC77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F39F04-70CB-4224-8442-FABAEDC4FF7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60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7F401FC-CBD5-47E5-1F7B-1F3368E327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8622" y="882950"/>
            <a:ext cx="7956857" cy="5299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424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708A7D1-B5CF-F4F8-8BC4-184028CB87D4}"/>
              </a:ext>
            </a:extLst>
          </p:cNvPr>
          <p:cNvSpPr txBox="1"/>
          <p:nvPr/>
        </p:nvSpPr>
        <p:spPr>
          <a:xfrm>
            <a:off x="2133600" y="212732"/>
            <a:ext cx="3288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True or false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BB6522-6262-57DF-A2C6-1B2DE62E79B8}"/>
              </a:ext>
            </a:extLst>
          </p:cNvPr>
          <p:cNvSpPr txBox="1"/>
          <p:nvPr/>
        </p:nvSpPr>
        <p:spPr>
          <a:xfrm>
            <a:off x="729916" y="1033029"/>
            <a:ext cx="10900610" cy="46563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1</a:t>
            </a: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Rotterdam has got a port.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Cardiff is in Scotland.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Milan is in the south of Italy.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Portsmouth has a bigger population than Birmingham.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Cambridge is famous for its university.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Riga is in Russia.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London is more expensive than Zaragoza.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Las Palmas is an important tourist centre.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Volkswagen cars are produced in Goteborg	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Budapest is in Eastern Europe.</a:t>
            </a:r>
            <a:r>
              <a:rPr lang="en-GB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65247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99C6A0A-F488-7CDE-AD95-2F7F174ACB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81" y="3636003"/>
            <a:ext cx="2925095" cy="2192059"/>
          </a:xfrm>
          <a:prstGeom prst="rect">
            <a:avLst/>
          </a:prstGeom>
        </p:spPr>
      </p:pic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8DD8222-11CA-F46A-C16E-6D01F37B5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2987" y="1102259"/>
            <a:ext cx="3175821" cy="238570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1519A4D-92D0-7B36-8054-558B70EAD9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5369" y="3546924"/>
            <a:ext cx="3605551" cy="23857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B74DB33-7C27-6F02-6100-DFB66BA86A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65369" y="1043297"/>
            <a:ext cx="3578552" cy="23857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3915787-9475-B2EC-6342-B3D67EE1562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05044" y="1043296"/>
            <a:ext cx="3374324" cy="488932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9079B1-9E37-2F47-57F2-DC7180820913}"/>
              </a:ext>
            </a:extLst>
          </p:cNvPr>
          <p:cNvSpPr txBox="1"/>
          <p:nvPr/>
        </p:nvSpPr>
        <p:spPr>
          <a:xfrm>
            <a:off x="498455" y="1171074"/>
            <a:ext cx="399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012EC7-DE66-C8F0-CA3B-D155087F2697}"/>
              </a:ext>
            </a:extLst>
          </p:cNvPr>
          <p:cNvSpPr txBox="1"/>
          <p:nvPr/>
        </p:nvSpPr>
        <p:spPr>
          <a:xfrm>
            <a:off x="919313" y="3808502"/>
            <a:ext cx="399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EFBF906-3838-14BB-115A-F50446607EB7}"/>
              </a:ext>
            </a:extLst>
          </p:cNvPr>
          <p:cNvSpPr txBox="1"/>
          <p:nvPr/>
        </p:nvSpPr>
        <p:spPr>
          <a:xfrm>
            <a:off x="7742795" y="1203522"/>
            <a:ext cx="399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A583CD8-89E6-5F4F-B896-0B632417B6E5}"/>
              </a:ext>
            </a:extLst>
          </p:cNvPr>
          <p:cNvSpPr txBox="1"/>
          <p:nvPr/>
        </p:nvSpPr>
        <p:spPr>
          <a:xfrm>
            <a:off x="7752534" y="3758307"/>
            <a:ext cx="399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7D24497-47F6-0627-50C3-1A6B85B90C69}"/>
              </a:ext>
            </a:extLst>
          </p:cNvPr>
          <p:cNvSpPr txBox="1"/>
          <p:nvPr/>
        </p:nvSpPr>
        <p:spPr>
          <a:xfrm>
            <a:off x="4316476" y="1355922"/>
            <a:ext cx="39990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1974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E8611BF-771F-3BBD-E3AF-17F9B374A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690" y="1941095"/>
            <a:ext cx="10992626" cy="29532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4BDF3FF-499B-CFD7-FB34-A3FE120236FC}"/>
              </a:ext>
            </a:extLst>
          </p:cNvPr>
          <p:cNvSpPr txBox="1"/>
          <p:nvPr/>
        </p:nvSpPr>
        <p:spPr>
          <a:xfrm>
            <a:off x="2101516" y="244966"/>
            <a:ext cx="563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Ways to describe cities</a:t>
            </a:r>
          </a:p>
        </p:txBody>
      </p:sp>
    </p:spTree>
    <p:extLst>
      <p:ext uri="{BB962C8B-B14F-4D97-AF65-F5344CB8AC3E}">
        <p14:creationId xmlns:p14="http://schemas.microsoft.com/office/powerpoint/2010/main" val="1291970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BDF3FF-499B-CFD7-FB34-A3FE120236FC}"/>
              </a:ext>
            </a:extLst>
          </p:cNvPr>
          <p:cNvSpPr txBox="1"/>
          <p:nvPr/>
        </p:nvSpPr>
        <p:spPr>
          <a:xfrm>
            <a:off x="2101516" y="244966"/>
            <a:ext cx="5630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Comparatives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4698B9-A492-B823-0A00-7F1CD7340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934" y="1391016"/>
            <a:ext cx="10560298" cy="215916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D35719-E192-0B7D-C7EC-E016867FA759}"/>
              </a:ext>
            </a:extLst>
          </p:cNvPr>
          <p:cNvSpPr txBox="1"/>
          <p:nvPr/>
        </p:nvSpPr>
        <p:spPr>
          <a:xfrm>
            <a:off x="1119265" y="4049904"/>
            <a:ext cx="10560298" cy="958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Amster</a:t>
            </a: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dam</a:t>
            </a: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much more </a:t>
            </a: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</a:t>
            </a: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ern than Milan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</a:t>
            </a: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chester is a lot more In</a:t>
            </a:r>
            <a:r>
              <a:rPr lang="en-GB" sz="20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dust</a:t>
            </a: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rial than Florence</a:t>
            </a:r>
          </a:p>
        </p:txBody>
      </p:sp>
    </p:spTree>
    <p:extLst>
      <p:ext uri="{BB962C8B-B14F-4D97-AF65-F5344CB8AC3E}">
        <p14:creationId xmlns:p14="http://schemas.microsoft.com/office/powerpoint/2010/main" val="1742270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FA3CC-1C8F-ACC4-27A5-9F77E0D903F8}"/>
              </a:ext>
            </a:extLst>
          </p:cNvPr>
          <p:cNvSpPr txBox="1"/>
          <p:nvPr/>
        </p:nvSpPr>
        <p:spPr>
          <a:xfrm>
            <a:off x="2261937" y="212732"/>
            <a:ext cx="30640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246E7-2C96-A5EE-F9E9-F2C8A4EBC012}"/>
              </a:ext>
            </a:extLst>
          </p:cNvPr>
          <p:cNvSpPr txBox="1"/>
          <p:nvPr/>
        </p:nvSpPr>
        <p:spPr>
          <a:xfrm>
            <a:off x="438035" y="975679"/>
            <a:ext cx="11625628" cy="37286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the text and answer the questions below.</a:t>
            </a: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	Which three ways of classifying a city are mentioned in paragraph one?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What factors did the European Union’s study of the state of Europe’s cities concentrate on?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How many types of city did the study identify?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What is an international hub?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	What is a specialised pole?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	What is a regional pole?</a:t>
            </a:r>
          </a:p>
        </p:txBody>
      </p:sp>
    </p:spTree>
    <p:extLst>
      <p:ext uri="{BB962C8B-B14F-4D97-AF65-F5344CB8AC3E}">
        <p14:creationId xmlns:p14="http://schemas.microsoft.com/office/powerpoint/2010/main" val="3551331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8FA3CC-1C8F-ACC4-27A5-9F77E0D903F8}"/>
              </a:ext>
            </a:extLst>
          </p:cNvPr>
          <p:cNvSpPr txBox="1"/>
          <p:nvPr/>
        </p:nvSpPr>
        <p:spPr>
          <a:xfrm>
            <a:off x="2261937" y="212732"/>
            <a:ext cx="43153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Reading - Answers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1246E7-2C96-A5EE-F9E9-F2C8A4EBC012}"/>
              </a:ext>
            </a:extLst>
          </p:cNvPr>
          <p:cNvSpPr txBox="1"/>
          <p:nvPr/>
        </p:nvSpPr>
        <p:spPr>
          <a:xfrm>
            <a:off x="283186" y="1052623"/>
            <a:ext cx="11625628" cy="4959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838200" lvl="0" indent="-457200">
              <a:lnSpc>
                <a:spcPct val="150000"/>
              </a:lnSpc>
              <a:spcBef>
                <a:spcPts val="20"/>
              </a:spcBef>
              <a:spcAft>
                <a:spcPts val="1000"/>
              </a:spcAft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Which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three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ways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classifying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are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mentioned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paragraph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one? (Size, cost, cultural factors)</a:t>
            </a:r>
          </a:p>
          <a:p>
            <a:pPr marL="457200" marR="639445" lvl="0" indent="-457200">
              <a:lnSpc>
                <a:spcPct val="150000"/>
              </a:lnSpc>
              <a:spcBef>
                <a:spcPts val="10"/>
              </a:spcBef>
              <a:spcAft>
                <a:spcPts val="1000"/>
              </a:spcAft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factors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did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European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Union’s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study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state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Europe’s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cities concentrate on? (population and economical factors)</a:t>
            </a:r>
          </a:p>
          <a:p>
            <a:pPr marL="457200" lvl="0" indent="-457200">
              <a:lnSpc>
                <a:spcPct val="150000"/>
              </a:lnSpc>
              <a:spcBef>
                <a:spcPts val="15"/>
              </a:spcBef>
              <a:spcAft>
                <a:spcPts val="1000"/>
              </a:spcAft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How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many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types</a:t>
            </a:r>
            <a:r>
              <a:rPr lang="en-GB" sz="2000" spc="-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of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r>
              <a:rPr lang="en-GB" sz="2000" spc="-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did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the</a:t>
            </a:r>
            <a:r>
              <a:rPr lang="en-GB" sz="2000" spc="-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study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identify?</a:t>
            </a:r>
            <a:r>
              <a:rPr lang="en-GB" sz="2000" spc="-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-2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(3)</a:t>
            </a:r>
            <a:endParaRPr lang="en-GB" sz="2000" spc="0" dirty="0">
              <a:solidFill>
                <a:srgbClr val="2308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20"/>
              </a:spcBef>
              <a:spcAft>
                <a:spcPts val="1000"/>
              </a:spcAft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hub?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(A</a:t>
            </a:r>
            <a:r>
              <a:rPr lang="en-GB" sz="2000" spc="-7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r>
              <a:rPr lang="en-GB" sz="2000" spc="-2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international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reputation)</a:t>
            </a:r>
            <a:endParaRPr lang="en-GB" sz="2000" spc="0" dirty="0">
              <a:solidFill>
                <a:srgbClr val="2308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20"/>
              </a:spcBef>
              <a:spcAft>
                <a:spcPts val="1000"/>
              </a:spcAft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specialised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pole?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(A</a:t>
            </a:r>
            <a:r>
              <a:rPr lang="en-GB" sz="2000" spc="-7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an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important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national</a:t>
            </a:r>
            <a:r>
              <a:rPr lang="en-GB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economical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role)</a:t>
            </a:r>
            <a:endParaRPr lang="en-GB" sz="2000" spc="0" dirty="0">
              <a:solidFill>
                <a:srgbClr val="2308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457200" lvl="0" indent="-457200">
              <a:lnSpc>
                <a:spcPct val="150000"/>
              </a:lnSpc>
              <a:spcBef>
                <a:spcPts val="20"/>
              </a:spcBef>
              <a:spcAft>
                <a:spcPts val="1000"/>
              </a:spcAft>
              <a:buSzPct val="100000"/>
              <a:buFont typeface="+mj-lt"/>
              <a:buAutoNum type="arabicPeriod"/>
              <a:tabLst>
                <a:tab pos="244475" algn="l"/>
              </a:tabLst>
            </a:pP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What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a</a:t>
            </a:r>
            <a:r>
              <a:rPr lang="en-GB" sz="2000" spc="-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regional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pole?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(A</a:t>
            </a:r>
            <a:r>
              <a:rPr lang="en-GB" sz="2000" spc="-7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city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that</a:t>
            </a:r>
            <a:r>
              <a:rPr lang="en-GB" sz="2000" spc="-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is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important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within</a:t>
            </a:r>
            <a:r>
              <a:rPr lang="en-GB" sz="2000" spc="-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its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province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or</a:t>
            </a:r>
            <a:r>
              <a:rPr lang="en-GB" sz="2000" spc="-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spc="-1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region)</a:t>
            </a:r>
            <a:endParaRPr lang="en-GB" sz="2000" spc="0" dirty="0">
              <a:solidFill>
                <a:srgbClr val="23085A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GB" sz="20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80230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3EF2D-448D-E1C1-7EEE-1A62DB513605}"/>
              </a:ext>
            </a:extLst>
          </p:cNvPr>
          <p:cNvSpPr txBox="1"/>
          <p:nvPr/>
        </p:nvSpPr>
        <p:spPr>
          <a:xfrm>
            <a:off x="2210030" y="212732"/>
            <a:ext cx="628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cities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99FAD-6303-2BB1-2859-A5D9C1864C79}"/>
              </a:ext>
            </a:extLst>
          </p:cNvPr>
          <p:cNvSpPr txBox="1"/>
          <p:nvPr/>
        </p:nvSpPr>
        <p:spPr>
          <a:xfrm>
            <a:off x="387460" y="859063"/>
            <a:ext cx="11417080" cy="496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1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research</a:t>
            </a:r>
            <a:r>
              <a:rPr lang="en-US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centres</a:t>
            </a:r>
            <a:r>
              <a:rPr lang="en-US" sz="2000" b="1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2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gateways </a:t>
            </a:r>
            <a:r>
              <a:rPr lang="en-US" sz="2000" b="1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3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modern industrial </a:t>
            </a: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centres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4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transformation poles</a:t>
            </a:r>
            <a:r>
              <a:rPr lang="en-US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b="1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5</a:t>
            </a:r>
            <a:r>
              <a:rPr lang="en-US" sz="2000" b="1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US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visitor</a:t>
            </a:r>
            <a:r>
              <a:rPr lang="en-US" sz="2000" spc="-15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en-GB" sz="2000" dirty="0">
                <a:solidFill>
                  <a:srgbClr val="23085A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centres</a:t>
            </a:r>
            <a:endParaRPr lang="en-GB" sz="2000" dirty="0">
              <a:solidFill>
                <a:srgbClr val="2308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A980B4-1C5E-CA1A-98D7-3C46E633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827710"/>
              </p:ext>
            </p:extLst>
          </p:nvPr>
        </p:nvGraphicFramePr>
        <p:xfrm>
          <a:off x="387460" y="1539772"/>
          <a:ext cx="11366504" cy="46097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4">
                  <a:extLst>
                    <a:ext uri="{9D8B030D-6E8A-4147-A177-3AD203B41FA5}">
                      <a16:colId xmlns:a16="http://schemas.microsoft.com/office/drawing/2014/main" val="2629307891"/>
                    </a:ext>
                  </a:extLst>
                </a:gridCol>
              </a:tblGrid>
              <a:tr h="22490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30000"/>
                        </a:lnSpc>
                        <a:buFont typeface="+mj-lt"/>
                        <a:buAutoNum type="alphaUcPeriod"/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Cities with a strong industrial past which are transforming their economies. New economies and technologies are important to these cities. E.g. Oporto, Lille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+mj-lt"/>
                        <a:buNone/>
                      </a:pPr>
                      <a:r>
                        <a:rPr lang="en-US" sz="200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B. Cities where goods and people come and go every day. These cities usually have ports. E.g. Rotterdam.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63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GB" dirty="0"/>
                        <a:t>C. </a:t>
                      </a:r>
                      <a:r>
                        <a:rPr lang="en-US" sz="200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cities have a service sector geared to tourism. They have large flows of international population. E.g. Malaga, Venice.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GB" dirty="0"/>
                        <a:t>D.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are cities with lots of local companies producing goods for the national economy and for export. They usually have a wide variety of industrial and technological activity. E.g. Valladolid, Aberdeen.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5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GB" dirty="0"/>
                        <a:t>E. </a:t>
                      </a:r>
                      <a:r>
                        <a:rPr lang="en-US" sz="200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cities have important centres for research and education often linked to scientific innovation. These cities usually have an international reputation. E.g. Cambridge, Toulouse.</a:t>
                      </a: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147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29387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63EF2D-448D-E1C1-7EEE-1A62DB513605}"/>
              </a:ext>
            </a:extLst>
          </p:cNvPr>
          <p:cNvSpPr txBox="1"/>
          <p:nvPr/>
        </p:nvSpPr>
        <p:spPr>
          <a:xfrm>
            <a:off x="2161904" y="155398"/>
            <a:ext cx="628850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Describing cities - Answers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AA980B4-1C5E-CA1A-98D7-3C46E6335C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6635946"/>
              </p:ext>
            </p:extLst>
          </p:nvPr>
        </p:nvGraphicFramePr>
        <p:xfrm>
          <a:off x="412748" y="1291274"/>
          <a:ext cx="11366504" cy="5402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6504">
                  <a:extLst>
                    <a:ext uri="{9D8B030D-6E8A-4147-A177-3AD203B41FA5}">
                      <a16:colId xmlns:a16="http://schemas.microsoft.com/office/drawing/2014/main" val="2629307891"/>
                    </a:ext>
                  </a:extLst>
                </a:gridCol>
              </a:tblGrid>
              <a:tr h="224904">
                <a:tc>
                  <a:txBody>
                    <a:bodyPr/>
                    <a:lstStyle/>
                    <a:p>
                      <a:pPr marL="342900" indent="-342900">
                        <a:lnSpc>
                          <a:spcPct val="130000"/>
                        </a:lnSpc>
                        <a:buFont typeface="+mj-lt"/>
                        <a:buAutoNum type="alphaUcPeriod"/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Cities with a strong industrial past which are transforming their economies. New economies and technologies are important to these cities. E.g. Oporto, Lille </a:t>
                      </a:r>
                      <a:r>
                        <a:rPr lang="en-US" sz="2000" b="1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4.</a:t>
                      </a: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0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transformation poles </a:t>
                      </a:r>
                      <a:endParaRPr lang="en-US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64999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>
                        <a:lnSpc>
                          <a:spcPct val="130000"/>
                        </a:lnSpc>
                        <a:buFont typeface="+mj-lt"/>
                        <a:buNone/>
                      </a:pPr>
                      <a:r>
                        <a:rPr lang="en-US" sz="200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B. Cities where goods and people come and go every day. These cities usually have ports. E.g. Rotterdam. </a:t>
                      </a:r>
                      <a:r>
                        <a:rPr lang="en-US" sz="2000" b="1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2 gateways </a:t>
                      </a:r>
                      <a:endParaRPr lang="en-GB" sz="2000" b="1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36395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GB" dirty="0"/>
                        <a:t>C. </a:t>
                      </a:r>
                      <a:r>
                        <a:rPr lang="en-US" sz="200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cities have a service sector geared to tourism. They have large flows of international population. E.g. Malaga, Venice. </a:t>
                      </a:r>
                      <a:r>
                        <a:rPr lang="en-US" sz="2000" b="1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5</a:t>
                      </a:r>
                      <a:r>
                        <a:rPr lang="en-US" sz="2000" b="1" spc="-15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b="1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visitor</a:t>
                      </a:r>
                      <a:r>
                        <a:rPr lang="en-US" sz="2000" b="1" spc="-15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GB" sz="2000" b="1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centres</a:t>
                      </a:r>
                      <a:endParaRPr lang="en-GB" sz="2000" b="1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215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</a:pPr>
                      <a:r>
                        <a:rPr lang="en-GB" dirty="0"/>
                        <a:t>D. </a:t>
                      </a:r>
                      <a:r>
                        <a:rPr lang="en-US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200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are cities with lots of local companies producing goods for the national economy and for export. They usually have a wide variety of industrial and technological activity. E.g. Valladolid, Aberdeen. </a:t>
                      </a:r>
                      <a:r>
                        <a:rPr lang="en-US" sz="2000" b="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3 modern industrial </a:t>
                      </a:r>
                      <a:r>
                        <a:rPr lang="en-GB" sz="2000" b="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centres</a:t>
                      </a:r>
                      <a:r>
                        <a:rPr lang="en-US" sz="2000" b="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endParaRPr lang="en-GB" sz="2000" b="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530511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3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E. </a:t>
                      </a:r>
                      <a:r>
                        <a:rPr lang="en-US" sz="200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These cities have important centres for research and education often linked to scientific innovation. These cities usually have an international reputation. E.g. Cambridge, Toulouse. </a:t>
                      </a:r>
                      <a:r>
                        <a:rPr lang="en-US" sz="2000" b="1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</a:t>
                      </a:r>
                      <a:r>
                        <a:rPr lang="en-US" sz="2000" b="1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research</a:t>
                      </a:r>
                      <a:r>
                        <a:rPr lang="en-US" sz="2000" b="1" spc="-15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 </a:t>
                      </a:r>
                      <a:r>
                        <a:rPr lang="en-US" sz="2000" b="1" dirty="0" err="1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</a:rPr>
                        <a:t>centres</a:t>
                      </a:r>
                      <a:endParaRPr lang="en-GB" sz="2000" b="1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30000"/>
                        </a:lnSpc>
                      </a:pPr>
                      <a:endParaRPr lang="en-GB" sz="2000" dirty="0">
                        <a:solidFill>
                          <a:srgbClr val="23085A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011478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7816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471ECF4-CCB4-07A2-45A5-27FA7ABE82A8}"/>
              </a:ext>
            </a:extLst>
          </p:cNvPr>
          <p:cNvSpPr txBox="1"/>
          <p:nvPr/>
        </p:nvSpPr>
        <p:spPr>
          <a:xfrm>
            <a:off x="2017556" y="155398"/>
            <a:ext cx="43794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Types of cities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9456B77-7CBF-A0FB-042F-E74A0BF000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055069"/>
              </p:ext>
            </p:extLst>
          </p:nvPr>
        </p:nvGraphicFramePr>
        <p:xfrm>
          <a:off x="1800495" y="1133617"/>
          <a:ext cx="8128000" cy="493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39542840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515542"/>
                    </a:ext>
                  </a:extLst>
                </a:gridCol>
              </a:tblGrid>
              <a:tr h="4309889">
                <a:tc>
                  <a:txBody>
                    <a:bodyPr/>
                    <a:lstStyle/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Marseilles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Coimbra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Glasgow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Leipzig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Florence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Antwerp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Pamplona-</a:t>
                      </a:r>
                      <a:r>
                        <a:rPr lang="en-US" sz="2000" b="0" kern="1200" dirty="0" err="1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Iruñ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Las Palmas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Bologna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Portsmouth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Turin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Leicester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Cardiff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Krakow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Naples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Nice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Zaragoza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Le Havre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lvl="2">
                        <a:lnSpc>
                          <a:spcPct val="150000"/>
                        </a:lnSpc>
                      </a:pPr>
                      <a:r>
                        <a:rPr lang="en-US" sz="2000" b="0" kern="1200" dirty="0">
                          <a:solidFill>
                            <a:srgbClr val="23085A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Cork</a:t>
                      </a:r>
                      <a:endParaRPr lang="en-GB" sz="2000" b="0" kern="1200" dirty="0">
                        <a:solidFill>
                          <a:srgbClr val="23085A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1225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27106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</p:spTree>
    <p:extLst>
      <p:ext uri="{BB962C8B-B14F-4D97-AF65-F5344CB8AC3E}">
        <p14:creationId xmlns:p14="http://schemas.microsoft.com/office/powerpoint/2010/main" val="3627934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92F637-CC3B-E11B-0464-30C715AD8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4821" y="1436469"/>
            <a:ext cx="9922844" cy="39376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530963-1789-3F73-1DBF-58D26563BF01}"/>
              </a:ext>
            </a:extLst>
          </p:cNvPr>
          <p:cNvSpPr txBox="1"/>
          <p:nvPr/>
        </p:nvSpPr>
        <p:spPr>
          <a:xfrm>
            <a:off x="1925052" y="166417"/>
            <a:ext cx="53580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 countries</a:t>
            </a:r>
          </a:p>
        </p:txBody>
      </p:sp>
    </p:spTree>
    <p:extLst>
      <p:ext uri="{BB962C8B-B14F-4D97-AF65-F5344CB8AC3E}">
        <p14:creationId xmlns:p14="http://schemas.microsoft.com/office/powerpoint/2010/main" val="853610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2F64DE1-2F6F-983B-192F-5287E5C00C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692" y="859064"/>
            <a:ext cx="8229600" cy="54078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6AA745C-7163-B9A4-EA0F-09F7CAE05A41}"/>
              </a:ext>
            </a:extLst>
          </p:cNvPr>
          <p:cNvSpPr txBox="1"/>
          <p:nvPr/>
        </p:nvSpPr>
        <p:spPr>
          <a:xfrm>
            <a:off x="2016177" y="212732"/>
            <a:ext cx="4298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country</a:t>
            </a:r>
          </a:p>
        </p:txBody>
      </p:sp>
    </p:spTree>
    <p:extLst>
      <p:ext uri="{BB962C8B-B14F-4D97-AF65-F5344CB8AC3E}">
        <p14:creationId xmlns:p14="http://schemas.microsoft.com/office/powerpoint/2010/main" val="240057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F5619-B003-3087-4706-BB5C21DDBA71}"/>
              </a:ext>
            </a:extLst>
          </p:cNvPr>
          <p:cNvSpPr txBox="1"/>
          <p:nvPr/>
        </p:nvSpPr>
        <p:spPr>
          <a:xfrm>
            <a:off x="2761937" y="1595894"/>
            <a:ext cx="7176541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1.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What is the capital of Italy?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Where is the European Parliament?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What is the biggest city in the south of Spain? 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What is the capital of Scotland?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CBAD0-AE47-593F-2D7A-8297809517D9}"/>
              </a:ext>
            </a:extLst>
          </p:cNvPr>
          <p:cNvSpPr txBox="1"/>
          <p:nvPr/>
        </p:nvSpPr>
        <p:spPr>
          <a:xfrm>
            <a:off x="2083632" y="205865"/>
            <a:ext cx="577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 about places</a:t>
            </a:r>
          </a:p>
        </p:txBody>
      </p:sp>
    </p:spTree>
    <p:extLst>
      <p:ext uri="{BB962C8B-B14F-4D97-AF65-F5344CB8AC3E}">
        <p14:creationId xmlns:p14="http://schemas.microsoft.com/office/powerpoint/2010/main" val="17236939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DEF5619-B003-3087-4706-BB5C21DDBA71}"/>
              </a:ext>
            </a:extLst>
          </p:cNvPr>
          <p:cNvSpPr txBox="1"/>
          <p:nvPr/>
        </p:nvSpPr>
        <p:spPr>
          <a:xfrm>
            <a:off x="2761937" y="1595894"/>
            <a:ext cx="7176541" cy="1881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GB" dirty="0"/>
              <a:t>1.</a:t>
            </a: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What is the capital of Italy?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Madrid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	Where is the European Parliament?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Strasbourg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	What is the biggest city in the south of Spain?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Seville</a:t>
            </a:r>
          </a:p>
          <a:p>
            <a:pPr>
              <a:lnSpc>
                <a:spcPct val="150000"/>
              </a:lnSpc>
            </a:pPr>
            <a:r>
              <a:rPr lang="en-GB" sz="20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	What is the capital of Scotland? </a:t>
            </a:r>
            <a:r>
              <a:rPr lang="en-GB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Edinburgh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A9CBAD0-AE47-593F-2D7A-8297809517D9}"/>
              </a:ext>
            </a:extLst>
          </p:cNvPr>
          <p:cNvSpPr txBox="1"/>
          <p:nvPr/>
        </p:nvSpPr>
        <p:spPr>
          <a:xfrm>
            <a:off x="2083632" y="205865"/>
            <a:ext cx="57712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 about places</a:t>
            </a:r>
          </a:p>
        </p:txBody>
      </p:sp>
    </p:spTree>
    <p:extLst>
      <p:ext uri="{BB962C8B-B14F-4D97-AF65-F5344CB8AC3E}">
        <p14:creationId xmlns:p14="http://schemas.microsoft.com/office/powerpoint/2010/main" val="2261880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D3959-F3F4-058F-D828-D49E0CBCF23F}"/>
              </a:ext>
            </a:extLst>
          </p:cNvPr>
          <p:cNvSpPr txBox="1"/>
          <p:nvPr/>
        </p:nvSpPr>
        <p:spPr>
          <a:xfrm>
            <a:off x="2310064" y="212732"/>
            <a:ext cx="4716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patterns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AD4D081-EAD9-EF5E-5F16-99889C16E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736" y="773434"/>
            <a:ext cx="10461653" cy="5645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2109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5D3959-F3F4-058F-D828-D49E0CBCF23F}"/>
              </a:ext>
            </a:extLst>
          </p:cNvPr>
          <p:cNvSpPr txBox="1"/>
          <p:nvPr/>
        </p:nvSpPr>
        <p:spPr>
          <a:xfrm>
            <a:off x="2310064" y="212732"/>
            <a:ext cx="67697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Stress patterns - answers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F87A6F-26F8-DA7A-E737-04B375DD8E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694" y="1684058"/>
            <a:ext cx="10462612" cy="2576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2553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F4007E-4883-AB7D-8823-BD290CF3D1CD}"/>
              </a:ext>
            </a:extLst>
          </p:cNvPr>
          <p:cNvSpPr txBox="1"/>
          <p:nvPr/>
        </p:nvSpPr>
        <p:spPr>
          <a:xfrm>
            <a:off x="2149642" y="212732"/>
            <a:ext cx="4247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cities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76E83E-224D-3EEE-9D6C-35E27C46B9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7136" y="817679"/>
            <a:ext cx="8566485" cy="542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381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black background&#10;&#10;Description automatically generated">
            <a:extLst>
              <a:ext uri="{FF2B5EF4-FFF2-40B4-BE49-F238E27FC236}">
                <a16:creationId xmlns:a16="http://schemas.microsoft.com/office/drawing/2014/main" id="{585FFFAF-48C4-B067-10B0-B4B39EC6B6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036" y="340064"/>
            <a:ext cx="1362459" cy="3916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3FA46A4-39C6-FFC0-6EC6-3F2C12E728CE}"/>
              </a:ext>
            </a:extLst>
          </p:cNvPr>
          <p:cNvSpPr txBox="1"/>
          <p:nvPr/>
        </p:nvSpPr>
        <p:spPr>
          <a:xfrm>
            <a:off x="303551" y="6333270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solidFill>
                  <a:srgbClr val="002060"/>
                </a:solidFill>
              </a:rPr>
              <a:t>https://www.teachingenglish.org.uk/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4824E5-C5C5-0A37-3A56-B8E7F0AA50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621" y="848002"/>
            <a:ext cx="8871284" cy="54852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2A00AD4-A2D8-1797-96F7-C289E5C43908}"/>
              </a:ext>
            </a:extLst>
          </p:cNvPr>
          <p:cNvSpPr txBox="1"/>
          <p:nvPr/>
        </p:nvSpPr>
        <p:spPr>
          <a:xfrm>
            <a:off x="2149642" y="212732"/>
            <a:ext cx="64168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2308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Capital cities - answers</a:t>
            </a:r>
          </a:p>
        </p:txBody>
      </p:sp>
    </p:spTree>
    <p:extLst>
      <p:ext uri="{BB962C8B-B14F-4D97-AF65-F5344CB8AC3E}">
        <p14:creationId xmlns:p14="http://schemas.microsoft.com/office/powerpoint/2010/main" val="2287700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526</TotalTime>
  <Words>992</Words>
  <Application>Microsoft Office PowerPoint</Application>
  <PresentationFormat>Widescreen</PresentationFormat>
  <Paragraphs>104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suzanne mordue</dc:creator>
  <cp:lastModifiedBy>suzanne mordue</cp:lastModifiedBy>
  <cp:revision>3</cp:revision>
  <dcterms:created xsi:type="dcterms:W3CDTF">2024-05-20T16:17:01Z</dcterms:created>
  <dcterms:modified xsi:type="dcterms:W3CDTF">2024-05-22T15:10:29Z</dcterms:modified>
</cp:coreProperties>
</file>