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58"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08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64" d="100"/>
          <a:sy n="64" d="100"/>
        </p:scale>
        <p:origin x="104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98E6A-645D-C129-8B73-D2F59B971B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ECBB035-B38A-A83B-E60E-5A20C1A2C2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FC6DB46-B84F-428F-5402-FE93085CF998}"/>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5" name="Footer Placeholder 4">
            <a:extLst>
              <a:ext uri="{FF2B5EF4-FFF2-40B4-BE49-F238E27FC236}">
                <a16:creationId xmlns:a16="http://schemas.microsoft.com/office/drawing/2014/main" id="{E653A252-0331-8745-4855-6D70409012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535C27-5641-694D-AF0A-2C4CA5151BFD}"/>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249909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CBBFF-9189-6779-F4E9-243E31A62B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8C8D9A-425B-5BE7-F455-D18C92B147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46A6FC-E6DC-C1CD-FA98-C4C56CDA4346}"/>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5" name="Footer Placeholder 4">
            <a:extLst>
              <a:ext uri="{FF2B5EF4-FFF2-40B4-BE49-F238E27FC236}">
                <a16:creationId xmlns:a16="http://schemas.microsoft.com/office/drawing/2014/main" id="{CAD4DE4C-F33B-B149-988B-E9F6E7F3DC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602243-25FB-198D-EE7E-1B85012BC784}"/>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1092244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B5DAE2-23D3-48D8-B0F3-8D7D3DC406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8957A2-8948-151F-6173-A54B2044D4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D3DD7A-7D91-F29B-7F37-7CCDDF538822}"/>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5" name="Footer Placeholder 4">
            <a:extLst>
              <a:ext uri="{FF2B5EF4-FFF2-40B4-BE49-F238E27FC236}">
                <a16:creationId xmlns:a16="http://schemas.microsoft.com/office/drawing/2014/main" id="{F7D48065-2A74-605F-279F-5E9B99AF91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B678BE-DF3A-A08C-0084-124B5FE31896}"/>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80908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FDE3A-A034-FDA9-18EF-ACF88FF3D04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9FB625-7352-281B-7B35-5E3C718431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B003D7-3496-02D7-6EB3-4C80C3009583}"/>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5" name="Footer Placeholder 4">
            <a:extLst>
              <a:ext uri="{FF2B5EF4-FFF2-40B4-BE49-F238E27FC236}">
                <a16:creationId xmlns:a16="http://schemas.microsoft.com/office/drawing/2014/main" id="{ABB3BA07-3F98-2D74-CCE4-0CC41484F8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70BD4-928B-56F3-F9D1-A60A6DCEF50D}"/>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311754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17CA8-7918-DB35-3799-18CB0BCF70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40DE405-2114-10C9-483E-A412B195DDC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147BDE-5D8A-697C-638A-B999C45B4656}"/>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5" name="Footer Placeholder 4">
            <a:extLst>
              <a:ext uri="{FF2B5EF4-FFF2-40B4-BE49-F238E27FC236}">
                <a16:creationId xmlns:a16="http://schemas.microsoft.com/office/drawing/2014/main" id="{B043AB02-C263-CB6C-BF04-B4630EC2F3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75D5E4-17A2-EAE6-8202-56234D67D89B}"/>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2116140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944F7-F9DB-C831-6057-53252C380E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C110A2-0ED8-8F5A-62BC-515F278FA8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8E4C1EB-012D-74FC-2F03-15204C31B5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467781D-1723-65A3-D9C8-0A2F3D4F0808}"/>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6" name="Footer Placeholder 5">
            <a:extLst>
              <a:ext uri="{FF2B5EF4-FFF2-40B4-BE49-F238E27FC236}">
                <a16:creationId xmlns:a16="http://schemas.microsoft.com/office/drawing/2014/main" id="{42450D51-3F34-0FF9-F00A-86E7DE0CB1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D3E344-2AD5-5ED9-4EFA-7EEC40D75867}"/>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276246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E369B-7388-4F1C-6BAF-430C72418F3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4616ED-397D-1876-D009-5ACEBA391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73E8DF-446D-020F-E27F-94E58086CB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C05DC0F-97F1-6CA0-1814-23B4B59FC2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A5E5C4-6451-1367-1949-D93244BB7B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E605B5-7B8E-3C36-CBF1-D14B7AE79B46}"/>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8" name="Footer Placeholder 7">
            <a:extLst>
              <a:ext uri="{FF2B5EF4-FFF2-40B4-BE49-F238E27FC236}">
                <a16:creationId xmlns:a16="http://schemas.microsoft.com/office/drawing/2014/main" id="{BB242889-595C-A090-BB49-EBF2692F41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A43C6E6-E501-DF07-5317-3B88BFF6DDB5}"/>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422689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9254-8E06-3FA8-5214-DA853BFB950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0DA6B0E-1AB4-73BB-921A-D922FB924697}"/>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4" name="Footer Placeholder 3">
            <a:extLst>
              <a:ext uri="{FF2B5EF4-FFF2-40B4-BE49-F238E27FC236}">
                <a16:creationId xmlns:a16="http://schemas.microsoft.com/office/drawing/2014/main" id="{442202D5-9837-9E93-97FC-F45F80A09C1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8C40A86-BAA9-2C2E-1405-F5A56F1F0EC6}"/>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1857651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2033B6-925E-7B8E-6CD3-0DFB28969688}"/>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3" name="Footer Placeholder 2">
            <a:extLst>
              <a:ext uri="{FF2B5EF4-FFF2-40B4-BE49-F238E27FC236}">
                <a16:creationId xmlns:a16="http://schemas.microsoft.com/office/drawing/2014/main" id="{8665251E-0E0F-A07D-C1FE-6BD61F41447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1F899A-D499-D8C2-DA3D-F04E8204B654}"/>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226661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4124-9492-1C21-46DB-375C8C4E18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726315A-C47F-2709-260D-AD031FF7F1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700B20F-B3AE-238B-954F-C19DEA31BF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8774B-72B1-C3B5-E356-E8CAB937CA83}"/>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6" name="Footer Placeholder 5">
            <a:extLst>
              <a:ext uri="{FF2B5EF4-FFF2-40B4-BE49-F238E27FC236}">
                <a16:creationId xmlns:a16="http://schemas.microsoft.com/office/drawing/2014/main" id="{EFBCF475-9DAE-F3B1-7BC2-DFE32A7333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F3243B-B3F2-9329-6BA7-009FD7ED39AF}"/>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3349346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71131-155C-BA99-B88E-4BA887F973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360275-EDF2-D7EA-9C49-41148D7517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E21492-087F-792B-908D-FA637325EA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9C2A2A-A0DB-EDED-5000-55AAC097B63F}"/>
              </a:ext>
            </a:extLst>
          </p:cNvPr>
          <p:cNvSpPr>
            <a:spLocks noGrp="1"/>
          </p:cNvSpPr>
          <p:nvPr>
            <p:ph type="dt" sz="half" idx="10"/>
          </p:nvPr>
        </p:nvSpPr>
        <p:spPr/>
        <p:txBody>
          <a:bodyPr/>
          <a:lstStyle/>
          <a:p>
            <a:fld id="{C2A2A6A8-3571-4FDD-9A11-F8566AC45892}" type="datetimeFigureOut">
              <a:rPr lang="en-GB" smtClean="0"/>
              <a:t>15/05/2024</a:t>
            </a:fld>
            <a:endParaRPr lang="en-GB"/>
          </a:p>
        </p:txBody>
      </p:sp>
      <p:sp>
        <p:nvSpPr>
          <p:cNvPr id="6" name="Footer Placeholder 5">
            <a:extLst>
              <a:ext uri="{FF2B5EF4-FFF2-40B4-BE49-F238E27FC236}">
                <a16:creationId xmlns:a16="http://schemas.microsoft.com/office/drawing/2014/main" id="{6C3DDE73-A5CD-6974-4F6B-04963F85AD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A9442C-FA17-F96C-2AFE-995DB476CCFA}"/>
              </a:ext>
            </a:extLst>
          </p:cNvPr>
          <p:cNvSpPr>
            <a:spLocks noGrp="1"/>
          </p:cNvSpPr>
          <p:nvPr>
            <p:ph type="sldNum" sz="quarter" idx="12"/>
          </p:nvPr>
        </p:nvSpPr>
        <p:spPr/>
        <p:txBody>
          <a:bodyPr/>
          <a:lstStyle/>
          <a:p>
            <a:fld id="{ED6959FA-42D9-4E34-A076-39D333B83901}" type="slidenum">
              <a:rPr lang="en-GB" smtClean="0"/>
              <a:t>‹#›</a:t>
            </a:fld>
            <a:endParaRPr lang="en-GB"/>
          </a:p>
        </p:txBody>
      </p:sp>
    </p:spTree>
    <p:extLst>
      <p:ext uri="{BB962C8B-B14F-4D97-AF65-F5344CB8AC3E}">
        <p14:creationId xmlns:p14="http://schemas.microsoft.com/office/powerpoint/2010/main" val="161620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002663-9C34-77F8-228C-C581AFE6E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E81C65-DC60-F737-859F-755580653F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14A13E-0E00-765A-6FD3-FB69DC4223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2A2A6A8-3571-4FDD-9A11-F8566AC45892}" type="datetimeFigureOut">
              <a:rPr lang="en-GB" smtClean="0"/>
              <a:t>15/05/2024</a:t>
            </a:fld>
            <a:endParaRPr lang="en-GB"/>
          </a:p>
        </p:txBody>
      </p:sp>
      <p:sp>
        <p:nvSpPr>
          <p:cNvPr id="5" name="Footer Placeholder 4">
            <a:extLst>
              <a:ext uri="{FF2B5EF4-FFF2-40B4-BE49-F238E27FC236}">
                <a16:creationId xmlns:a16="http://schemas.microsoft.com/office/drawing/2014/main" id="{D9CF1CAF-AFEC-3DB1-5EF5-42D2849DC6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195BC90-F865-A1DB-70B3-E7B010F657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6959FA-42D9-4E34-A076-39D333B83901}" type="slidenum">
              <a:rPr lang="en-GB" smtClean="0"/>
              <a:t>‹#›</a:t>
            </a:fld>
            <a:endParaRPr lang="en-GB"/>
          </a:p>
        </p:txBody>
      </p:sp>
    </p:spTree>
    <p:extLst>
      <p:ext uri="{BB962C8B-B14F-4D97-AF65-F5344CB8AC3E}">
        <p14:creationId xmlns:p14="http://schemas.microsoft.com/office/powerpoint/2010/main" val="893454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pic>
        <p:nvPicPr>
          <p:cNvPr id="9" name="Picture 8">
            <a:extLst>
              <a:ext uri="{FF2B5EF4-FFF2-40B4-BE49-F238E27FC236}">
                <a16:creationId xmlns:a16="http://schemas.microsoft.com/office/drawing/2014/main" id="{75EB9797-1CE6-2349-2648-1522336D7BB5}"/>
              </a:ext>
            </a:extLst>
          </p:cNvPr>
          <p:cNvPicPr>
            <a:picLocks noChangeAspect="1"/>
          </p:cNvPicPr>
          <p:nvPr/>
        </p:nvPicPr>
        <p:blipFill>
          <a:blip r:embed="rId3"/>
          <a:stretch>
            <a:fillRect/>
          </a:stretch>
        </p:blipFill>
        <p:spPr>
          <a:xfrm>
            <a:off x="2337514" y="1056841"/>
            <a:ext cx="7516971" cy="4744318"/>
          </a:xfrm>
          <a:prstGeom prst="rect">
            <a:avLst/>
          </a:prstGeom>
        </p:spPr>
      </p:pic>
      <p:sp>
        <p:nvSpPr>
          <p:cNvPr id="11" name="TextBox 10">
            <a:extLst>
              <a:ext uri="{FF2B5EF4-FFF2-40B4-BE49-F238E27FC236}">
                <a16:creationId xmlns:a16="http://schemas.microsoft.com/office/drawing/2014/main" id="{C350595E-DBCD-01B8-82BF-D0F4B34AE420}"/>
              </a:ext>
            </a:extLst>
          </p:cNvPr>
          <p:cNvSpPr txBox="1"/>
          <p:nvPr/>
        </p:nvSpPr>
        <p:spPr>
          <a:xfrm>
            <a:off x="1982449" y="107800"/>
            <a:ext cx="6093500" cy="646331"/>
          </a:xfrm>
          <a:prstGeom prst="rect">
            <a:avLst/>
          </a:prstGeom>
          <a:noFill/>
        </p:spPr>
        <p:txBody>
          <a:bodyPr wrap="square">
            <a:spAutoFit/>
          </a:bodyPr>
          <a:lstStyle/>
          <a:p>
            <a:r>
              <a:rPr lang="en-GB" sz="3600" b="1" dirty="0">
                <a:solidFill>
                  <a:srgbClr val="23085A"/>
                </a:solidFill>
                <a:latin typeface="Arial" panose="020B0604020202020204" pitchFamily="34" charset="0"/>
                <a:cs typeface="Arial" panose="020B0604020202020204" pitchFamily="34" charset="0"/>
              </a:rPr>
              <a:t>Hamlet's soliloquy</a:t>
            </a:r>
          </a:p>
        </p:txBody>
      </p:sp>
    </p:spTree>
    <p:extLst>
      <p:ext uri="{BB962C8B-B14F-4D97-AF65-F5344CB8AC3E}">
        <p14:creationId xmlns:p14="http://schemas.microsoft.com/office/powerpoint/2010/main" val="3928874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sp>
        <p:nvSpPr>
          <p:cNvPr id="2" name="TextBox 1">
            <a:extLst>
              <a:ext uri="{FF2B5EF4-FFF2-40B4-BE49-F238E27FC236}">
                <a16:creationId xmlns:a16="http://schemas.microsoft.com/office/drawing/2014/main" id="{75F4C95C-DC8A-A0C1-7BC6-E1D1338563DE}"/>
              </a:ext>
            </a:extLst>
          </p:cNvPr>
          <p:cNvSpPr txBox="1"/>
          <p:nvPr/>
        </p:nvSpPr>
        <p:spPr>
          <a:xfrm>
            <a:off x="2038661" y="107800"/>
            <a:ext cx="3507699"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Discussion</a:t>
            </a:r>
          </a:p>
        </p:txBody>
      </p:sp>
      <p:sp>
        <p:nvSpPr>
          <p:cNvPr id="4" name="TextBox 3">
            <a:extLst>
              <a:ext uri="{FF2B5EF4-FFF2-40B4-BE49-F238E27FC236}">
                <a16:creationId xmlns:a16="http://schemas.microsoft.com/office/drawing/2014/main" id="{62ABA43F-0F10-05EA-9125-3931D9F74DCD}"/>
              </a:ext>
            </a:extLst>
          </p:cNvPr>
          <p:cNvSpPr txBox="1"/>
          <p:nvPr/>
        </p:nvSpPr>
        <p:spPr>
          <a:xfrm>
            <a:off x="1034321" y="1573967"/>
            <a:ext cx="10223292" cy="1323439"/>
          </a:xfrm>
          <a:prstGeom prst="rect">
            <a:avLst/>
          </a:prstGeom>
          <a:noFill/>
        </p:spPr>
        <p:txBody>
          <a:bodyPr wrap="square">
            <a:spAutoFit/>
          </a:bodyPr>
          <a:lstStyle/>
          <a:p>
            <a:pPr marL="285750" indent="-285750">
              <a:buFont typeface="Arial" panose="020B0604020202020204" pitchFamily="34" charset="0"/>
              <a:buChar char="•"/>
            </a:pPr>
            <a:r>
              <a:rPr lang="en-GB" sz="2000" dirty="0">
                <a:solidFill>
                  <a:srgbClr val="23085A"/>
                </a:solidFill>
                <a:latin typeface="Arial" panose="020B0604020202020204" pitchFamily="34" charset="0"/>
                <a:cs typeface="Arial" panose="020B0604020202020204" pitchFamily="34" charset="0"/>
              </a:rPr>
              <a:t>What successes have you had? Can you name three? Share them.</a:t>
            </a:r>
          </a:p>
          <a:p>
            <a:pPr marL="285750" indent="-285750">
              <a:buFont typeface="Arial" panose="020B0604020202020204" pitchFamily="34" charset="0"/>
              <a:buChar char="•"/>
            </a:pPr>
            <a:endParaRPr lang="en-GB" sz="2000" dirty="0">
              <a:solidFill>
                <a:srgbClr val="23085A"/>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solidFill>
                  <a:srgbClr val="23085A"/>
                </a:solidFill>
                <a:latin typeface="Arial" panose="020B0604020202020204" pitchFamily="34" charset="0"/>
                <a:cs typeface="Arial" panose="020B0604020202020204" pitchFamily="34" charset="0"/>
              </a:rPr>
              <a:t>Now think about the things that were not successful for you, the things that made you angry, frustrated, sad. Can you name three? Share them.</a:t>
            </a:r>
          </a:p>
        </p:txBody>
      </p:sp>
      <p:pic>
        <p:nvPicPr>
          <p:cNvPr id="8" name="Picture 7">
            <a:extLst>
              <a:ext uri="{FF2B5EF4-FFF2-40B4-BE49-F238E27FC236}">
                <a16:creationId xmlns:a16="http://schemas.microsoft.com/office/drawing/2014/main" id="{5EB18DD8-000E-7B16-8675-CB2E86FF25EB}"/>
              </a:ext>
            </a:extLst>
          </p:cNvPr>
          <p:cNvPicPr>
            <a:picLocks noChangeAspect="1"/>
          </p:cNvPicPr>
          <p:nvPr/>
        </p:nvPicPr>
        <p:blipFill>
          <a:blip r:embed="rId3"/>
          <a:stretch>
            <a:fillRect/>
          </a:stretch>
        </p:blipFill>
        <p:spPr>
          <a:xfrm>
            <a:off x="7908799" y="3719967"/>
            <a:ext cx="3809524" cy="2761905"/>
          </a:xfrm>
          <a:prstGeom prst="rect">
            <a:avLst/>
          </a:prstGeom>
        </p:spPr>
      </p:pic>
    </p:spTree>
    <p:extLst>
      <p:ext uri="{BB962C8B-B14F-4D97-AF65-F5344CB8AC3E}">
        <p14:creationId xmlns:p14="http://schemas.microsoft.com/office/powerpoint/2010/main" val="69034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sp>
        <p:nvSpPr>
          <p:cNvPr id="2" name="TextBox 1">
            <a:extLst>
              <a:ext uri="{FF2B5EF4-FFF2-40B4-BE49-F238E27FC236}">
                <a16:creationId xmlns:a16="http://schemas.microsoft.com/office/drawing/2014/main" id="{75F4C95C-DC8A-A0C1-7BC6-E1D1338563DE}"/>
              </a:ext>
            </a:extLst>
          </p:cNvPr>
          <p:cNvSpPr txBox="1"/>
          <p:nvPr/>
        </p:nvSpPr>
        <p:spPr>
          <a:xfrm>
            <a:off x="2038661" y="107800"/>
            <a:ext cx="5171608"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Hamlet synopsis</a:t>
            </a:r>
          </a:p>
        </p:txBody>
      </p:sp>
      <p:sp>
        <p:nvSpPr>
          <p:cNvPr id="4" name="TextBox 3">
            <a:extLst>
              <a:ext uri="{FF2B5EF4-FFF2-40B4-BE49-F238E27FC236}">
                <a16:creationId xmlns:a16="http://schemas.microsoft.com/office/drawing/2014/main" id="{6D8FA3D7-2883-916C-1564-F30243D206B2}"/>
              </a:ext>
            </a:extLst>
          </p:cNvPr>
          <p:cNvSpPr txBox="1"/>
          <p:nvPr/>
        </p:nvSpPr>
        <p:spPr>
          <a:xfrm>
            <a:off x="854439" y="1450220"/>
            <a:ext cx="10238282" cy="2343655"/>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Hamlet has some serious problems. His father has been murdered. His mother has married the man who murdered his father. The girl he was going to marry has drowned. His father’s ghost visits him every night. He must take revenge, but he cannot act – something stops him. As he thinks about the situation, he asks himself many questions. The first: “To be, or not to be: that is the question.</a:t>
            </a:r>
          </a:p>
        </p:txBody>
      </p:sp>
    </p:spTree>
    <p:extLst>
      <p:ext uri="{BB962C8B-B14F-4D97-AF65-F5344CB8AC3E}">
        <p14:creationId xmlns:p14="http://schemas.microsoft.com/office/powerpoint/2010/main" val="184434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sp>
        <p:nvSpPr>
          <p:cNvPr id="2" name="TextBox 1">
            <a:extLst>
              <a:ext uri="{FF2B5EF4-FFF2-40B4-BE49-F238E27FC236}">
                <a16:creationId xmlns:a16="http://schemas.microsoft.com/office/drawing/2014/main" id="{75F4C95C-DC8A-A0C1-7BC6-E1D1338563DE}"/>
              </a:ext>
            </a:extLst>
          </p:cNvPr>
          <p:cNvSpPr txBox="1"/>
          <p:nvPr/>
        </p:nvSpPr>
        <p:spPr>
          <a:xfrm>
            <a:off x="2038661" y="107800"/>
            <a:ext cx="3507699"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Discussion</a:t>
            </a:r>
          </a:p>
        </p:txBody>
      </p:sp>
      <p:graphicFrame>
        <p:nvGraphicFramePr>
          <p:cNvPr id="3" name="Table 2">
            <a:extLst>
              <a:ext uri="{FF2B5EF4-FFF2-40B4-BE49-F238E27FC236}">
                <a16:creationId xmlns:a16="http://schemas.microsoft.com/office/drawing/2014/main" id="{A524D29E-1568-2EDC-E768-D05DE6185964}"/>
              </a:ext>
            </a:extLst>
          </p:cNvPr>
          <p:cNvGraphicFramePr>
            <a:graphicFrameLocks noGrp="1"/>
          </p:cNvGraphicFramePr>
          <p:nvPr>
            <p:extLst>
              <p:ext uri="{D42A27DB-BD31-4B8C-83A1-F6EECF244321}">
                <p14:modId xmlns:p14="http://schemas.microsoft.com/office/powerpoint/2010/main" val="3728622526"/>
              </p:ext>
            </p:extLst>
          </p:nvPr>
        </p:nvGraphicFramePr>
        <p:xfrm>
          <a:off x="483844" y="1345626"/>
          <a:ext cx="11224311" cy="4819335"/>
        </p:xfrm>
        <a:graphic>
          <a:graphicData uri="http://schemas.openxmlformats.org/drawingml/2006/table">
            <a:tbl>
              <a:tblPr firstRow="1" firstCol="1" bandRow="1">
                <a:tableStyleId>{5C22544A-7EE6-4342-B048-85BDC9FD1C3A}</a:tableStyleId>
              </a:tblPr>
              <a:tblGrid>
                <a:gridCol w="11224311">
                  <a:extLst>
                    <a:ext uri="{9D8B030D-6E8A-4147-A177-3AD203B41FA5}">
                      <a16:colId xmlns:a16="http://schemas.microsoft.com/office/drawing/2014/main" val="2226727918"/>
                    </a:ext>
                  </a:extLst>
                </a:gridCol>
              </a:tblGrid>
              <a:tr h="0">
                <a:tc>
                  <a:txBody>
                    <a:bodyPr/>
                    <a:lstStyle/>
                    <a:p>
                      <a:pPr>
                        <a:lnSpc>
                          <a:spcPct val="115000"/>
                        </a:lnSpc>
                        <a:spcBef>
                          <a:spcPts val="600"/>
                        </a:spcBef>
                        <a:spcAft>
                          <a:spcPts val="600"/>
                        </a:spcAft>
                        <a:tabLst>
                          <a:tab pos="361950" algn="l"/>
                        </a:tabLst>
                      </a:pPr>
                      <a:r>
                        <a:rPr lang="en-GB" sz="2000" b="1" dirty="0">
                          <a:solidFill>
                            <a:srgbClr val="23085A"/>
                          </a:solidFill>
                          <a:effectLst/>
                          <a:latin typeface="Arial" panose="020B0604020202020204" pitchFamily="34" charset="0"/>
                          <a:cs typeface="Arial" panose="020B0604020202020204" pitchFamily="34" charset="0"/>
                        </a:rPr>
                        <a:t>A </a:t>
                      </a:r>
                      <a:r>
                        <a:rPr lang="en-GB" sz="2000" b="0" dirty="0">
                          <a:solidFill>
                            <a:srgbClr val="23085A"/>
                          </a:solidFill>
                          <a:effectLst/>
                          <a:latin typeface="Arial" panose="020B0604020202020204" pitchFamily="34" charset="0"/>
                          <a:cs typeface="Arial" panose="020B0604020202020204" pitchFamily="34" charset="0"/>
                        </a:rPr>
                        <a:t>But what is there after death? This is a difficult question and maybe there are more problems afterwards! So we prefer to tolerate the problems we have now.</a:t>
                      </a:r>
                    </a:p>
                    <a:p>
                      <a:pPr>
                        <a:lnSpc>
                          <a:spcPct val="115000"/>
                        </a:lnSpc>
                        <a:spcBef>
                          <a:spcPts val="600"/>
                        </a:spcBef>
                        <a:spcAft>
                          <a:spcPts val="600"/>
                        </a:spcAft>
                        <a:tabLst>
                          <a:tab pos="361950" algn="l"/>
                        </a:tabLst>
                      </a:pPr>
                      <a:r>
                        <a:rPr lang="en-GB" sz="2000" b="0" dirty="0">
                          <a:solidFill>
                            <a:srgbClr val="23085A"/>
                          </a:solidFill>
                          <a:effectLst/>
                          <a:latin typeface="Arial" panose="020B0604020202020204" pitchFamily="34" charset="0"/>
                          <a:cs typeface="Arial" panose="020B0604020202020204" pitchFamily="34" charset="0"/>
                        </a:rPr>
                        <a:t> </a:t>
                      </a:r>
                      <a:endParaRPr lang="en-GB" sz="2000" b="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oFill/>
                  </a:tcPr>
                </a:tc>
                <a:extLst>
                  <a:ext uri="{0D108BD9-81ED-4DB2-BD59-A6C34878D82A}">
                    <a16:rowId xmlns:a16="http://schemas.microsoft.com/office/drawing/2014/main" val="834427778"/>
                  </a:ext>
                </a:extLst>
              </a:tr>
              <a:tr h="0">
                <a:tc>
                  <a:txBody>
                    <a:bodyPr/>
                    <a:lstStyle/>
                    <a:p>
                      <a:pPr>
                        <a:lnSpc>
                          <a:spcPct val="115000"/>
                        </a:lnSpc>
                        <a:spcBef>
                          <a:spcPts val="600"/>
                        </a:spcBef>
                        <a:spcAft>
                          <a:spcPts val="600"/>
                        </a:spcAft>
                        <a:tabLst>
                          <a:tab pos="361950" algn="l"/>
                        </a:tabLst>
                      </a:pPr>
                      <a:r>
                        <a:rPr lang="en-GB" sz="2000" b="1" dirty="0">
                          <a:solidFill>
                            <a:srgbClr val="23085A"/>
                          </a:solidFill>
                          <a:effectLst/>
                          <a:latin typeface="Arial" panose="020B0604020202020204" pitchFamily="34" charset="0"/>
                          <a:cs typeface="Arial" panose="020B0604020202020204" pitchFamily="34" charset="0"/>
                        </a:rPr>
                        <a:t>B</a:t>
                      </a:r>
                      <a:r>
                        <a:rPr lang="en-GB" sz="2000" b="0" dirty="0">
                          <a:solidFill>
                            <a:srgbClr val="23085A"/>
                          </a:solidFill>
                          <a:effectLst/>
                          <a:latin typeface="Arial" panose="020B0604020202020204" pitchFamily="34" charset="0"/>
                          <a:cs typeface="Arial" panose="020B0604020202020204" pitchFamily="34" charset="0"/>
                        </a:rPr>
                        <a:t> Who wants to fight against so many problems? We could find peace by killing ourselves.</a:t>
                      </a:r>
                    </a:p>
                    <a:p>
                      <a:pPr>
                        <a:lnSpc>
                          <a:spcPct val="115000"/>
                        </a:lnSpc>
                        <a:spcBef>
                          <a:spcPts val="600"/>
                        </a:spcBef>
                        <a:spcAft>
                          <a:spcPts val="600"/>
                        </a:spcAft>
                        <a:tabLst>
                          <a:tab pos="361950" algn="l"/>
                        </a:tabLst>
                      </a:pPr>
                      <a:endParaRPr lang="en-GB" sz="2000" b="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oFill/>
                  </a:tcPr>
                </a:tc>
                <a:extLst>
                  <a:ext uri="{0D108BD9-81ED-4DB2-BD59-A6C34878D82A}">
                    <a16:rowId xmlns:a16="http://schemas.microsoft.com/office/drawing/2014/main" val="3111110292"/>
                  </a:ext>
                </a:extLst>
              </a:tr>
              <a:tr h="0">
                <a:tc>
                  <a:txBody>
                    <a:bodyPr/>
                    <a:lstStyle/>
                    <a:p>
                      <a:pPr>
                        <a:lnSpc>
                          <a:spcPct val="115000"/>
                        </a:lnSpc>
                        <a:spcBef>
                          <a:spcPts val="600"/>
                        </a:spcBef>
                        <a:spcAft>
                          <a:spcPts val="600"/>
                        </a:spcAft>
                        <a:tabLst>
                          <a:tab pos="361950" algn="l"/>
                        </a:tabLst>
                      </a:pPr>
                      <a:r>
                        <a:rPr lang="en-GB" sz="2000" b="1" dirty="0">
                          <a:solidFill>
                            <a:srgbClr val="23085A"/>
                          </a:solidFill>
                          <a:effectLst/>
                          <a:latin typeface="Arial" panose="020B0604020202020204" pitchFamily="34" charset="0"/>
                          <a:cs typeface="Arial" panose="020B0604020202020204" pitchFamily="34" charset="0"/>
                        </a:rPr>
                        <a:t>C </a:t>
                      </a:r>
                      <a:r>
                        <a:rPr lang="en-GB" sz="2000" b="0" dirty="0">
                          <a:solidFill>
                            <a:srgbClr val="23085A"/>
                          </a:solidFill>
                          <a:effectLst/>
                          <a:latin typeface="Arial" panose="020B0604020202020204" pitchFamily="34" charset="0"/>
                          <a:cs typeface="Arial" panose="020B0604020202020204" pitchFamily="34" charset="0"/>
                        </a:rPr>
                        <a:t>This is one great way of avoiding these problems – then we can sleep.</a:t>
                      </a:r>
                    </a:p>
                    <a:p>
                      <a:pPr>
                        <a:lnSpc>
                          <a:spcPct val="115000"/>
                        </a:lnSpc>
                        <a:spcBef>
                          <a:spcPts val="600"/>
                        </a:spcBef>
                        <a:spcAft>
                          <a:spcPts val="600"/>
                        </a:spcAft>
                        <a:tabLst>
                          <a:tab pos="361950" algn="l"/>
                        </a:tabLst>
                      </a:pPr>
                      <a:r>
                        <a:rPr lang="en-GB" sz="2000" b="0" dirty="0">
                          <a:solidFill>
                            <a:srgbClr val="23085A"/>
                          </a:solidFill>
                          <a:effectLst/>
                          <a:latin typeface="Arial" panose="020B0604020202020204" pitchFamily="34" charset="0"/>
                          <a:cs typeface="Arial" panose="020B0604020202020204" pitchFamily="34" charset="0"/>
                        </a:rPr>
                        <a:t> </a:t>
                      </a:r>
                      <a:endParaRPr lang="en-GB" sz="2000" b="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oFill/>
                  </a:tcPr>
                </a:tc>
                <a:extLst>
                  <a:ext uri="{0D108BD9-81ED-4DB2-BD59-A6C34878D82A}">
                    <a16:rowId xmlns:a16="http://schemas.microsoft.com/office/drawing/2014/main" val="3091860869"/>
                  </a:ext>
                </a:extLst>
              </a:tr>
              <a:tr h="0">
                <a:tc>
                  <a:txBody>
                    <a:bodyPr/>
                    <a:lstStyle/>
                    <a:p>
                      <a:pPr>
                        <a:lnSpc>
                          <a:spcPct val="115000"/>
                        </a:lnSpc>
                        <a:spcBef>
                          <a:spcPts val="600"/>
                        </a:spcBef>
                        <a:spcAft>
                          <a:spcPts val="600"/>
                        </a:spcAft>
                        <a:tabLst>
                          <a:tab pos="361950" algn="l"/>
                        </a:tabLst>
                      </a:pPr>
                      <a:r>
                        <a:rPr lang="en-GB" sz="2000" b="1" dirty="0">
                          <a:solidFill>
                            <a:srgbClr val="23085A"/>
                          </a:solidFill>
                          <a:effectLst/>
                          <a:latin typeface="Arial" panose="020B0604020202020204" pitchFamily="34" charset="0"/>
                          <a:cs typeface="Arial" panose="020B0604020202020204" pitchFamily="34" charset="0"/>
                        </a:rPr>
                        <a:t>D</a:t>
                      </a:r>
                      <a:r>
                        <a:rPr lang="en-GB" sz="2000" b="0" dirty="0">
                          <a:solidFill>
                            <a:srgbClr val="23085A"/>
                          </a:solidFill>
                          <a:effectLst/>
                          <a:latin typeface="Arial" panose="020B0604020202020204" pitchFamily="34" charset="0"/>
                          <a:cs typeface="Arial" panose="020B0604020202020204" pitchFamily="34" charset="0"/>
                        </a:rPr>
                        <a:t> Is it better to tolerate problems and difficulties, or to fight them?</a:t>
                      </a:r>
                    </a:p>
                    <a:p>
                      <a:pPr>
                        <a:lnSpc>
                          <a:spcPct val="115000"/>
                        </a:lnSpc>
                        <a:spcBef>
                          <a:spcPts val="600"/>
                        </a:spcBef>
                        <a:spcAft>
                          <a:spcPts val="600"/>
                        </a:spcAft>
                        <a:tabLst>
                          <a:tab pos="361950" algn="l"/>
                        </a:tabLst>
                      </a:pPr>
                      <a:r>
                        <a:rPr lang="en-GB" sz="2000" b="0" dirty="0">
                          <a:solidFill>
                            <a:srgbClr val="23085A"/>
                          </a:solidFill>
                          <a:effectLst/>
                          <a:latin typeface="Arial" panose="020B0604020202020204" pitchFamily="34" charset="0"/>
                          <a:cs typeface="Arial" panose="020B0604020202020204" pitchFamily="34" charset="0"/>
                        </a:rPr>
                        <a:t> </a:t>
                      </a:r>
                      <a:endParaRPr lang="en-GB" sz="2000" b="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oFill/>
                  </a:tcPr>
                </a:tc>
                <a:extLst>
                  <a:ext uri="{0D108BD9-81ED-4DB2-BD59-A6C34878D82A}">
                    <a16:rowId xmlns:a16="http://schemas.microsoft.com/office/drawing/2014/main" val="1974880573"/>
                  </a:ext>
                </a:extLst>
              </a:tr>
              <a:tr h="0">
                <a:tc>
                  <a:txBody>
                    <a:bodyPr/>
                    <a:lstStyle/>
                    <a:p>
                      <a:pPr>
                        <a:lnSpc>
                          <a:spcPct val="115000"/>
                        </a:lnSpc>
                        <a:spcBef>
                          <a:spcPts val="600"/>
                        </a:spcBef>
                        <a:spcAft>
                          <a:spcPts val="600"/>
                        </a:spcAft>
                        <a:tabLst>
                          <a:tab pos="361950" algn="l"/>
                        </a:tabLst>
                      </a:pPr>
                      <a:r>
                        <a:rPr lang="en-GB" sz="2000" b="1" dirty="0">
                          <a:solidFill>
                            <a:srgbClr val="23085A"/>
                          </a:solidFill>
                          <a:effectLst/>
                          <a:latin typeface="Arial" panose="020B0604020202020204" pitchFamily="34" charset="0"/>
                          <a:cs typeface="Arial" panose="020B0604020202020204" pitchFamily="34" charset="0"/>
                        </a:rPr>
                        <a:t>E</a:t>
                      </a:r>
                      <a:r>
                        <a:rPr lang="en-GB" sz="2000" b="0" dirty="0">
                          <a:solidFill>
                            <a:srgbClr val="23085A"/>
                          </a:solidFill>
                          <a:effectLst/>
                          <a:latin typeface="Arial" panose="020B0604020202020204" pitchFamily="34" charset="0"/>
                          <a:cs typeface="Arial" panose="020B0604020202020204" pitchFamily="34" charset="0"/>
                        </a:rPr>
                        <a:t> But there is another problem: if we die, we sleep, and if we sleep, we might dream. But what kind of dreams would we have?</a:t>
                      </a:r>
                    </a:p>
                    <a:p>
                      <a:pPr>
                        <a:lnSpc>
                          <a:spcPct val="115000"/>
                        </a:lnSpc>
                        <a:spcBef>
                          <a:spcPts val="600"/>
                        </a:spcBef>
                        <a:spcAft>
                          <a:spcPts val="600"/>
                        </a:spcAft>
                        <a:tabLst>
                          <a:tab pos="361950" algn="l"/>
                        </a:tabLst>
                      </a:pPr>
                      <a:r>
                        <a:rPr lang="en-GB" sz="2000" b="0" dirty="0">
                          <a:solidFill>
                            <a:srgbClr val="23085A"/>
                          </a:solidFill>
                          <a:effectLst/>
                          <a:latin typeface="Arial" panose="020B0604020202020204" pitchFamily="34" charset="0"/>
                          <a:cs typeface="Arial" panose="020B0604020202020204" pitchFamily="34" charset="0"/>
                        </a:rPr>
                        <a:t> </a:t>
                      </a:r>
                      <a:endParaRPr lang="en-GB" sz="2000" b="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oFill/>
                  </a:tcPr>
                </a:tc>
                <a:extLst>
                  <a:ext uri="{0D108BD9-81ED-4DB2-BD59-A6C34878D82A}">
                    <a16:rowId xmlns:a16="http://schemas.microsoft.com/office/drawing/2014/main" val="1306960712"/>
                  </a:ext>
                </a:extLst>
              </a:tr>
            </a:tbl>
          </a:graphicData>
        </a:graphic>
      </p:graphicFrame>
    </p:spTree>
    <p:extLst>
      <p:ext uri="{BB962C8B-B14F-4D97-AF65-F5344CB8AC3E}">
        <p14:creationId xmlns:p14="http://schemas.microsoft.com/office/powerpoint/2010/main" val="1518364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sp>
        <p:nvSpPr>
          <p:cNvPr id="2" name="TextBox 1">
            <a:extLst>
              <a:ext uri="{FF2B5EF4-FFF2-40B4-BE49-F238E27FC236}">
                <a16:creationId xmlns:a16="http://schemas.microsoft.com/office/drawing/2014/main" id="{75F4C95C-DC8A-A0C1-7BC6-E1D1338563DE}"/>
              </a:ext>
            </a:extLst>
          </p:cNvPr>
          <p:cNvSpPr txBox="1"/>
          <p:nvPr/>
        </p:nvSpPr>
        <p:spPr>
          <a:xfrm>
            <a:off x="2038661" y="107800"/>
            <a:ext cx="6505732"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Language used in Hamlet</a:t>
            </a:r>
          </a:p>
        </p:txBody>
      </p:sp>
      <p:sp>
        <p:nvSpPr>
          <p:cNvPr id="4" name="TextBox 3">
            <a:extLst>
              <a:ext uri="{FF2B5EF4-FFF2-40B4-BE49-F238E27FC236}">
                <a16:creationId xmlns:a16="http://schemas.microsoft.com/office/drawing/2014/main" id="{C79615C0-597B-98F0-E7C7-85DF93902C10}"/>
              </a:ext>
            </a:extLst>
          </p:cNvPr>
          <p:cNvSpPr txBox="1"/>
          <p:nvPr/>
        </p:nvSpPr>
        <p:spPr>
          <a:xfrm>
            <a:off x="749508" y="813170"/>
            <a:ext cx="10388183" cy="707886"/>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Hamlet talks about various things that make life difficult. For example, he mentions ‘the oppressor’s wrong’. Can you give a modern example of this?</a:t>
            </a:r>
          </a:p>
        </p:txBody>
      </p:sp>
      <p:pic>
        <p:nvPicPr>
          <p:cNvPr id="10" name="Picture 9">
            <a:extLst>
              <a:ext uri="{FF2B5EF4-FFF2-40B4-BE49-F238E27FC236}">
                <a16:creationId xmlns:a16="http://schemas.microsoft.com/office/drawing/2014/main" id="{81051124-691C-FF61-CA4F-898648AA0D3F}"/>
              </a:ext>
            </a:extLst>
          </p:cNvPr>
          <p:cNvPicPr>
            <a:picLocks noChangeAspect="1"/>
          </p:cNvPicPr>
          <p:nvPr/>
        </p:nvPicPr>
        <p:blipFill>
          <a:blip r:embed="rId3"/>
          <a:stretch>
            <a:fillRect/>
          </a:stretch>
        </p:blipFill>
        <p:spPr>
          <a:xfrm>
            <a:off x="1573966" y="1707425"/>
            <a:ext cx="8829208" cy="4394505"/>
          </a:xfrm>
          <a:prstGeom prst="rect">
            <a:avLst/>
          </a:prstGeom>
        </p:spPr>
      </p:pic>
    </p:spTree>
    <p:extLst>
      <p:ext uri="{BB962C8B-B14F-4D97-AF65-F5344CB8AC3E}">
        <p14:creationId xmlns:p14="http://schemas.microsoft.com/office/powerpoint/2010/main" val="3379362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sp>
        <p:nvSpPr>
          <p:cNvPr id="2" name="TextBox 1">
            <a:extLst>
              <a:ext uri="{FF2B5EF4-FFF2-40B4-BE49-F238E27FC236}">
                <a16:creationId xmlns:a16="http://schemas.microsoft.com/office/drawing/2014/main" id="{75F4C95C-DC8A-A0C1-7BC6-E1D1338563DE}"/>
              </a:ext>
            </a:extLst>
          </p:cNvPr>
          <p:cNvSpPr txBox="1"/>
          <p:nvPr/>
        </p:nvSpPr>
        <p:spPr>
          <a:xfrm>
            <a:off x="2038661" y="107800"/>
            <a:ext cx="6011057"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Giving Hamlet advice</a:t>
            </a:r>
          </a:p>
        </p:txBody>
      </p:sp>
      <p:sp>
        <p:nvSpPr>
          <p:cNvPr id="4" name="TextBox 3">
            <a:extLst>
              <a:ext uri="{FF2B5EF4-FFF2-40B4-BE49-F238E27FC236}">
                <a16:creationId xmlns:a16="http://schemas.microsoft.com/office/drawing/2014/main" id="{A13E8369-367D-C618-F307-0457CCB57DA1}"/>
              </a:ext>
            </a:extLst>
          </p:cNvPr>
          <p:cNvSpPr txBox="1"/>
          <p:nvPr/>
        </p:nvSpPr>
        <p:spPr>
          <a:xfrm>
            <a:off x="719528" y="1106084"/>
            <a:ext cx="10433154" cy="4190314"/>
          </a:xfrm>
          <a:prstGeom prst="rect">
            <a:avLst/>
          </a:prstGeom>
          <a:noFill/>
        </p:spPr>
        <p:txBody>
          <a:bodyPr wrap="square">
            <a:spAutoFit/>
          </a:bodyPr>
          <a:lstStyle/>
          <a:p>
            <a:pPr marL="457200" indent="-457200">
              <a:lnSpc>
                <a:spcPct val="150000"/>
              </a:lnSpc>
              <a:buAutoNum type="arabicPeriod"/>
            </a:pPr>
            <a:r>
              <a:rPr lang="en-GB" sz="2000" dirty="0">
                <a:solidFill>
                  <a:srgbClr val="23085A"/>
                </a:solidFill>
                <a:latin typeface="Arial" panose="020B0604020202020204" pitchFamily="34" charset="0"/>
                <a:cs typeface="Arial" panose="020B0604020202020204" pitchFamily="34" charset="0"/>
              </a:rPr>
              <a:t>Is it better to ‘to suffer</a:t>
            </a:r>
          </a:p>
          <a:p>
            <a:pPr>
              <a:lnSpc>
                <a:spcPct val="150000"/>
              </a:lnSpc>
            </a:pPr>
            <a:r>
              <a:rPr lang="en-GB" sz="2000" dirty="0">
                <a:solidFill>
                  <a:srgbClr val="23085A"/>
                </a:solidFill>
                <a:latin typeface="Arial" panose="020B0604020202020204" pitchFamily="34" charset="0"/>
                <a:cs typeface="Arial" panose="020B0604020202020204" pitchFamily="34" charset="0"/>
              </a:rPr>
              <a:t>       The slings and arrows of outrageous fortune,</a:t>
            </a:r>
          </a:p>
          <a:p>
            <a:pPr>
              <a:lnSpc>
                <a:spcPct val="150000"/>
              </a:lnSpc>
            </a:pPr>
            <a:r>
              <a:rPr lang="en-GB" sz="2000" dirty="0">
                <a:solidFill>
                  <a:srgbClr val="23085A"/>
                </a:solidFill>
                <a:latin typeface="Arial" panose="020B0604020202020204" pitchFamily="34" charset="0"/>
                <a:cs typeface="Arial" panose="020B0604020202020204" pitchFamily="34" charset="0"/>
              </a:rPr>
              <a:t>       Or to take arms against a sea of troubles,</a:t>
            </a:r>
          </a:p>
          <a:p>
            <a:pPr>
              <a:lnSpc>
                <a:spcPct val="150000"/>
              </a:lnSpc>
            </a:pPr>
            <a:r>
              <a:rPr lang="en-GB" sz="2000" dirty="0">
                <a:solidFill>
                  <a:srgbClr val="23085A"/>
                </a:solidFill>
                <a:latin typeface="Arial" panose="020B0604020202020204" pitchFamily="34" charset="0"/>
                <a:cs typeface="Arial" panose="020B0604020202020204" pitchFamily="34" charset="0"/>
              </a:rPr>
              <a:t>        And by opposing end them?’</a:t>
            </a:r>
          </a:p>
          <a:p>
            <a:pPr>
              <a:lnSpc>
                <a:spcPct val="150000"/>
              </a:lnSpc>
            </a:pPr>
            <a:endParaRPr lang="en-GB" sz="2000" dirty="0">
              <a:solidFill>
                <a:srgbClr val="23085A"/>
              </a:solidFill>
              <a:latin typeface="Arial" panose="020B0604020202020204" pitchFamily="34" charset="0"/>
              <a:cs typeface="Arial" panose="020B0604020202020204" pitchFamily="34" charset="0"/>
            </a:endParaRPr>
          </a:p>
          <a:p>
            <a:pPr>
              <a:lnSpc>
                <a:spcPct val="150000"/>
              </a:lnSpc>
            </a:pPr>
            <a:r>
              <a:rPr lang="en-GB" sz="2000" dirty="0">
                <a:solidFill>
                  <a:srgbClr val="23085A"/>
                </a:solidFill>
                <a:latin typeface="Arial" panose="020B0604020202020204" pitchFamily="34" charset="0"/>
                <a:cs typeface="Arial" panose="020B0604020202020204" pitchFamily="34" charset="0"/>
              </a:rPr>
              <a:t>2.	Is it better to ‘quietus make</a:t>
            </a:r>
          </a:p>
          <a:p>
            <a:pPr>
              <a:lnSpc>
                <a:spcPct val="150000"/>
              </a:lnSpc>
            </a:pPr>
            <a:r>
              <a:rPr lang="en-GB" sz="2000" dirty="0">
                <a:solidFill>
                  <a:srgbClr val="23085A"/>
                </a:solidFill>
                <a:latin typeface="Arial" panose="020B0604020202020204" pitchFamily="34" charset="0"/>
                <a:cs typeface="Arial" panose="020B0604020202020204" pitchFamily="34" charset="0"/>
              </a:rPr>
              <a:t>             With a bare bodkin?’ than to ‘bear the whips and scorns of time’?</a:t>
            </a:r>
          </a:p>
          <a:p>
            <a:pPr>
              <a:lnSpc>
                <a:spcPct val="150000"/>
              </a:lnSpc>
            </a:pPr>
            <a:endParaRPr lang="en-GB" sz="2000" dirty="0">
              <a:solidFill>
                <a:srgbClr val="23085A"/>
              </a:solidFill>
              <a:latin typeface="Arial" panose="020B0604020202020204" pitchFamily="34" charset="0"/>
              <a:cs typeface="Arial" panose="020B0604020202020204" pitchFamily="34" charset="0"/>
            </a:endParaRPr>
          </a:p>
          <a:p>
            <a:pPr>
              <a:lnSpc>
                <a:spcPct val="150000"/>
              </a:lnSpc>
            </a:pPr>
            <a:r>
              <a:rPr lang="en-GB" sz="2000" dirty="0">
                <a:solidFill>
                  <a:srgbClr val="23085A"/>
                </a:solidFill>
                <a:latin typeface="Arial" panose="020B0604020202020204" pitchFamily="34" charset="0"/>
                <a:cs typeface="Arial" panose="020B0604020202020204" pitchFamily="34" charset="0"/>
              </a:rPr>
              <a:t>3.	Is it right to feel ‘The dread of something after death’?</a:t>
            </a:r>
          </a:p>
        </p:txBody>
      </p:sp>
    </p:spTree>
    <p:extLst>
      <p:ext uri="{BB962C8B-B14F-4D97-AF65-F5344CB8AC3E}">
        <p14:creationId xmlns:p14="http://schemas.microsoft.com/office/powerpoint/2010/main" val="2074663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sp>
        <p:nvSpPr>
          <p:cNvPr id="2" name="TextBox 1">
            <a:extLst>
              <a:ext uri="{FF2B5EF4-FFF2-40B4-BE49-F238E27FC236}">
                <a16:creationId xmlns:a16="http://schemas.microsoft.com/office/drawing/2014/main" id="{75F4C95C-DC8A-A0C1-7BC6-E1D1338563DE}"/>
              </a:ext>
            </a:extLst>
          </p:cNvPr>
          <p:cNvSpPr txBox="1"/>
          <p:nvPr/>
        </p:nvSpPr>
        <p:spPr>
          <a:xfrm>
            <a:off x="2038661" y="107800"/>
            <a:ext cx="6011057"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Giving advice</a:t>
            </a:r>
          </a:p>
        </p:txBody>
      </p:sp>
      <p:sp>
        <p:nvSpPr>
          <p:cNvPr id="4" name="TextBox 3">
            <a:extLst>
              <a:ext uri="{FF2B5EF4-FFF2-40B4-BE49-F238E27FC236}">
                <a16:creationId xmlns:a16="http://schemas.microsoft.com/office/drawing/2014/main" id="{A13E8369-367D-C618-F307-0457CCB57DA1}"/>
              </a:ext>
            </a:extLst>
          </p:cNvPr>
          <p:cNvSpPr txBox="1"/>
          <p:nvPr/>
        </p:nvSpPr>
        <p:spPr>
          <a:xfrm>
            <a:off x="719528" y="1106084"/>
            <a:ext cx="10433154" cy="3266985"/>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You should…</a:t>
            </a:r>
          </a:p>
          <a:p>
            <a:pPr>
              <a:lnSpc>
                <a:spcPct val="150000"/>
              </a:lnSpc>
            </a:pPr>
            <a:r>
              <a:rPr lang="en-GB" sz="2000" dirty="0">
                <a:solidFill>
                  <a:srgbClr val="23085A"/>
                </a:solidFill>
                <a:latin typeface="Arial" panose="020B0604020202020204" pitchFamily="34" charset="0"/>
                <a:cs typeface="Arial" panose="020B0604020202020204" pitchFamily="34" charset="0"/>
              </a:rPr>
              <a:t>If I were you I’d</a:t>
            </a:r>
          </a:p>
          <a:p>
            <a:pPr>
              <a:lnSpc>
                <a:spcPct val="150000"/>
              </a:lnSpc>
            </a:pPr>
            <a:r>
              <a:rPr lang="en-GB" sz="2000" dirty="0">
                <a:solidFill>
                  <a:srgbClr val="23085A"/>
                </a:solidFill>
                <a:latin typeface="Arial" panose="020B0604020202020204" pitchFamily="34" charset="0"/>
                <a:cs typeface="Arial" panose="020B0604020202020204" pitchFamily="34" charset="0"/>
              </a:rPr>
              <a:t>My advice is…</a:t>
            </a:r>
          </a:p>
          <a:p>
            <a:pPr>
              <a:lnSpc>
                <a:spcPct val="150000"/>
              </a:lnSpc>
            </a:pPr>
            <a:r>
              <a:rPr lang="en-GB" sz="2000" dirty="0">
                <a:solidFill>
                  <a:srgbClr val="23085A"/>
                </a:solidFill>
                <a:latin typeface="Arial" panose="020B0604020202020204" pitchFamily="34" charset="0"/>
                <a:cs typeface="Arial" panose="020B0604020202020204" pitchFamily="34" charset="0"/>
              </a:rPr>
              <a:t>How about…?</a:t>
            </a:r>
          </a:p>
          <a:p>
            <a:pPr>
              <a:lnSpc>
                <a:spcPct val="150000"/>
              </a:lnSpc>
            </a:pPr>
            <a:r>
              <a:rPr lang="en-GB" sz="2000" dirty="0">
                <a:solidFill>
                  <a:srgbClr val="23085A"/>
                </a:solidFill>
                <a:latin typeface="Arial" panose="020B0604020202020204" pitchFamily="34" charset="0"/>
                <a:cs typeface="Arial" panose="020B0604020202020204" pitchFamily="34" charset="0"/>
              </a:rPr>
              <a:t>Why don’t you…</a:t>
            </a:r>
          </a:p>
          <a:p>
            <a:pPr>
              <a:lnSpc>
                <a:spcPct val="150000"/>
              </a:lnSpc>
            </a:pPr>
            <a:r>
              <a:rPr lang="en-GB" sz="2000" dirty="0">
                <a:solidFill>
                  <a:srgbClr val="23085A"/>
                </a:solidFill>
                <a:latin typeface="Arial" panose="020B0604020202020204" pitchFamily="34" charset="0"/>
                <a:cs typeface="Arial" panose="020B0604020202020204" pitchFamily="34" charset="0"/>
              </a:rPr>
              <a:t>You could try…</a:t>
            </a:r>
          </a:p>
          <a:p>
            <a:pPr>
              <a:lnSpc>
                <a:spcPct val="150000"/>
              </a:lnSpc>
            </a:pPr>
            <a:r>
              <a:rPr lang="en-GB" sz="2000" dirty="0">
                <a:solidFill>
                  <a:srgbClr val="23085A"/>
                </a:solidFill>
                <a:latin typeface="Arial" panose="020B0604020202020204" pitchFamily="34" charset="0"/>
                <a:cs typeface="Arial" panose="020B0604020202020204" pitchFamily="34" charset="0"/>
              </a:rPr>
              <a:t>You’d better…</a:t>
            </a:r>
          </a:p>
        </p:txBody>
      </p:sp>
    </p:spTree>
    <p:extLst>
      <p:ext uri="{BB962C8B-B14F-4D97-AF65-F5344CB8AC3E}">
        <p14:creationId xmlns:p14="http://schemas.microsoft.com/office/powerpoint/2010/main" val="2878094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graphicFrame>
        <p:nvGraphicFramePr>
          <p:cNvPr id="4" name="Table 3">
            <a:extLst>
              <a:ext uri="{FF2B5EF4-FFF2-40B4-BE49-F238E27FC236}">
                <a16:creationId xmlns:a16="http://schemas.microsoft.com/office/drawing/2014/main" id="{0A0967F0-8410-B55A-E6B4-9FD07750419E}"/>
              </a:ext>
            </a:extLst>
          </p:cNvPr>
          <p:cNvGraphicFramePr>
            <a:graphicFrameLocks noGrp="1"/>
          </p:cNvGraphicFramePr>
          <p:nvPr>
            <p:extLst>
              <p:ext uri="{D42A27DB-BD31-4B8C-83A1-F6EECF244321}">
                <p14:modId xmlns:p14="http://schemas.microsoft.com/office/powerpoint/2010/main" val="3929172500"/>
              </p:ext>
            </p:extLst>
          </p:nvPr>
        </p:nvGraphicFramePr>
        <p:xfrm>
          <a:off x="402237" y="1379554"/>
          <a:ext cx="11374214" cy="1519784"/>
        </p:xfrm>
        <a:graphic>
          <a:graphicData uri="http://schemas.openxmlformats.org/drawingml/2006/table">
            <a:tbl>
              <a:tblPr firstRow="1" bandRow="1">
                <a:tableStyleId>{5C22544A-7EE6-4342-B048-85BDC9FD1C3A}</a:tableStyleId>
              </a:tblPr>
              <a:tblGrid>
                <a:gridCol w="3914930">
                  <a:extLst>
                    <a:ext uri="{9D8B030D-6E8A-4147-A177-3AD203B41FA5}">
                      <a16:colId xmlns:a16="http://schemas.microsoft.com/office/drawing/2014/main" val="1929845047"/>
                    </a:ext>
                  </a:extLst>
                </a:gridCol>
                <a:gridCol w="7459284">
                  <a:extLst>
                    <a:ext uri="{9D8B030D-6E8A-4147-A177-3AD203B41FA5}">
                      <a16:colId xmlns:a16="http://schemas.microsoft.com/office/drawing/2014/main" val="1041734628"/>
                    </a:ext>
                  </a:extLst>
                </a:gridCol>
              </a:tblGrid>
              <a:tr h="0">
                <a:tc>
                  <a:txBody>
                    <a:bodyPr/>
                    <a:lstStyle/>
                    <a:p>
                      <a:pPr algn="l"/>
                      <a:r>
                        <a:rPr lang="en-GB" sz="2000" b="1" dirty="0">
                          <a:solidFill>
                            <a:srgbClr val="23085A"/>
                          </a:solidFill>
                          <a:latin typeface="Arial" panose="020B0604020202020204" pitchFamily="34" charset="0"/>
                          <a:cs typeface="Arial" panose="020B0604020202020204" pitchFamily="34" charset="0"/>
                        </a:rPr>
                        <a:t>Hamlet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GB" sz="2000" b="1" dirty="0">
                          <a:solidFill>
                            <a:srgbClr val="23085A"/>
                          </a:solidFill>
                          <a:latin typeface="Arial" panose="020B0604020202020204" pitchFamily="34" charset="0"/>
                          <a:cs typeface="Arial" panose="020B0604020202020204" pitchFamily="34" charset="0"/>
                        </a:rPr>
                        <a:t>Claudius</a:t>
                      </a:r>
                      <a:r>
                        <a:rPr lang="en-GB" sz="2000" b="0" dirty="0">
                          <a:solidFill>
                            <a:srgbClr val="23085A"/>
                          </a:solidFill>
                          <a:latin typeface="Arial" panose="020B0604020202020204" pitchFamily="34" charset="0"/>
                          <a:cs typeface="Arial" panose="020B0604020202020204" pitchFamily="34" charset="0"/>
                        </a:rPr>
                        <a:t>, (who murdered Hamlet’s father)</a:t>
                      </a:r>
                    </a:p>
                    <a:p>
                      <a:endParaRPr lang="en-GB" sz="2000" b="0" dirty="0">
                        <a:solidFill>
                          <a:srgbClr val="23085A"/>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60144882"/>
                  </a:ext>
                </a:extLst>
              </a:tr>
              <a:tr h="818744">
                <a:tc>
                  <a:txBody>
                    <a:bodyPr/>
                    <a:lstStyle/>
                    <a:p>
                      <a:r>
                        <a:rPr lang="en-GB" sz="2000" b="1" dirty="0">
                          <a:solidFill>
                            <a:srgbClr val="23085A"/>
                          </a:solidFill>
                          <a:latin typeface="Arial" panose="020B0604020202020204" pitchFamily="34" charset="0"/>
                          <a:cs typeface="Arial" panose="020B0604020202020204" pitchFamily="34" charset="0"/>
                        </a:rPr>
                        <a:t>Gertrude</a:t>
                      </a:r>
                      <a:r>
                        <a:rPr lang="en-GB" sz="2000" b="0" dirty="0">
                          <a:solidFill>
                            <a:srgbClr val="23085A"/>
                          </a:solidFill>
                          <a:latin typeface="Arial" panose="020B0604020202020204" pitchFamily="34" charset="0"/>
                          <a:cs typeface="Arial" panose="020B0604020202020204" pitchFamily="34" charset="0"/>
                        </a:rPr>
                        <a:t>, (Hamlet’s mother and Claudius’ new wife)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GB" sz="2000" b="1" dirty="0">
                          <a:solidFill>
                            <a:srgbClr val="23085A"/>
                          </a:solidFill>
                          <a:latin typeface="Arial" panose="020B0604020202020204" pitchFamily="34" charset="0"/>
                          <a:cs typeface="Arial" panose="020B0604020202020204" pitchFamily="34" charset="0"/>
                        </a:rPr>
                        <a:t>Laertes</a:t>
                      </a:r>
                      <a:r>
                        <a:rPr lang="en-GB" sz="2000" b="0" dirty="0">
                          <a:solidFill>
                            <a:srgbClr val="23085A"/>
                          </a:solidFill>
                          <a:latin typeface="Arial" panose="020B0604020202020204" pitchFamily="34" charset="0"/>
                          <a:cs typeface="Arial" panose="020B0604020202020204" pitchFamily="34" charset="0"/>
                        </a:rPr>
                        <a:t>, (The brother of the girl Hamlet was going to marry, who  drowned. He is also the son of a man killed by Hamlet)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602813630"/>
                  </a:ext>
                </a:extLst>
              </a:tr>
            </a:tbl>
          </a:graphicData>
        </a:graphic>
      </p:graphicFrame>
      <p:sp>
        <p:nvSpPr>
          <p:cNvPr id="9" name="TextBox 8">
            <a:extLst>
              <a:ext uri="{FF2B5EF4-FFF2-40B4-BE49-F238E27FC236}">
                <a16:creationId xmlns:a16="http://schemas.microsoft.com/office/drawing/2014/main" id="{9A442E52-7393-B3D6-F19E-1B6FC9940664}"/>
              </a:ext>
            </a:extLst>
          </p:cNvPr>
          <p:cNvSpPr txBox="1"/>
          <p:nvPr/>
        </p:nvSpPr>
        <p:spPr>
          <a:xfrm>
            <a:off x="1963711" y="84881"/>
            <a:ext cx="6550702"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4 Characters in Hamlet</a:t>
            </a:r>
          </a:p>
        </p:txBody>
      </p:sp>
    </p:spTree>
    <p:extLst>
      <p:ext uri="{BB962C8B-B14F-4D97-AF65-F5344CB8AC3E}">
        <p14:creationId xmlns:p14="http://schemas.microsoft.com/office/powerpoint/2010/main" val="1814027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2E433FD-11FF-4A61-33DF-A9FA3AF4C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075" y="235132"/>
            <a:ext cx="1362459" cy="391669"/>
          </a:xfrm>
          <a:prstGeom prst="rect">
            <a:avLst/>
          </a:prstGeom>
        </p:spPr>
      </p:pic>
      <p:sp>
        <p:nvSpPr>
          <p:cNvPr id="7" name="TextBox 6">
            <a:extLst>
              <a:ext uri="{FF2B5EF4-FFF2-40B4-BE49-F238E27FC236}">
                <a16:creationId xmlns:a16="http://schemas.microsoft.com/office/drawing/2014/main" id="{34E3B62A-46CD-1797-4F9B-BAFF782D63DD}"/>
              </a:ext>
            </a:extLst>
          </p:cNvPr>
          <p:cNvSpPr txBox="1"/>
          <p:nvPr/>
        </p:nvSpPr>
        <p:spPr>
          <a:xfrm>
            <a:off x="153649" y="6253536"/>
            <a:ext cx="6093500" cy="369332"/>
          </a:xfrm>
          <a:prstGeom prst="rect">
            <a:avLst/>
          </a:prstGeom>
          <a:noFill/>
        </p:spPr>
        <p:txBody>
          <a:bodyPr wrap="square">
            <a:spAutoFit/>
          </a:bodyPr>
          <a:lstStyle/>
          <a:p>
            <a:r>
              <a:rPr lang="en-GB" dirty="0"/>
              <a:t>https://www.teachingenglish.org.uk/</a:t>
            </a:r>
          </a:p>
        </p:txBody>
      </p:sp>
      <p:sp>
        <p:nvSpPr>
          <p:cNvPr id="3" name="TextBox 2">
            <a:extLst>
              <a:ext uri="{FF2B5EF4-FFF2-40B4-BE49-F238E27FC236}">
                <a16:creationId xmlns:a16="http://schemas.microsoft.com/office/drawing/2014/main" id="{FEB289C8-AA0D-E0C7-2DDC-FD547A925152}"/>
              </a:ext>
            </a:extLst>
          </p:cNvPr>
          <p:cNvSpPr txBox="1"/>
          <p:nvPr/>
        </p:nvSpPr>
        <p:spPr>
          <a:xfrm>
            <a:off x="467193" y="1329111"/>
            <a:ext cx="11257614" cy="5293757"/>
          </a:xfrm>
          <a:prstGeom prst="rect">
            <a:avLst/>
          </a:prstGeom>
          <a:noFill/>
        </p:spPr>
        <p:txBody>
          <a:bodyPr wrap="square">
            <a:spAutoFit/>
          </a:bodyPr>
          <a:lstStyle/>
          <a:p>
            <a:pPr>
              <a:lnSpc>
                <a:spcPct val="200000"/>
              </a:lnSpc>
            </a:pPr>
            <a:r>
              <a:rPr lang="en-GB" sz="2000" dirty="0">
                <a:solidFill>
                  <a:srgbClr val="23085A"/>
                </a:solidFill>
                <a:latin typeface="Arial" panose="020B0604020202020204" pitchFamily="34" charset="0"/>
                <a:cs typeface="Arial" panose="020B0604020202020204" pitchFamily="34" charset="0"/>
              </a:rPr>
              <a:t>1. </a:t>
            </a:r>
            <a:r>
              <a:rPr lang="en-GB" sz="2000" b="1" u="sng" dirty="0">
                <a:solidFill>
                  <a:srgbClr val="23085A"/>
                </a:solidFill>
                <a:latin typeface="Arial" panose="020B0604020202020204" pitchFamily="34" charset="0"/>
                <a:cs typeface="Arial" panose="020B0604020202020204" pitchFamily="34" charset="0"/>
              </a:rPr>
              <a:t>Hamlet </a:t>
            </a:r>
            <a:r>
              <a:rPr lang="en-GB" sz="2000" dirty="0">
                <a:solidFill>
                  <a:srgbClr val="23085A"/>
                </a:solidFill>
                <a:latin typeface="Arial" panose="020B0604020202020204" pitchFamily="34" charset="0"/>
                <a:cs typeface="Arial" panose="020B0604020202020204" pitchFamily="34" charset="0"/>
              </a:rPr>
              <a:t>kills several other people but not __________, the man who killed his father.</a:t>
            </a:r>
          </a:p>
          <a:p>
            <a:pPr>
              <a:lnSpc>
                <a:spcPct val="200000"/>
              </a:lnSpc>
            </a:pPr>
            <a:r>
              <a:rPr lang="en-GB" sz="2000" dirty="0">
                <a:solidFill>
                  <a:srgbClr val="23085A"/>
                </a:solidFill>
                <a:latin typeface="Arial" panose="020B0604020202020204" pitchFamily="34" charset="0"/>
                <a:cs typeface="Arial" panose="020B0604020202020204" pitchFamily="34" charset="0"/>
              </a:rPr>
              <a:t>2. In turn, __________ tries to kill him several times but he is not successful</a:t>
            </a:r>
          </a:p>
          <a:p>
            <a:pPr>
              <a:lnSpc>
                <a:spcPct val="200000"/>
              </a:lnSpc>
            </a:pPr>
            <a:r>
              <a:rPr lang="en-GB" sz="2000" dirty="0">
                <a:solidFill>
                  <a:srgbClr val="23085A"/>
                </a:solidFill>
                <a:latin typeface="Arial" panose="020B0604020202020204" pitchFamily="34" charset="0"/>
                <a:cs typeface="Arial" panose="020B0604020202020204" pitchFamily="34" charset="0"/>
              </a:rPr>
              <a:t>3. __________ tries to kill __________ one last time by arranging a sword duel between him and __________.</a:t>
            </a:r>
          </a:p>
          <a:p>
            <a:pPr>
              <a:lnSpc>
                <a:spcPct val="200000"/>
              </a:lnSpc>
            </a:pPr>
            <a:r>
              <a:rPr lang="en-GB" sz="2000" dirty="0">
                <a:solidFill>
                  <a:srgbClr val="23085A"/>
                </a:solidFill>
                <a:latin typeface="Arial" panose="020B0604020202020204" pitchFamily="34" charset="0"/>
                <a:cs typeface="Arial" panose="020B0604020202020204" pitchFamily="34" charset="0"/>
              </a:rPr>
              <a:t>4. There is a trap for __________ : the tip of __________' sword is poisoned.</a:t>
            </a:r>
          </a:p>
          <a:p>
            <a:pPr>
              <a:lnSpc>
                <a:spcPct val="200000"/>
              </a:lnSpc>
            </a:pPr>
            <a:r>
              <a:rPr lang="en-GB" sz="2000" dirty="0">
                <a:solidFill>
                  <a:srgbClr val="23085A"/>
                </a:solidFill>
                <a:latin typeface="Arial" panose="020B0604020202020204" pitchFamily="34" charset="0"/>
                <a:cs typeface="Arial" panose="020B0604020202020204" pitchFamily="34" charset="0"/>
              </a:rPr>
              <a:t>5. __________ also poisons the victory cup in case __________ wins.</a:t>
            </a:r>
          </a:p>
          <a:p>
            <a:pPr>
              <a:lnSpc>
                <a:spcPct val="200000"/>
              </a:lnSpc>
            </a:pPr>
            <a:r>
              <a:rPr lang="en-GB" sz="2000" dirty="0">
                <a:solidFill>
                  <a:srgbClr val="23085A"/>
                </a:solidFill>
                <a:latin typeface="Arial" panose="020B0604020202020204" pitchFamily="34" charset="0"/>
                <a:cs typeface="Arial" panose="020B0604020202020204" pitchFamily="34" charset="0"/>
              </a:rPr>
              <a:t>6. The poisoned drink is offered to __________ but he turns it down, and instead</a:t>
            </a:r>
          </a:p>
          <a:p>
            <a:pPr>
              <a:lnSpc>
                <a:spcPct val="200000"/>
              </a:lnSpc>
            </a:pPr>
            <a:r>
              <a:rPr lang="en-GB" sz="2000" dirty="0">
                <a:solidFill>
                  <a:srgbClr val="23085A"/>
                </a:solidFill>
                <a:latin typeface="Arial" panose="020B0604020202020204" pitchFamily="34" charset="0"/>
                <a:cs typeface="Arial" panose="020B0604020202020204" pitchFamily="34" charset="0"/>
              </a:rPr>
              <a:t>__________ drinks it.</a:t>
            </a:r>
          </a:p>
          <a:p>
            <a:endParaRPr lang="en-GB" dirty="0"/>
          </a:p>
        </p:txBody>
      </p:sp>
      <p:sp>
        <p:nvSpPr>
          <p:cNvPr id="4" name="TextBox 3">
            <a:extLst>
              <a:ext uri="{FF2B5EF4-FFF2-40B4-BE49-F238E27FC236}">
                <a16:creationId xmlns:a16="http://schemas.microsoft.com/office/drawing/2014/main" id="{104F352A-07F2-F3E1-BCD6-3D603B6FFD7A}"/>
              </a:ext>
            </a:extLst>
          </p:cNvPr>
          <p:cNvSpPr txBox="1"/>
          <p:nvPr/>
        </p:nvSpPr>
        <p:spPr>
          <a:xfrm>
            <a:off x="794479" y="824459"/>
            <a:ext cx="10073390" cy="400110"/>
          </a:xfrm>
          <a:prstGeom prst="rect">
            <a:avLst/>
          </a:prstGeom>
          <a:noFill/>
        </p:spPr>
        <p:txBody>
          <a:bodyPr wrap="square" rtlCol="0">
            <a:spAutoFit/>
          </a:bodyPr>
          <a:lstStyle/>
          <a:p>
            <a:pPr algn="ctr"/>
            <a:r>
              <a:rPr lang="en-GB" sz="2000" b="1" dirty="0">
                <a:solidFill>
                  <a:srgbClr val="23085A"/>
                </a:solidFill>
                <a:latin typeface="Arial" panose="020B0604020202020204" pitchFamily="34" charset="0"/>
                <a:cs typeface="Arial" panose="020B0604020202020204" pitchFamily="34" charset="0"/>
              </a:rPr>
              <a:t>Hamlet/ Claudius/ Gertrude/ Laertes</a:t>
            </a:r>
          </a:p>
        </p:txBody>
      </p:sp>
    </p:spTree>
    <p:extLst>
      <p:ext uri="{BB962C8B-B14F-4D97-AF65-F5344CB8AC3E}">
        <p14:creationId xmlns:p14="http://schemas.microsoft.com/office/powerpoint/2010/main" val="3443938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149</TotalTime>
  <Words>648</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mordue</dc:creator>
  <cp:lastModifiedBy>suzanne mordue</cp:lastModifiedBy>
  <cp:revision>1</cp:revision>
  <dcterms:created xsi:type="dcterms:W3CDTF">2024-05-15T09:27:32Z</dcterms:created>
  <dcterms:modified xsi:type="dcterms:W3CDTF">2024-05-15T11:56:37Z</dcterms:modified>
</cp:coreProperties>
</file>