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9"/>
  </p:notesMasterIdLst>
  <p:handoutMasterIdLst>
    <p:handoutMasterId r:id="rId20"/>
  </p:handoutMasterIdLst>
  <p:sldIdLst>
    <p:sldId id="281" r:id="rId8"/>
    <p:sldId id="293" r:id="rId9"/>
    <p:sldId id="295" r:id="rId10"/>
    <p:sldId id="294" r:id="rId11"/>
    <p:sldId id="296" r:id="rId12"/>
    <p:sldId id="297" r:id="rId13"/>
    <p:sldId id="298" r:id="rId14"/>
    <p:sldId id="299" r:id="rId15"/>
    <p:sldId id="300" r:id="rId16"/>
    <p:sldId id="301" r:id="rId17"/>
    <p:sldId id="291" r:id="rId18"/>
  </p:sldIdLst>
  <p:sldSz cx="12192000" cy="6858000"/>
  <p:notesSz cx="6858000" cy="9144000"/>
  <p:embeddedFontLst>
    <p:embeddedFont>
      <p:font typeface="British Council Sans" panose="020B0604020202020204" charset="0"/>
      <p:regular r:id="rId21"/>
      <p:bold r:id="rId22"/>
      <p:italic r:id="rId23"/>
      <p:boldItalic r:id="rId24"/>
    </p:embeddedFont>
    <p:embeddedFont>
      <p:font typeface="British Council Sans Headline" panose="020B0604020202020204"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font" Target="fonts/font1.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3.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05/04/2024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05/04/2024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2002312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3758596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2751335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2353882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31210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08934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783295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4062750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139439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04/05/2024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Women and girls in science</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1" y="1071801"/>
            <a:ext cx="9983998" cy="2257028"/>
          </a:xfrm>
          <a:prstGeom prst="rect">
            <a:avLst/>
          </a:prstGeom>
          <a:noFill/>
        </p:spPr>
        <p:txBody>
          <a:bodyPr wrap="square" rtlCol="0">
            <a:spAutoFit/>
          </a:bodyPr>
          <a:lstStyle/>
          <a:p>
            <a:pPr algn="l"/>
            <a:r>
              <a:rPr lang="en-GB" sz="1800" b="1" i="0" u="none" strike="noStrike" baseline="0" dirty="0"/>
              <a:t>Task 5: Discuss these questions about the video. </a:t>
            </a:r>
          </a:p>
          <a:p>
            <a:pPr algn="l"/>
            <a:endParaRPr lang="en-GB" sz="1800" b="1" i="0" u="none" strike="noStrike" baseline="0" dirty="0"/>
          </a:p>
          <a:p>
            <a:pPr marL="285750" indent="-285750">
              <a:lnSpc>
                <a:spcPct val="150000"/>
              </a:lnSpc>
              <a:buFont typeface="Arial" panose="020B0604020202020204" pitchFamily="34" charset="0"/>
              <a:buChar char="•"/>
            </a:pPr>
            <a:r>
              <a:rPr lang="en-GB" dirty="0">
                <a:effectLst/>
                <a:ea typeface="Times New Roman" panose="02020603050405020304" pitchFamily="18" charset="0"/>
                <a:cs typeface="Times New Roman" panose="02020603050405020304" pitchFamily="18" charset="0"/>
              </a:rPr>
              <a:t>What is your opinion of the video?</a:t>
            </a:r>
          </a:p>
          <a:p>
            <a:pPr marL="285750" indent="-285750">
              <a:lnSpc>
                <a:spcPct val="150000"/>
              </a:lnSpc>
              <a:buFont typeface="Arial" panose="020B0604020202020204" pitchFamily="34" charset="0"/>
              <a:buChar char="•"/>
            </a:pPr>
            <a:r>
              <a:rPr lang="en-GB" dirty="0">
                <a:effectLst/>
                <a:ea typeface="Times New Roman" panose="02020603050405020304" pitchFamily="18" charset="0"/>
                <a:cs typeface="Times New Roman" panose="02020603050405020304" pitchFamily="18" charset="0"/>
              </a:rPr>
              <a:t>How effective do you think it might be in encouraging girls and women to take up science? Why?</a:t>
            </a:r>
          </a:p>
          <a:p>
            <a:pPr marL="285750" indent="-285750">
              <a:lnSpc>
                <a:spcPct val="150000"/>
              </a:lnSpc>
              <a:spcAft>
                <a:spcPts val="1000"/>
              </a:spcAft>
              <a:buFont typeface="Arial" panose="020B0604020202020204" pitchFamily="34" charset="0"/>
              <a:buChar char="•"/>
            </a:pPr>
            <a:r>
              <a:rPr lang="en-GB" dirty="0">
                <a:effectLst/>
                <a:ea typeface="Times New Roman" panose="02020603050405020304" pitchFamily="18" charset="0"/>
                <a:cs typeface="Times New Roman" panose="02020603050405020304" pitchFamily="18" charset="0"/>
              </a:rPr>
              <a:t>What is the slogan? How effective is it? </a:t>
            </a:r>
          </a:p>
        </p:txBody>
      </p:sp>
    </p:spTree>
    <p:extLst>
      <p:ext uri="{BB962C8B-B14F-4D97-AF65-F5344CB8AC3E}">
        <p14:creationId xmlns:p14="http://schemas.microsoft.com/office/powerpoint/2010/main" val="377788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Women and girls in science</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1" y="1071801"/>
            <a:ext cx="9983998" cy="2146421"/>
          </a:xfrm>
          <a:prstGeom prst="rect">
            <a:avLst/>
          </a:prstGeom>
          <a:noFill/>
        </p:spPr>
        <p:txBody>
          <a:bodyPr wrap="square" rtlCol="0">
            <a:spAutoFit/>
          </a:bodyPr>
          <a:lstStyle/>
          <a:p>
            <a:pPr algn="l"/>
            <a:r>
              <a:rPr lang="en-GB" sz="1800" b="1" i="0" u="none" strike="noStrike" baseline="0" dirty="0"/>
              <a:t>Lead-in: Discuss these questions. </a:t>
            </a:r>
          </a:p>
          <a:p>
            <a:pPr algn="l"/>
            <a:endParaRPr lang="en-GB" sz="1800" b="1" i="0" u="none" strike="noStrike" baseline="0" dirty="0"/>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Some people believe that you are either an 'Arts' person or a 'Science' person. Which subjects would you associate with those categories? </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Is this statement true for you? </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Why do you think people have this idea?</a:t>
            </a:r>
          </a:p>
        </p:txBody>
      </p:sp>
    </p:spTree>
    <p:extLst>
      <p:ext uri="{BB962C8B-B14F-4D97-AF65-F5344CB8AC3E}">
        <p14:creationId xmlns:p14="http://schemas.microsoft.com/office/powerpoint/2010/main" val="11538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1" y="1071801"/>
            <a:ext cx="9983998" cy="3185167"/>
          </a:xfrm>
          <a:prstGeom prst="rect">
            <a:avLst/>
          </a:prstGeom>
          <a:noFill/>
        </p:spPr>
        <p:txBody>
          <a:bodyPr wrap="square" rtlCol="0">
            <a:spAutoFit/>
          </a:bodyPr>
          <a:lstStyle/>
          <a:p>
            <a:pPr algn="just">
              <a:lnSpc>
                <a:spcPct val="115000"/>
              </a:lnSpc>
              <a:spcAft>
                <a:spcPts val="1000"/>
              </a:spcAft>
            </a:pPr>
            <a:r>
              <a:rPr lang="en-GB" sz="1800" b="1" dirty="0">
                <a:effectLst/>
                <a:ea typeface="Times New Roman" panose="02020603050405020304" pitchFamily="18" charset="0"/>
              </a:rPr>
              <a:t>Task 1: Read the first paragraph of an article. Why did the UN declare 11 February as International Day of Women and Girls in Science?</a:t>
            </a:r>
          </a:p>
          <a:p>
            <a:pPr algn="just">
              <a:lnSpc>
                <a:spcPct val="115000"/>
              </a:lnSpc>
              <a:spcAft>
                <a:spcPts val="1000"/>
              </a:spcAft>
            </a:pPr>
            <a:r>
              <a:rPr lang="en-GB" sz="1800" b="1" dirty="0">
                <a:effectLst/>
                <a:ea typeface="Times New Roman" panose="02020603050405020304" pitchFamily="18" charset="0"/>
              </a:rPr>
              <a:t>International Day of Women and Girls in Science </a:t>
            </a:r>
            <a:endParaRPr lang="en-GB" sz="1800" dirty="0">
              <a:effectLst/>
              <a:ea typeface="Times New Roman" panose="02020603050405020304" pitchFamily="18" charset="0"/>
            </a:endParaRPr>
          </a:p>
          <a:p>
            <a:pPr algn="just">
              <a:lnSpc>
                <a:spcPct val="115000"/>
              </a:lnSpc>
              <a:spcAft>
                <a:spcPts val="1000"/>
              </a:spcAft>
            </a:pPr>
            <a:r>
              <a:rPr lang="en-GB" sz="1800" dirty="0">
                <a:effectLst/>
                <a:ea typeface="Times New Roman" panose="02020603050405020304" pitchFamily="18" charset="0"/>
              </a:rPr>
              <a:t>In 2016, the UN declared 11 February as International Day of Women and Girls in Science. The main reason for this declaration was to encourage more girls and women to take up jobs in the fields of science, technology, engineering and mathematics (also known as the STEM subjects). Figures show that although there is no significant difference in ability between boys and girls in maths and science, less than 35 per cent of graduates in STEM subjects worldwide are women and there are even fewer in engineering and information technology.</a:t>
            </a:r>
          </a:p>
        </p:txBody>
      </p:sp>
    </p:spTree>
    <p:extLst>
      <p:ext uri="{BB962C8B-B14F-4D97-AF65-F5344CB8AC3E}">
        <p14:creationId xmlns:p14="http://schemas.microsoft.com/office/powerpoint/2010/main" val="135805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1" y="1071801"/>
            <a:ext cx="9983998" cy="380297"/>
          </a:xfrm>
          <a:prstGeom prst="rect">
            <a:avLst/>
          </a:prstGeom>
          <a:noFill/>
        </p:spPr>
        <p:txBody>
          <a:bodyPr wrap="square" rtlCol="0">
            <a:spAutoFit/>
          </a:bodyPr>
          <a:lstStyle/>
          <a:p>
            <a:pPr algn="just">
              <a:lnSpc>
                <a:spcPct val="115000"/>
              </a:lnSpc>
              <a:spcAft>
                <a:spcPts val="1000"/>
              </a:spcAft>
            </a:pPr>
            <a:r>
              <a:rPr lang="en-GB" sz="1800" b="1" dirty="0">
                <a:effectLst/>
                <a:ea typeface="Times New Roman" panose="02020603050405020304" pitchFamily="18" charset="0"/>
              </a:rPr>
              <a:t>Task 2: Match the vocabulary (1-8) with the definitions (a-h). </a:t>
            </a:r>
            <a:endParaRPr lang="en-GB" sz="1800" dirty="0">
              <a:effectLst/>
              <a:ea typeface="Times New Roman" panose="02020603050405020304" pitchFamily="18" charset="0"/>
            </a:endParaRPr>
          </a:p>
        </p:txBody>
      </p:sp>
      <p:graphicFrame>
        <p:nvGraphicFramePr>
          <p:cNvPr id="2" name="Table 1">
            <a:extLst>
              <a:ext uri="{FF2B5EF4-FFF2-40B4-BE49-F238E27FC236}">
                <a16:creationId xmlns:a16="http://schemas.microsoft.com/office/drawing/2014/main" id="{01B16AF7-A085-6439-99FD-B48B9FA112CB}"/>
              </a:ext>
            </a:extLst>
          </p:cNvPr>
          <p:cNvGraphicFramePr>
            <a:graphicFrameLocks noGrp="1"/>
          </p:cNvGraphicFramePr>
          <p:nvPr>
            <p:extLst>
              <p:ext uri="{D42A27DB-BD31-4B8C-83A1-F6EECF244321}">
                <p14:modId xmlns:p14="http://schemas.microsoft.com/office/powerpoint/2010/main" val="3108696660"/>
              </p:ext>
            </p:extLst>
          </p:nvPr>
        </p:nvGraphicFramePr>
        <p:xfrm>
          <a:off x="1412081" y="1768104"/>
          <a:ext cx="9302811" cy="4241203"/>
        </p:xfrm>
        <a:graphic>
          <a:graphicData uri="http://schemas.openxmlformats.org/drawingml/2006/table">
            <a:tbl>
              <a:tblPr firstRow="1" firstCol="1" bandRow="1">
                <a:tableStyleId>{5940675A-B579-460E-94D1-54222C63F5DA}</a:tableStyleId>
              </a:tblPr>
              <a:tblGrid>
                <a:gridCol w="2404158">
                  <a:extLst>
                    <a:ext uri="{9D8B030D-6E8A-4147-A177-3AD203B41FA5}">
                      <a16:colId xmlns:a16="http://schemas.microsoft.com/office/drawing/2014/main" val="2061819323"/>
                    </a:ext>
                  </a:extLst>
                </a:gridCol>
                <a:gridCol w="6898653">
                  <a:extLst>
                    <a:ext uri="{9D8B030D-6E8A-4147-A177-3AD203B41FA5}">
                      <a16:colId xmlns:a16="http://schemas.microsoft.com/office/drawing/2014/main" val="958770846"/>
                    </a:ext>
                  </a:extLst>
                </a:gridCol>
              </a:tblGrid>
              <a:tr h="439654">
                <a:tc>
                  <a:txBody>
                    <a:bodyPr/>
                    <a:lstStyle/>
                    <a:p>
                      <a:pPr algn="just">
                        <a:lnSpc>
                          <a:spcPct val="115000"/>
                        </a:lnSpc>
                        <a:spcAft>
                          <a:spcPts val="1000"/>
                        </a:spcAft>
                      </a:pPr>
                      <a:r>
                        <a:rPr lang="en-GB" sz="1800" dirty="0">
                          <a:effectLst/>
                        </a:rPr>
                        <a:t>1. to discourage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a:effectLst/>
                        </a:rPr>
                        <a:t>a. to think that something is not as good as it actually is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69180013"/>
                  </a:ext>
                </a:extLst>
              </a:tr>
              <a:tr h="439654">
                <a:tc>
                  <a:txBody>
                    <a:bodyPr/>
                    <a:lstStyle/>
                    <a:p>
                      <a:pPr algn="just">
                        <a:lnSpc>
                          <a:spcPct val="115000"/>
                        </a:lnSpc>
                        <a:spcAft>
                          <a:spcPts val="1000"/>
                        </a:spcAft>
                      </a:pPr>
                      <a:r>
                        <a:rPr lang="en-GB" sz="1800" dirty="0">
                          <a:effectLst/>
                        </a:rPr>
                        <a:t>2. to dominate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a:effectLst/>
                        </a:rPr>
                        <a:t>b. a group that is smaller than a larger group it is part of</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1621316"/>
                  </a:ext>
                </a:extLst>
              </a:tr>
              <a:tr h="439654">
                <a:tc>
                  <a:txBody>
                    <a:bodyPr/>
                    <a:lstStyle/>
                    <a:p>
                      <a:pPr algn="just">
                        <a:lnSpc>
                          <a:spcPct val="115000"/>
                        </a:lnSpc>
                        <a:spcAft>
                          <a:spcPts val="1000"/>
                        </a:spcAft>
                      </a:pPr>
                      <a:r>
                        <a:rPr lang="en-GB" sz="1800" dirty="0">
                          <a:effectLst/>
                        </a:rPr>
                        <a:t>3. gender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dirty="0">
                          <a:effectLst/>
                        </a:rPr>
                        <a:t>c. to be stronger or bigger in number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1903506"/>
                  </a:ext>
                </a:extLst>
              </a:tr>
              <a:tr h="724399">
                <a:tc>
                  <a:txBody>
                    <a:bodyPr/>
                    <a:lstStyle/>
                    <a:p>
                      <a:pPr algn="just">
                        <a:lnSpc>
                          <a:spcPct val="115000"/>
                        </a:lnSpc>
                        <a:spcAft>
                          <a:spcPts val="1000"/>
                        </a:spcAft>
                      </a:pPr>
                      <a:r>
                        <a:rPr lang="en-GB" sz="1800" dirty="0">
                          <a:effectLst/>
                        </a:rPr>
                        <a:t>4. a mentor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a:effectLst/>
                        </a:rPr>
                        <a:t>d. treating people differently because of, for example, their age, sex or race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6277096"/>
                  </a:ext>
                </a:extLst>
              </a:tr>
              <a:tr h="439654">
                <a:tc>
                  <a:txBody>
                    <a:bodyPr/>
                    <a:lstStyle/>
                    <a:p>
                      <a:pPr algn="just">
                        <a:lnSpc>
                          <a:spcPct val="115000"/>
                        </a:lnSpc>
                        <a:spcAft>
                          <a:spcPts val="1000"/>
                        </a:spcAft>
                      </a:pPr>
                      <a:r>
                        <a:rPr lang="en-GB" sz="1800">
                          <a:effectLst/>
                        </a:rPr>
                        <a:t>5. a minority</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dirty="0">
                          <a:effectLst/>
                        </a:rPr>
                        <a:t>e. to make someone not want to do something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984549"/>
                  </a:ext>
                </a:extLst>
              </a:tr>
              <a:tr h="439654">
                <a:tc>
                  <a:txBody>
                    <a:bodyPr/>
                    <a:lstStyle/>
                    <a:p>
                      <a:pPr algn="just">
                        <a:lnSpc>
                          <a:spcPct val="115000"/>
                        </a:lnSpc>
                        <a:spcAft>
                          <a:spcPts val="1000"/>
                        </a:spcAft>
                      </a:pPr>
                      <a:r>
                        <a:rPr lang="en-GB" sz="1800">
                          <a:effectLst/>
                        </a:rPr>
                        <a:t>6. a researcher</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a:effectLst/>
                        </a:rPr>
                        <a:t>f. the social condition of being male or female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8034247"/>
                  </a:ext>
                </a:extLst>
              </a:tr>
              <a:tr h="715030">
                <a:tc>
                  <a:txBody>
                    <a:bodyPr/>
                    <a:lstStyle/>
                    <a:p>
                      <a:pPr algn="just">
                        <a:lnSpc>
                          <a:spcPct val="115000"/>
                        </a:lnSpc>
                        <a:spcAft>
                          <a:spcPts val="1000"/>
                        </a:spcAft>
                      </a:pPr>
                      <a:r>
                        <a:rPr lang="en-GB" sz="1800">
                          <a:effectLst/>
                        </a:rPr>
                        <a:t>7. to underestimate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dirty="0">
                          <a:effectLst/>
                        </a:rPr>
                        <a:t>g. someone who studies a subject carefully to discover new information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2365758"/>
                  </a:ext>
                </a:extLst>
              </a:tr>
              <a:tr h="439654">
                <a:tc>
                  <a:txBody>
                    <a:bodyPr/>
                    <a:lstStyle/>
                    <a:p>
                      <a:pPr algn="just">
                        <a:lnSpc>
                          <a:spcPct val="115000"/>
                        </a:lnSpc>
                        <a:spcAft>
                          <a:spcPts val="1000"/>
                        </a:spcAft>
                      </a:pPr>
                      <a:r>
                        <a:rPr lang="en-GB" sz="1800">
                          <a:effectLst/>
                        </a:rPr>
                        <a:t>8. discrimination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800" dirty="0">
                          <a:effectLst/>
                        </a:rPr>
                        <a:t>h. a</a:t>
                      </a:r>
                      <a:r>
                        <a:rPr lang="en-GB" sz="1800" kern="1200" dirty="0">
                          <a:solidFill>
                            <a:schemeClr val="tx1"/>
                          </a:solidFill>
                          <a:effectLst/>
                          <a:latin typeface="+mn-lt"/>
                          <a:ea typeface="+mn-ea"/>
                          <a:cs typeface="+mn-cs"/>
                        </a:rPr>
                        <a:t> person who advises and supports someone with less experience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0549596"/>
                  </a:ext>
                </a:extLst>
              </a:tr>
            </a:tbl>
          </a:graphicData>
        </a:graphic>
      </p:graphicFrame>
    </p:spTree>
    <p:extLst>
      <p:ext uri="{BB962C8B-B14F-4D97-AF65-F5344CB8AC3E}">
        <p14:creationId xmlns:p14="http://schemas.microsoft.com/office/powerpoint/2010/main" val="397833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1" y="1071801"/>
            <a:ext cx="9983998" cy="2537298"/>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3: Read more paragraphs from the article. Answer the questions. </a:t>
            </a:r>
            <a:endParaRPr lang="en-GB" sz="1800" dirty="0">
              <a:effectLst/>
              <a:ea typeface="Times New Roman" panose="02020603050405020304" pitchFamily="18" charset="0"/>
            </a:endParaRPr>
          </a:p>
          <a:p>
            <a:pPr>
              <a:lnSpc>
                <a:spcPct val="115000"/>
              </a:lnSpc>
              <a:spcBef>
                <a:spcPts val="1200"/>
              </a:spcBef>
              <a:spcAft>
                <a:spcPts val="1000"/>
              </a:spcAft>
            </a:pPr>
            <a:r>
              <a:rPr lang="en-GB" sz="1800" b="1" dirty="0">
                <a:effectLst/>
                <a:ea typeface="Times New Roman" panose="02020603050405020304" pitchFamily="18" charset="0"/>
              </a:rPr>
              <a:t>1. Why is it important to involve more women and girls in science? </a:t>
            </a:r>
            <a:endParaRPr lang="en-GB" sz="1800" dirty="0">
              <a:effectLst/>
              <a:ea typeface="Times New Roman" panose="02020603050405020304" pitchFamily="18" charset="0"/>
            </a:endParaRPr>
          </a:p>
          <a:p>
            <a:pPr>
              <a:lnSpc>
                <a:spcPct val="115000"/>
              </a:lnSpc>
              <a:spcBef>
                <a:spcPts val="1200"/>
              </a:spcBef>
              <a:spcAft>
                <a:spcPts val="1000"/>
              </a:spcAft>
            </a:pPr>
            <a:r>
              <a:rPr lang="en-GB" sz="1800" dirty="0">
                <a:effectLst/>
                <a:ea typeface="Times New Roman" panose="02020603050405020304" pitchFamily="18" charset="0"/>
              </a:rPr>
              <a:t>When one group of people dominates a field of study, whether it’s an age group, a cultural group or a gender, there is danger of creating a narrow view of the subject. Including more women in male-dominated areas will bring in fresh points of view, new talent and creativity. It can also help increase women’s social and financial position in some countries.</a:t>
            </a:r>
          </a:p>
        </p:txBody>
      </p:sp>
    </p:spTree>
    <p:extLst>
      <p:ext uri="{BB962C8B-B14F-4D97-AF65-F5344CB8AC3E}">
        <p14:creationId xmlns:p14="http://schemas.microsoft.com/office/powerpoint/2010/main" val="135399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0" y="1071801"/>
            <a:ext cx="10583908" cy="4739182"/>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cs typeface="Arial" panose="020B0604020202020204" pitchFamily="34" charset="0"/>
              </a:rPr>
              <a:t>Task 3: Read more paragraphs from the article. Answer the questions. </a:t>
            </a:r>
            <a:endParaRPr lang="en-GB" sz="1800" dirty="0">
              <a:effectLst/>
              <a:ea typeface="Times New Roman" panose="02020603050405020304" pitchFamily="18" charset="0"/>
              <a:cs typeface="Arial" panose="020B0604020202020204" pitchFamily="34" charset="0"/>
            </a:endParaRPr>
          </a:p>
          <a:p>
            <a:pPr>
              <a:lnSpc>
                <a:spcPct val="115000"/>
              </a:lnSpc>
              <a:spcBef>
                <a:spcPts val="1200"/>
              </a:spcBef>
              <a:spcAft>
                <a:spcPts val="1000"/>
              </a:spcAft>
            </a:pPr>
            <a:r>
              <a:rPr lang="en-GB" sz="1400" b="1" dirty="0">
                <a:effectLst/>
                <a:ea typeface="Times New Roman" panose="02020603050405020304" pitchFamily="18" charset="0"/>
                <a:cs typeface="Arial" panose="020B0604020202020204" pitchFamily="34" charset="0"/>
              </a:rPr>
              <a:t>2. Why aren’t more girls taking up careers in STEM subjects? </a:t>
            </a:r>
            <a:r>
              <a:rPr lang="en-GB" sz="1400" dirty="0">
                <a:effectLst/>
                <a:ea typeface="Times New Roman" panose="02020603050405020304" pitchFamily="18" charset="0"/>
                <a:cs typeface="Arial" panose="020B0604020202020204" pitchFamily="34" charset="0"/>
              </a:rPr>
              <a:t>This is a difficult and complicated question. A number of answers have been suggested. </a:t>
            </a:r>
          </a:p>
          <a:p>
            <a:pPr>
              <a:lnSpc>
                <a:spcPct val="115000"/>
              </a:lnSpc>
              <a:spcBef>
                <a:spcPts val="1200"/>
              </a:spcBef>
              <a:spcAft>
                <a:spcPts val="1000"/>
              </a:spcAft>
            </a:pPr>
            <a:r>
              <a:rPr lang="en-GB" sz="1400" b="1" dirty="0">
                <a:effectLst/>
                <a:ea typeface="Times New Roman" panose="02020603050405020304" pitchFamily="18" charset="0"/>
                <a:cs typeface="Arial" panose="020B0604020202020204" pitchFamily="34" charset="0"/>
              </a:rPr>
              <a:t>Early years</a:t>
            </a:r>
            <a:r>
              <a:rPr lang="en-GB" sz="1400" dirty="0">
                <a:effectLst/>
                <a:ea typeface="Times New Roman" panose="02020603050405020304" pitchFamily="18" charset="0"/>
                <a:cs typeface="Arial" panose="020B0604020202020204" pitchFamily="34" charset="0"/>
              </a:rPr>
              <a:t> </a:t>
            </a:r>
            <a:br>
              <a:rPr lang="en-GB" sz="1400" dirty="0">
                <a:effectLst/>
                <a:ea typeface="Times New Roman" panose="02020603050405020304" pitchFamily="18" charset="0"/>
                <a:cs typeface="Arial" panose="020B0604020202020204" pitchFamily="34" charset="0"/>
              </a:rPr>
            </a:br>
            <a:r>
              <a:rPr lang="en-GB" sz="1400" dirty="0">
                <a:effectLst/>
                <a:ea typeface="Times New Roman" panose="02020603050405020304" pitchFamily="18" charset="0"/>
                <a:cs typeface="Arial" panose="020B0604020202020204" pitchFamily="34" charset="0"/>
              </a:rPr>
              <a:t>Some suggest that girls have less experience of activities and toys that encourage an interest in science. Others suggest that girls are more critical of their abilities and tend to underestimate themselves, so they might not think they’re ‘good enough’ to study a STEM subject at university. </a:t>
            </a:r>
          </a:p>
          <a:p>
            <a:pPr>
              <a:lnSpc>
                <a:spcPct val="115000"/>
              </a:lnSpc>
              <a:spcBef>
                <a:spcPts val="1200"/>
              </a:spcBef>
              <a:spcAft>
                <a:spcPts val="1000"/>
              </a:spcAft>
            </a:pPr>
            <a:r>
              <a:rPr lang="en-GB" sz="1400" b="1" dirty="0">
                <a:effectLst/>
                <a:ea typeface="Times New Roman" panose="02020603050405020304" pitchFamily="18" charset="0"/>
                <a:cs typeface="Arial" panose="020B0604020202020204" pitchFamily="34" charset="0"/>
              </a:rPr>
              <a:t>Making choices at school </a:t>
            </a:r>
            <a:br>
              <a:rPr lang="en-GB" sz="1400" b="1" dirty="0">
                <a:ea typeface="Times New Roman" panose="02020603050405020304" pitchFamily="18" charset="0"/>
                <a:cs typeface="Arial" panose="020B0604020202020204" pitchFamily="34" charset="0"/>
              </a:rPr>
            </a:br>
            <a:r>
              <a:rPr lang="en-GB" sz="1400" dirty="0">
                <a:effectLst/>
                <a:ea typeface="Times New Roman" panose="02020603050405020304" pitchFamily="18" charset="0"/>
                <a:cs typeface="Arial" panose="020B0604020202020204" pitchFamily="34" charset="0"/>
              </a:rPr>
              <a:t>Studies found that girls’ test results in science subjects were as good as boys’. But since they often also do well in other subjects, girls have more choices when deciding what to study. This has an obvious influence on their future choice in jobs. </a:t>
            </a:r>
          </a:p>
          <a:p>
            <a:pPr>
              <a:lnSpc>
                <a:spcPct val="115000"/>
              </a:lnSpc>
              <a:spcBef>
                <a:spcPts val="1200"/>
              </a:spcBef>
              <a:spcAft>
                <a:spcPts val="1000"/>
              </a:spcAft>
            </a:pPr>
            <a:r>
              <a:rPr lang="en-GB" sz="1400" b="1" dirty="0">
                <a:effectLst/>
                <a:ea typeface="Times New Roman" panose="02020603050405020304" pitchFamily="18" charset="0"/>
                <a:cs typeface="Arial" panose="020B0604020202020204" pitchFamily="34" charset="0"/>
              </a:rPr>
              <a:t>Entering the world of work </a:t>
            </a:r>
            <a:br>
              <a:rPr lang="en-GB" sz="1400" b="1" dirty="0">
                <a:ea typeface="Times New Roman" panose="02020603050405020304" pitchFamily="18" charset="0"/>
                <a:cs typeface="Arial" panose="020B0604020202020204" pitchFamily="34" charset="0"/>
              </a:rPr>
            </a:br>
            <a:r>
              <a:rPr lang="en-GB" sz="1400" dirty="0">
                <a:effectLst/>
                <a:ea typeface="Times New Roman" panose="02020603050405020304" pitchFamily="18" charset="0"/>
                <a:cs typeface="Arial" panose="020B0604020202020204" pitchFamily="34" charset="0"/>
              </a:rPr>
              <a:t>Another factor could be the fact that the thought of being one of a small minority on a university course, or in a job, may discourage girls from preparing for a career in research or engineering. There is a common fear that if you are in a minority, you will suffer discrimination and you will need to work much harder in order to succeed.</a:t>
            </a:r>
          </a:p>
        </p:txBody>
      </p:sp>
    </p:spTree>
    <p:extLst>
      <p:ext uri="{BB962C8B-B14F-4D97-AF65-F5344CB8AC3E}">
        <p14:creationId xmlns:p14="http://schemas.microsoft.com/office/powerpoint/2010/main" val="229738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0" y="1071801"/>
            <a:ext cx="10583908" cy="4739182"/>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cs typeface="Arial" panose="020B0604020202020204" pitchFamily="34" charset="0"/>
              </a:rPr>
              <a:t>Task 4: Read the rest of the article and answer the question. </a:t>
            </a:r>
            <a:endParaRPr lang="en-GB" sz="1800" dirty="0">
              <a:effectLst/>
              <a:ea typeface="Times New Roman" panose="02020603050405020304" pitchFamily="18" charset="0"/>
              <a:cs typeface="Arial" panose="020B0604020202020204" pitchFamily="34" charset="0"/>
            </a:endParaRPr>
          </a:p>
          <a:p>
            <a:pPr>
              <a:lnSpc>
                <a:spcPct val="115000"/>
              </a:lnSpc>
              <a:spcBef>
                <a:spcPts val="1200"/>
              </a:spcBef>
              <a:spcAft>
                <a:spcPts val="1000"/>
              </a:spcAft>
            </a:pPr>
            <a:r>
              <a:rPr lang="en-GB" sz="1800" b="1" dirty="0">
                <a:effectLst/>
                <a:ea typeface="Times New Roman" panose="02020603050405020304" pitchFamily="18" charset="0"/>
              </a:rPr>
              <a:t>What can be done to encourage girls to take up science as a career? </a:t>
            </a:r>
            <a:br>
              <a:rPr lang="en-GB" sz="1800" b="1" dirty="0">
                <a:effectLst/>
                <a:ea typeface="Times New Roman" panose="02020603050405020304" pitchFamily="18" charset="0"/>
              </a:rPr>
            </a:br>
            <a:r>
              <a:rPr lang="en-GB" sz="1800" dirty="0">
                <a:effectLst/>
                <a:ea typeface="Times New Roman" panose="02020603050405020304" pitchFamily="18" charset="0"/>
              </a:rPr>
              <a:t>There are a number of things that can be done to encourage girls to consider a career in science. </a:t>
            </a:r>
          </a:p>
          <a:p>
            <a:pPr>
              <a:lnSpc>
                <a:spcPct val="115000"/>
              </a:lnSpc>
              <a:spcBef>
                <a:spcPts val="1200"/>
              </a:spcBef>
              <a:spcAft>
                <a:spcPts val="1000"/>
              </a:spcAft>
            </a:pPr>
            <a:r>
              <a:rPr lang="en-GB" sz="1800" b="1" dirty="0">
                <a:effectLst/>
                <a:ea typeface="Times New Roman" panose="02020603050405020304" pitchFamily="18" charset="0"/>
              </a:rPr>
              <a:t>Early years </a:t>
            </a:r>
            <a:br>
              <a:rPr lang="en-GB" sz="1800" b="1" dirty="0">
                <a:effectLst/>
                <a:ea typeface="Times New Roman" panose="02020603050405020304" pitchFamily="18" charset="0"/>
              </a:rPr>
            </a:br>
            <a:r>
              <a:rPr lang="en-GB" sz="1800" dirty="0">
                <a:effectLst/>
                <a:ea typeface="Times New Roman" panose="02020603050405020304" pitchFamily="18" charset="0"/>
              </a:rPr>
              <a:t>Parents and schools can introduce all children – boys and girls – to activities and toys that encourage them to build and make things and get them interested in exploring the world around them and how it works. </a:t>
            </a:r>
          </a:p>
          <a:p>
            <a:pPr>
              <a:lnSpc>
                <a:spcPct val="115000"/>
              </a:lnSpc>
              <a:spcBef>
                <a:spcPts val="1200"/>
              </a:spcBef>
              <a:spcAft>
                <a:spcPts val="1000"/>
              </a:spcAft>
            </a:pPr>
            <a:r>
              <a:rPr lang="en-GB" sz="1800" b="1" dirty="0">
                <a:effectLst/>
                <a:ea typeface="Times New Roman" panose="02020603050405020304" pitchFamily="18" charset="0"/>
              </a:rPr>
              <a:t>Making choices at school </a:t>
            </a:r>
            <a:br>
              <a:rPr lang="en-GB" sz="1800" b="1" dirty="0">
                <a:effectLst/>
                <a:ea typeface="Times New Roman" panose="02020603050405020304" pitchFamily="18" charset="0"/>
              </a:rPr>
            </a:br>
            <a:r>
              <a:rPr lang="en-GB" sz="1800" dirty="0">
                <a:effectLst/>
                <a:ea typeface="Times New Roman" panose="02020603050405020304" pitchFamily="18" charset="0"/>
              </a:rPr>
              <a:t>A number of organisations send women scientists to talk to girls at school about their work. Some schools encourage older girls who are studying STEM subjects to talk to younger students in their schools about their passion for their subject. University and research facilities open their laboratories to schools so that the students can experience hands-on scientific research. </a:t>
            </a:r>
          </a:p>
        </p:txBody>
      </p:sp>
    </p:spTree>
    <p:extLst>
      <p:ext uri="{BB962C8B-B14F-4D97-AF65-F5344CB8AC3E}">
        <p14:creationId xmlns:p14="http://schemas.microsoft.com/office/powerpoint/2010/main" val="2460600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0" y="1071801"/>
            <a:ext cx="10583908" cy="4739182"/>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cs typeface="Arial" panose="020B0604020202020204" pitchFamily="34" charset="0"/>
              </a:rPr>
              <a:t>Task 4: Read the rest of the article and answer the question. </a:t>
            </a:r>
            <a:endParaRPr lang="en-GB" sz="1800" dirty="0">
              <a:effectLst/>
              <a:ea typeface="Times New Roman" panose="02020603050405020304" pitchFamily="18" charset="0"/>
              <a:cs typeface="Arial" panose="020B0604020202020204" pitchFamily="34" charset="0"/>
            </a:endParaRPr>
          </a:p>
          <a:p>
            <a:pPr>
              <a:lnSpc>
                <a:spcPct val="115000"/>
              </a:lnSpc>
              <a:spcBef>
                <a:spcPts val="1200"/>
              </a:spcBef>
              <a:spcAft>
                <a:spcPts val="1000"/>
              </a:spcAft>
            </a:pPr>
            <a:r>
              <a:rPr lang="en-GB" sz="1800" b="1" dirty="0">
                <a:effectLst/>
                <a:ea typeface="Times New Roman" panose="02020603050405020304" pitchFamily="18" charset="0"/>
              </a:rPr>
              <a:t>Entering the world of work </a:t>
            </a:r>
            <a:br>
              <a:rPr lang="en-GB" sz="1800" b="1" dirty="0">
                <a:effectLst/>
                <a:ea typeface="Times New Roman" panose="02020603050405020304" pitchFamily="18" charset="0"/>
              </a:rPr>
            </a:br>
            <a:r>
              <a:rPr lang="en-GB" sz="1800" dirty="0">
                <a:effectLst/>
                <a:ea typeface="Times New Roman" panose="02020603050405020304" pitchFamily="18" charset="0"/>
              </a:rPr>
              <a:t>More and more workplaces and science departments are using mentor programmes to help and support women when they are working in a minority. Women in senior roles are often very keen to offer support to younger women entering their field. </a:t>
            </a:r>
          </a:p>
          <a:p>
            <a:pPr>
              <a:lnSpc>
                <a:spcPct val="115000"/>
              </a:lnSpc>
              <a:spcBef>
                <a:spcPts val="1200"/>
              </a:spcBef>
              <a:spcAft>
                <a:spcPts val="1000"/>
              </a:spcAft>
            </a:pPr>
            <a:r>
              <a:rPr lang="en-GB" sz="1800" b="1" dirty="0">
                <a:effectLst/>
                <a:ea typeface="Times New Roman" panose="02020603050405020304" pitchFamily="18" charset="0"/>
              </a:rPr>
              <a:t>Role models </a:t>
            </a:r>
            <a:br>
              <a:rPr lang="en-GB" sz="1800" b="1" dirty="0">
                <a:effectLst/>
                <a:ea typeface="Times New Roman" panose="02020603050405020304" pitchFamily="18" charset="0"/>
              </a:rPr>
            </a:br>
            <a:r>
              <a:rPr lang="en-GB" sz="1800" dirty="0">
                <a:effectLst/>
                <a:ea typeface="Times New Roman" panose="02020603050405020304" pitchFamily="18" charset="0"/>
              </a:rPr>
              <a:t>Probably one of the most important things is to make sure that girls see plenty of examples of successful women scientists in the news and in the media.</a:t>
            </a:r>
          </a:p>
          <a:p>
            <a:r>
              <a:rPr lang="en-GB" sz="1800" b="1" dirty="0">
                <a:effectLst/>
                <a:ea typeface="Times New Roman" panose="02020603050405020304" pitchFamily="18" charset="0"/>
                <a:cs typeface="Arial" panose="020B0604020202020204" pitchFamily="34" charset="0"/>
              </a:rPr>
              <a:t>Sources</a:t>
            </a:r>
            <a:r>
              <a:rPr lang="en-GB" sz="1800" dirty="0">
                <a:effectLst/>
                <a:ea typeface="Times New Roman" panose="02020603050405020304" pitchFamily="18" charset="0"/>
                <a:cs typeface="Arial" panose="020B0604020202020204" pitchFamily="34" charset="0"/>
              </a:rPr>
              <a:t> </a:t>
            </a:r>
            <a:br>
              <a:rPr lang="en-GB" sz="1800" dirty="0">
                <a:effectLst/>
                <a:ea typeface="Times New Roman" panose="02020603050405020304" pitchFamily="18" charset="0"/>
                <a:cs typeface="Arial" panose="020B0604020202020204" pitchFamily="34" charset="0"/>
              </a:rPr>
            </a:br>
            <a:r>
              <a:rPr lang="en-GB" sz="1800" dirty="0">
                <a:effectLst/>
                <a:ea typeface="Times New Roman" panose="02020603050405020304" pitchFamily="18" charset="0"/>
                <a:cs typeface="Arial" panose="020B0604020202020204" pitchFamily="34" charset="0"/>
              </a:rPr>
              <a:t>http://www.un.org/en/events/women-and-girls-in-science-day/ </a:t>
            </a:r>
            <a:br>
              <a:rPr lang="en-GB" sz="1800" dirty="0">
                <a:effectLst/>
                <a:ea typeface="Times New Roman" panose="02020603050405020304" pitchFamily="18" charset="0"/>
                <a:cs typeface="Arial" panose="020B0604020202020204" pitchFamily="34" charset="0"/>
              </a:rPr>
            </a:br>
            <a:r>
              <a:rPr lang="en-GB" sz="1800" dirty="0">
                <a:effectLst/>
                <a:ea typeface="Times New Roman" panose="02020603050405020304" pitchFamily="18" charset="0"/>
                <a:cs typeface="Arial" panose="020B0604020202020204" pitchFamily="34" charset="0"/>
              </a:rPr>
              <a:t>http://www.unwomen.org/en/news/in-focus/international-day-of-women-and-girls-in-science </a:t>
            </a:r>
            <a:br>
              <a:rPr lang="en-GB" sz="1800" dirty="0">
                <a:effectLst/>
                <a:ea typeface="Times New Roman" panose="02020603050405020304" pitchFamily="18" charset="0"/>
                <a:cs typeface="Arial" panose="020B0604020202020204" pitchFamily="34" charset="0"/>
              </a:rPr>
            </a:br>
            <a:r>
              <a:rPr lang="en-GB" sz="1800" dirty="0">
                <a:effectLst/>
                <a:ea typeface="Times New Roman" panose="02020603050405020304" pitchFamily="18" charset="0"/>
                <a:cs typeface="Arial" panose="020B0604020202020204" pitchFamily="34" charset="0"/>
              </a:rPr>
              <a:t>https://www.theatlantic.com/science/archive/2018/02/the-more-gender-equality-the-fewerwomen-in-stem/553592/</a:t>
            </a:r>
          </a:p>
        </p:txBody>
      </p:sp>
    </p:spTree>
    <p:extLst>
      <p:ext uri="{BB962C8B-B14F-4D97-AF65-F5344CB8AC3E}">
        <p14:creationId xmlns:p14="http://schemas.microsoft.com/office/powerpoint/2010/main" val="357846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Women and girls in science</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3319AE12-480E-F146-9CFD-DF11722013DA}"/>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696C4FE-A487-5931-82A5-164F59C094D3}"/>
              </a:ext>
            </a:extLst>
          </p:cNvPr>
          <p:cNvSpPr txBox="1"/>
          <p:nvPr/>
        </p:nvSpPr>
        <p:spPr>
          <a:xfrm>
            <a:off x="1104000" y="1071801"/>
            <a:ext cx="10583908" cy="1017394"/>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5: You are going to watch a video to encourage women and girls to study and work in science. Read the list. Which of these things would you expect to see in the video? Make notes.</a:t>
            </a:r>
          </a:p>
        </p:txBody>
      </p:sp>
      <p:sp>
        <p:nvSpPr>
          <p:cNvPr id="11" name="TextBox 10">
            <a:extLst>
              <a:ext uri="{FF2B5EF4-FFF2-40B4-BE49-F238E27FC236}">
                <a16:creationId xmlns:a16="http://schemas.microsoft.com/office/drawing/2014/main" id="{D0A186D2-59AB-747C-2B28-6C67A3D3AF67}"/>
              </a:ext>
            </a:extLst>
          </p:cNvPr>
          <p:cNvSpPr txBox="1"/>
          <p:nvPr/>
        </p:nvSpPr>
        <p:spPr>
          <a:xfrm>
            <a:off x="3072000" y="1889099"/>
            <a:ext cx="6096000" cy="4202882"/>
          </a:xfrm>
          <a:prstGeom prst="rect">
            <a:avLst/>
          </a:prstGeom>
          <a:noFill/>
        </p:spPr>
        <p:txBody>
          <a:bodyPr wrap="square">
            <a:spAutoFit/>
          </a:bodyPr>
          <a:lstStyle/>
          <a:p>
            <a:pPr marL="342900" lvl="0" indent="-342900">
              <a:lnSpc>
                <a:spcPct val="115000"/>
              </a:lnSpc>
              <a:buFont typeface="+mj-lt"/>
              <a:buAutoNum type="alphaLcPeriod"/>
            </a:pPr>
            <a:r>
              <a:rPr lang="en-GB" sz="1800" dirty="0">
                <a:effectLst/>
                <a:ea typeface="Times New Roman" panose="02020603050405020304" pitchFamily="18" charset="0"/>
              </a:rPr>
              <a:t>a microscope</a:t>
            </a:r>
          </a:p>
          <a:p>
            <a:pPr marL="342900" lvl="0" indent="-342900">
              <a:lnSpc>
                <a:spcPct val="115000"/>
              </a:lnSpc>
              <a:buFont typeface="+mj-lt"/>
              <a:buAutoNum type="alphaLcPeriod"/>
            </a:pPr>
            <a:r>
              <a:rPr lang="en-GB" sz="1800" dirty="0">
                <a:effectLst/>
                <a:ea typeface="Times New Roman" panose="02020603050405020304" pitchFamily="18" charset="0"/>
              </a:rPr>
              <a:t>high heeled shoes</a:t>
            </a:r>
          </a:p>
          <a:p>
            <a:pPr marL="342900" lvl="0" indent="-342900">
              <a:lnSpc>
                <a:spcPct val="115000"/>
              </a:lnSpc>
              <a:buFont typeface="+mj-lt"/>
              <a:buAutoNum type="alphaLcPeriod"/>
            </a:pPr>
            <a:r>
              <a:rPr lang="en-GB" sz="1800" dirty="0">
                <a:effectLst/>
                <a:ea typeface="Times New Roman" panose="02020603050405020304" pitchFamily="18" charset="0"/>
              </a:rPr>
              <a:t>a man in a white coat</a:t>
            </a:r>
          </a:p>
          <a:p>
            <a:pPr marL="342900" lvl="0" indent="-342900">
              <a:lnSpc>
                <a:spcPct val="115000"/>
              </a:lnSpc>
              <a:buFont typeface="+mj-lt"/>
              <a:buAutoNum type="alphaLcPeriod"/>
            </a:pPr>
            <a:r>
              <a:rPr lang="en-GB" sz="1800" dirty="0">
                <a:effectLst/>
                <a:ea typeface="Times New Roman" panose="02020603050405020304" pitchFamily="18" charset="0"/>
              </a:rPr>
              <a:t>a lipstick</a:t>
            </a:r>
          </a:p>
          <a:p>
            <a:pPr marL="342900" lvl="0" indent="-342900">
              <a:lnSpc>
                <a:spcPct val="115000"/>
              </a:lnSpc>
              <a:buFont typeface="+mj-lt"/>
              <a:buAutoNum type="alphaLcPeriod"/>
            </a:pPr>
            <a:r>
              <a:rPr lang="en-GB" sz="1800" dirty="0">
                <a:effectLst/>
                <a:ea typeface="Times New Roman" panose="02020603050405020304" pitchFamily="18" charset="0"/>
              </a:rPr>
              <a:t>experiments</a:t>
            </a:r>
          </a:p>
          <a:p>
            <a:pPr marL="342900" lvl="0" indent="-342900">
              <a:lnSpc>
                <a:spcPct val="115000"/>
              </a:lnSpc>
              <a:buFont typeface="+mj-lt"/>
              <a:buAutoNum type="alphaLcPeriod"/>
            </a:pPr>
            <a:r>
              <a:rPr lang="en-GB" sz="1800" dirty="0">
                <a:effectLst/>
                <a:ea typeface="Times New Roman" panose="02020603050405020304" pitchFamily="18" charset="0"/>
              </a:rPr>
              <a:t>women laughing</a:t>
            </a:r>
          </a:p>
          <a:p>
            <a:pPr marL="342900" lvl="0" indent="-342900">
              <a:lnSpc>
                <a:spcPct val="115000"/>
              </a:lnSpc>
              <a:buFont typeface="+mj-lt"/>
              <a:buAutoNum type="alphaLcPeriod"/>
            </a:pPr>
            <a:r>
              <a:rPr lang="en-GB" sz="1800" dirty="0">
                <a:effectLst/>
                <a:ea typeface="Times New Roman" panose="02020603050405020304" pitchFamily="18" charset="0"/>
              </a:rPr>
              <a:t>sunglasses</a:t>
            </a:r>
          </a:p>
          <a:p>
            <a:pPr marL="342900" lvl="0" indent="-342900">
              <a:lnSpc>
                <a:spcPct val="115000"/>
              </a:lnSpc>
              <a:buFont typeface="+mj-lt"/>
              <a:buAutoNum type="alphaLcPeriod"/>
            </a:pPr>
            <a:r>
              <a:rPr lang="en-GB" sz="1800" dirty="0">
                <a:effectLst/>
                <a:ea typeface="Times New Roman" panose="02020603050405020304" pitchFamily="18" charset="0"/>
              </a:rPr>
              <a:t>safety goggles</a:t>
            </a:r>
          </a:p>
          <a:p>
            <a:pPr marL="342900" lvl="0" indent="-342900">
              <a:lnSpc>
                <a:spcPct val="115000"/>
              </a:lnSpc>
              <a:buFont typeface="+mj-lt"/>
              <a:buAutoNum type="alphaLcPeriod"/>
            </a:pPr>
            <a:r>
              <a:rPr lang="en-GB" sz="1800" dirty="0">
                <a:effectLst/>
                <a:ea typeface="Times New Roman" panose="02020603050405020304" pitchFamily="18" charset="0"/>
              </a:rPr>
              <a:t>science textbooks</a:t>
            </a:r>
          </a:p>
          <a:p>
            <a:pPr marL="342900" lvl="0" indent="-342900">
              <a:lnSpc>
                <a:spcPct val="115000"/>
              </a:lnSpc>
              <a:buFont typeface="+mj-lt"/>
              <a:buAutoNum type="alphaLcPeriod"/>
            </a:pPr>
            <a:r>
              <a:rPr lang="en-GB" sz="1800" dirty="0">
                <a:effectLst/>
                <a:ea typeface="Times New Roman" panose="02020603050405020304" pitchFamily="18" charset="0"/>
              </a:rPr>
              <a:t>pictures of famous scientists</a:t>
            </a:r>
          </a:p>
          <a:p>
            <a:pPr marL="342900" lvl="0" indent="-342900">
              <a:lnSpc>
                <a:spcPct val="115000"/>
              </a:lnSpc>
              <a:buFont typeface="+mj-lt"/>
              <a:buAutoNum type="alphaLcPeriod"/>
            </a:pPr>
            <a:r>
              <a:rPr lang="en-GB" sz="1800" dirty="0">
                <a:effectLst/>
                <a:ea typeface="Times New Roman" panose="02020603050405020304" pitchFamily="18" charset="0"/>
              </a:rPr>
              <a:t>a laboratory</a:t>
            </a:r>
          </a:p>
          <a:p>
            <a:pPr marL="342900" lvl="0" indent="-342900">
              <a:lnSpc>
                <a:spcPct val="115000"/>
              </a:lnSpc>
              <a:buFont typeface="+mj-lt"/>
              <a:buAutoNum type="alphaLcPeriod"/>
            </a:pPr>
            <a:r>
              <a:rPr lang="en-GB" sz="1800" dirty="0">
                <a:effectLst/>
                <a:ea typeface="Times New Roman" panose="02020603050405020304" pitchFamily="18" charset="0"/>
              </a:rPr>
              <a:t>someone blowing a kiss</a:t>
            </a:r>
          </a:p>
          <a:p>
            <a:pPr marL="342900" lvl="0" indent="-342900">
              <a:lnSpc>
                <a:spcPct val="115000"/>
              </a:lnSpc>
              <a:spcAft>
                <a:spcPts val="1000"/>
              </a:spcAft>
              <a:buFont typeface="+mj-lt"/>
              <a:buAutoNum type="alphaLcPeriod"/>
            </a:pPr>
            <a:r>
              <a:rPr lang="en-GB" sz="1800" dirty="0">
                <a:effectLst/>
                <a:ea typeface="Times New Roman" panose="02020603050405020304" pitchFamily="18" charset="0"/>
              </a:rPr>
              <a:t>statistics about women in science</a:t>
            </a:r>
          </a:p>
        </p:txBody>
      </p:sp>
    </p:spTree>
    <p:extLst>
      <p:ext uri="{BB962C8B-B14F-4D97-AF65-F5344CB8AC3E}">
        <p14:creationId xmlns:p14="http://schemas.microsoft.com/office/powerpoint/2010/main" val="768275190"/>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1240</Words>
  <Application>Microsoft Office PowerPoint</Application>
  <PresentationFormat>Widescreen</PresentationFormat>
  <Paragraphs>104</Paragraphs>
  <Slides>11</Slides>
  <Notes>11</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11</vt:i4>
      </vt:variant>
    </vt:vector>
  </HeadingPairs>
  <TitlesOfParts>
    <vt:vector size="25" baseType="lpstr">
      <vt:lpstr>Times New Roman</vt:lpstr>
      <vt:lpstr>Symbol</vt:lpstr>
      <vt:lpstr>British Council Sans Headline</vt:lpstr>
      <vt:lpstr>Calibri</vt:lpstr>
      <vt:lpstr>British Council Sans</vt:lpstr>
      <vt:lpstr>Arial</vt:lpstr>
      <vt:lpstr>Calibri Light</vt:lpstr>
      <vt:lpstr>Cover - indigo</vt:lpstr>
      <vt:lpstr>Section - indigo</vt:lpstr>
      <vt:lpstr>Cover - white</vt:lpstr>
      <vt:lpstr>Section - white</vt:lpstr>
      <vt:lpstr>British Council</vt:lpstr>
      <vt:lpstr>Custom Design</vt:lpstr>
      <vt:lpstr>British Council blank</vt:lpstr>
      <vt:lpstr>Women and girls in science</vt:lpstr>
      <vt:lpstr>Women and girls in science</vt:lpstr>
      <vt:lpstr>Women and girls in science</vt:lpstr>
      <vt:lpstr>Women and girls in science</vt:lpstr>
      <vt:lpstr>Women and girls in science</vt:lpstr>
      <vt:lpstr>Women and girls in science</vt:lpstr>
      <vt:lpstr>Women and girls in science</vt:lpstr>
      <vt:lpstr>Women and girls in science</vt:lpstr>
      <vt:lpstr>Women and girls in science</vt:lpstr>
      <vt:lpstr>Women and girls in science</vt:lpstr>
      <vt:lpstr>Women and girls in science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114</cp:revision>
  <dcterms:created xsi:type="dcterms:W3CDTF">2020-03-31T10:47:13Z</dcterms:created>
  <dcterms:modified xsi:type="dcterms:W3CDTF">2024-04-05T17:03:13Z</dcterms:modified>
</cp:coreProperties>
</file>