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08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4DFE-C57B-8A0E-6C43-9292B7D7DD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7D6862E-87B2-B475-0CFA-3B2BF4CEBA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BCD5A60-EF0F-BC1F-EC08-245179E6E9A8}"/>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5" name="Footer Placeholder 4">
            <a:extLst>
              <a:ext uri="{FF2B5EF4-FFF2-40B4-BE49-F238E27FC236}">
                <a16:creationId xmlns:a16="http://schemas.microsoft.com/office/drawing/2014/main" id="{E86C7B19-272B-0250-6F07-D7150E831A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78859D-8732-EEB4-4190-51B29BDD51B3}"/>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636678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FD05F-A4C4-848B-A465-25B65B5114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F584F9C-7DEF-9CB0-F408-2245A5116C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A298FC-D593-3239-52EF-9AF192CF06AE}"/>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5" name="Footer Placeholder 4">
            <a:extLst>
              <a:ext uri="{FF2B5EF4-FFF2-40B4-BE49-F238E27FC236}">
                <a16:creationId xmlns:a16="http://schemas.microsoft.com/office/drawing/2014/main" id="{34F7B1CF-01E2-979D-540F-16D9292C93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D4A660-562F-74F9-9B0E-8AEF7E8BF144}"/>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4055400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885744-D770-04AC-C819-751AB3C0B6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7E49C3-CFE3-A3C1-DC35-7F51FEF961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B7A98B-5AD3-F1AA-6709-43A5E3A98A3A}"/>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5" name="Footer Placeholder 4">
            <a:extLst>
              <a:ext uri="{FF2B5EF4-FFF2-40B4-BE49-F238E27FC236}">
                <a16:creationId xmlns:a16="http://schemas.microsoft.com/office/drawing/2014/main" id="{2CABA7EA-EC89-3322-28E6-153C321D1D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EB9E95-C524-4DA3-1957-04936FAEE532}"/>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744216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7B81A-BDFB-5E33-D2C7-9D1B09AB061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548710-F4BA-A6D1-C21E-0AF55A71C3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5587B6-1C33-66C1-6E8A-DAA99DEFB9F9}"/>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5" name="Footer Placeholder 4">
            <a:extLst>
              <a:ext uri="{FF2B5EF4-FFF2-40B4-BE49-F238E27FC236}">
                <a16:creationId xmlns:a16="http://schemas.microsoft.com/office/drawing/2014/main" id="{97710C8E-3E27-FF59-50A8-BF3686CA17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DE46CE-E014-85CF-B085-00C4E556FA28}"/>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372385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01129-170F-19D2-EFAD-BDA55315F5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9025D9-1654-BDD1-E578-729CA6A28E4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37BB3F-34CC-45A5-3E75-95E437AC3D2A}"/>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5" name="Footer Placeholder 4">
            <a:extLst>
              <a:ext uri="{FF2B5EF4-FFF2-40B4-BE49-F238E27FC236}">
                <a16:creationId xmlns:a16="http://schemas.microsoft.com/office/drawing/2014/main" id="{3ACBD196-8AC5-30EE-25E0-9BBE90EF46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D448AF-52C2-F9CE-7359-5D063955BF3C}"/>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298873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8AF6F-DE0F-5649-46DF-F3B3076B3D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2BD799-375C-4422-A0FD-03CCCA05BC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070978D-4BC5-551D-F017-5D63DB1AF5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1AEB817-C18C-7231-A438-198BB1EA8F06}"/>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6" name="Footer Placeholder 5">
            <a:extLst>
              <a:ext uri="{FF2B5EF4-FFF2-40B4-BE49-F238E27FC236}">
                <a16:creationId xmlns:a16="http://schemas.microsoft.com/office/drawing/2014/main" id="{6B8E1366-F2F1-DAC4-A8A3-25956F8B0B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C44799-D6FA-11EC-D0C9-B52583D926F3}"/>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3368365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3B3B3-198B-7832-47BB-33DD8E493F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E286E46-44ED-CB18-2AEC-95B938B4DD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94B292-44EA-9016-B4F4-81426182D4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53A1AF-A636-2684-6F04-BA28DFF891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4AD155-02B1-4620-E82D-D1F707218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D84A77A-DB48-3350-971D-6576C92E5A0F}"/>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8" name="Footer Placeholder 7">
            <a:extLst>
              <a:ext uri="{FF2B5EF4-FFF2-40B4-BE49-F238E27FC236}">
                <a16:creationId xmlns:a16="http://schemas.microsoft.com/office/drawing/2014/main" id="{04A53B59-86B7-B77B-1EBC-7666EF168C2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30987B-3069-4B36-7378-26FAA63E2772}"/>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2159202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B1877-36C7-018C-F51A-24BF0C7D0F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AB9657-FFE9-5155-6F27-1B97BE5EBBA4}"/>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4" name="Footer Placeholder 3">
            <a:extLst>
              <a:ext uri="{FF2B5EF4-FFF2-40B4-BE49-F238E27FC236}">
                <a16:creationId xmlns:a16="http://schemas.microsoft.com/office/drawing/2014/main" id="{5DFC6C22-DF7E-A48E-F538-5CFFE6523FA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AB35BD0-AAA4-75D9-A008-4F627582B44C}"/>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354795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7F7AD3-9168-156C-D87A-A40D01BE55DA}"/>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3" name="Footer Placeholder 2">
            <a:extLst>
              <a:ext uri="{FF2B5EF4-FFF2-40B4-BE49-F238E27FC236}">
                <a16:creationId xmlns:a16="http://schemas.microsoft.com/office/drawing/2014/main" id="{BEB7AE0A-2124-C4F0-0E8E-ADE3F1A838B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9C6ACA7-D67C-A28D-DB0E-B1E8DD2E9CBA}"/>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1740567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06A4-91CD-E33A-386D-6C3CC51D25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C696B85-CEEC-1116-7C1F-CBDBD2DFC5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C9AE4B0-F39F-854D-3370-67C6F033B2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D7DD96-E530-5794-B279-78C32C35994C}"/>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6" name="Footer Placeholder 5">
            <a:extLst>
              <a:ext uri="{FF2B5EF4-FFF2-40B4-BE49-F238E27FC236}">
                <a16:creationId xmlns:a16="http://schemas.microsoft.com/office/drawing/2014/main" id="{A5A3D46A-20A4-ACD3-EF74-48A0F8B8E5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D56E9C-BE8F-50C9-AD67-83169E46C258}"/>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96087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C3A76-ED0D-1800-AAF7-4692933661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42E30A-DBAF-CCCC-8E60-EC6B534842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BAAAAF5-BDF9-574F-96E3-35B875877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DFAEEE-D370-C383-BC9C-56AEDE304383}"/>
              </a:ext>
            </a:extLst>
          </p:cNvPr>
          <p:cNvSpPr>
            <a:spLocks noGrp="1"/>
          </p:cNvSpPr>
          <p:nvPr>
            <p:ph type="dt" sz="half" idx="10"/>
          </p:nvPr>
        </p:nvSpPr>
        <p:spPr/>
        <p:txBody>
          <a:bodyPr/>
          <a:lstStyle/>
          <a:p>
            <a:fld id="{B41FC70B-C835-4344-8692-E9A5AC16987A}" type="datetimeFigureOut">
              <a:rPr lang="en-GB" smtClean="0"/>
              <a:t>18/03/2024</a:t>
            </a:fld>
            <a:endParaRPr lang="en-GB"/>
          </a:p>
        </p:txBody>
      </p:sp>
      <p:sp>
        <p:nvSpPr>
          <p:cNvPr id="6" name="Footer Placeholder 5">
            <a:extLst>
              <a:ext uri="{FF2B5EF4-FFF2-40B4-BE49-F238E27FC236}">
                <a16:creationId xmlns:a16="http://schemas.microsoft.com/office/drawing/2014/main" id="{E355541D-7A58-016C-5184-5A15E3AB80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3279DF-D5CB-0020-1180-934124C33CB7}"/>
              </a:ext>
            </a:extLst>
          </p:cNvPr>
          <p:cNvSpPr>
            <a:spLocks noGrp="1"/>
          </p:cNvSpPr>
          <p:nvPr>
            <p:ph type="sldNum" sz="quarter" idx="12"/>
          </p:nvPr>
        </p:nvSpPr>
        <p:spPr/>
        <p:txBody>
          <a:bodyPr/>
          <a:lstStyle/>
          <a:p>
            <a:fld id="{70BE5C8D-BF3F-45AD-84B5-77D09EABF09A}" type="slidenum">
              <a:rPr lang="en-GB" smtClean="0"/>
              <a:t>‹#›</a:t>
            </a:fld>
            <a:endParaRPr lang="en-GB"/>
          </a:p>
        </p:txBody>
      </p:sp>
    </p:spTree>
    <p:extLst>
      <p:ext uri="{BB962C8B-B14F-4D97-AF65-F5344CB8AC3E}">
        <p14:creationId xmlns:p14="http://schemas.microsoft.com/office/powerpoint/2010/main" val="1224305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276EC1-C745-3213-1306-95B98B474F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E1394D-60AA-2460-F9C4-D6F9A1075C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79732D-4EBA-9604-86AF-4216E2D6A3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1FC70B-C835-4344-8692-E9A5AC16987A}" type="datetimeFigureOut">
              <a:rPr lang="en-GB" smtClean="0"/>
              <a:t>18/03/2024</a:t>
            </a:fld>
            <a:endParaRPr lang="en-GB"/>
          </a:p>
        </p:txBody>
      </p:sp>
      <p:sp>
        <p:nvSpPr>
          <p:cNvPr id="5" name="Footer Placeholder 4">
            <a:extLst>
              <a:ext uri="{FF2B5EF4-FFF2-40B4-BE49-F238E27FC236}">
                <a16:creationId xmlns:a16="http://schemas.microsoft.com/office/drawing/2014/main" id="{AEE63960-136F-D335-09E2-51CF41F09F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B69D8F5-EDF1-A13B-D85A-2B3F4A7B81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BE5C8D-BF3F-45AD-84B5-77D09EABF09A}" type="slidenum">
              <a:rPr lang="en-GB" smtClean="0"/>
              <a:t>‹#›</a:t>
            </a:fld>
            <a:endParaRPr lang="en-GB"/>
          </a:p>
        </p:txBody>
      </p:sp>
    </p:spTree>
    <p:extLst>
      <p:ext uri="{BB962C8B-B14F-4D97-AF65-F5344CB8AC3E}">
        <p14:creationId xmlns:p14="http://schemas.microsoft.com/office/powerpoint/2010/main" val="4035844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37FB6-D370-6A4B-4F88-585349B02339}"/>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71F5B44B-F1C0-86A3-C66A-1DCB55837A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0722B59E-D4CA-86F5-D23F-13825EA3FFD2}"/>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pic>
        <p:nvPicPr>
          <p:cNvPr id="3" name="Picture 2">
            <a:extLst>
              <a:ext uri="{FF2B5EF4-FFF2-40B4-BE49-F238E27FC236}">
                <a16:creationId xmlns:a16="http://schemas.microsoft.com/office/drawing/2014/main" id="{9398E440-975F-93A8-6B0E-4518083BE555}"/>
              </a:ext>
            </a:extLst>
          </p:cNvPr>
          <p:cNvPicPr>
            <a:picLocks noChangeAspect="1"/>
          </p:cNvPicPr>
          <p:nvPr/>
        </p:nvPicPr>
        <p:blipFill>
          <a:blip r:embed="rId3"/>
          <a:stretch>
            <a:fillRect/>
          </a:stretch>
        </p:blipFill>
        <p:spPr>
          <a:xfrm>
            <a:off x="4542080" y="2115670"/>
            <a:ext cx="7649920" cy="4742329"/>
          </a:xfrm>
          <a:prstGeom prst="rect">
            <a:avLst/>
          </a:prstGeom>
        </p:spPr>
      </p:pic>
      <p:sp>
        <p:nvSpPr>
          <p:cNvPr id="6" name="TextBox 5">
            <a:extLst>
              <a:ext uri="{FF2B5EF4-FFF2-40B4-BE49-F238E27FC236}">
                <a16:creationId xmlns:a16="http://schemas.microsoft.com/office/drawing/2014/main" id="{54E4161B-D578-9434-7419-C007DDFB70C4}"/>
              </a:ext>
            </a:extLst>
          </p:cNvPr>
          <p:cNvSpPr txBox="1"/>
          <p:nvPr/>
        </p:nvSpPr>
        <p:spPr>
          <a:xfrm>
            <a:off x="2017059" y="219198"/>
            <a:ext cx="6096000"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Carnivores vs. herbivores</a:t>
            </a:r>
          </a:p>
        </p:txBody>
      </p:sp>
    </p:spTree>
    <p:extLst>
      <p:ext uri="{BB962C8B-B14F-4D97-AF65-F5344CB8AC3E}">
        <p14:creationId xmlns:p14="http://schemas.microsoft.com/office/powerpoint/2010/main" val="401590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FE4C9D62-E710-5927-890A-BCDD9E7335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0EE8E047-7DF3-79AF-46A9-C52801A3B798}"/>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graphicFrame>
        <p:nvGraphicFramePr>
          <p:cNvPr id="8" name="Table 7">
            <a:extLst>
              <a:ext uri="{FF2B5EF4-FFF2-40B4-BE49-F238E27FC236}">
                <a16:creationId xmlns:a16="http://schemas.microsoft.com/office/drawing/2014/main" id="{F46C3D17-6802-2701-1BCC-C71AB66117CC}"/>
              </a:ext>
            </a:extLst>
          </p:cNvPr>
          <p:cNvGraphicFramePr>
            <a:graphicFrameLocks noGrp="1"/>
          </p:cNvGraphicFramePr>
          <p:nvPr>
            <p:extLst>
              <p:ext uri="{D42A27DB-BD31-4B8C-83A1-F6EECF244321}">
                <p14:modId xmlns:p14="http://schemas.microsoft.com/office/powerpoint/2010/main" val="2326443641"/>
              </p:ext>
            </p:extLst>
          </p:nvPr>
        </p:nvGraphicFramePr>
        <p:xfrm>
          <a:off x="2309906" y="2261596"/>
          <a:ext cx="8127999" cy="320548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051628931"/>
                    </a:ext>
                  </a:extLst>
                </a:gridCol>
                <a:gridCol w="2709333">
                  <a:extLst>
                    <a:ext uri="{9D8B030D-6E8A-4147-A177-3AD203B41FA5}">
                      <a16:colId xmlns:a16="http://schemas.microsoft.com/office/drawing/2014/main" val="410376388"/>
                    </a:ext>
                  </a:extLst>
                </a:gridCol>
                <a:gridCol w="2709333">
                  <a:extLst>
                    <a:ext uri="{9D8B030D-6E8A-4147-A177-3AD203B41FA5}">
                      <a16:colId xmlns:a16="http://schemas.microsoft.com/office/drawing/2014/main" val="2681038375"/>
                    </a:ext>
                  </a:extLst>
                </a:gridCol>
              </a:tblGrid>
              <a:tr h="370840">
                <a:tc>
                  <a:txBody>
                    <a:bodyPr/>
                    <a:lstStyle/>
                    <a:p>
                      <a:r>
                        <a:rPr lang="en-GB" dirty="0"/>
                        <a:t>Carnivores</a:t>
                      </a:r>
                    </a:p>
                  </a:txBody>
                  <a:tcPr/>
                </a:tc>
                <a:tc>
                  <a:txBody>
                    <a:bodyPr/>
                    <a:lstStyle/>
                    <a:p>
                      <a:r>
                        <a:rPr lang="en-GB" dirty="0"/>
                        <a:t>Herbivores</a:t>
                      </a:r>
                    </a:p>
                  </a:txBody>
                  <a:tcPr/>
                </a:tc>
                <a:tc>
                  <a:txBody>
                    <a:bodyPr/>
                    <a:lstStyle/>
                    <a:p>
                      <a:r>
                        <a:rPr lang="en-GB" dirty="0"/>
                        <a:t>Omnivore (both)</a:t>
                      </a:r>
                    </a:p>
                  </a:txBody>
                  <a:tcPr/>
                </a:tc>
                <a:extLst>
                  <a:ext uri="{0D108BD9-81ED-4DB2-BD59-A6C34878D82A}">
                    <a16:rowId xmlns:a16="http://schemas.microsoft.com/office/drawing/2014/main" val="3500743307"/>
                  </a:ext>
                </a:extLst>
              </a:tr>
              <a:tr h="370840">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233632226"/>
                  </a:ext>
                </a:extLst>
              </a:tr>
            </a:tbl>
          </a:graphicData>
        </a:graphic>
      </p:graphicFrame>
      <p:sp>
        <p:nvSpPr>
          <p:cNvPr id="9" name="TextBox 8">
            <a:extLst>
              <a:ext uri="{FF2B5EF4-FFF2-40B4-BE49-F238E27FC236}">
                <a16:creationId xmlns:a16="http://schemas.microsoft.com/office/drawing/2014/main" id="{1296CC80-F5F6-11BF-0267-14E08C474AE6}"/>
              </a:ext>
            </a:extLst>
          </p:cNvPr>
          <p:cNvSpPr txBox="1"/>
          <p:nvPr/>
        </p:nvSpPr>
        <p:spPr>
          <a:xfrm>
            <a:off x="2017059" y="219198"/>
            <a:ext cx="6096000"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Task 1: Classify the animals</a:t>
            </a:r>
          </a:p>
        </p:txBody>
      </p:sp>
      <p:sp>
        <p:nvSpPr>
          <p:cNvPr id="11" name="TextBox 10">
            <a:extLst>
              <a:ext uri="{FF2B5EF4-FFF2-40B4-BE49-F238E27FC236}">
                <a16:creationId xmlns:a16="http://schemas.microsoft.com/office/drawing/2014/main" id="{D6470E24-643C-94BE-E4FB-CAA88395B6F7}"/>
              </a:ext>
            </a:extLst>
          </p:cNvPr>
          <p:cNvSpPr txBox="1"/>
          <p:nvPr/>
        </p:nvSpPr>
        <p:spPr>
          <a:xfrm>
            <a:off x="842769" y="1090095"/>
            <a:ext cx="10757560" cy="1015663"/>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Lion		Gazelle		Antelope	Zebra		Buffalo  	Wolf	</a:t>
            </a: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	Cheetah	 Koala   	  North-American Pronghorn		Baboon </a:t>
            </a:r>
          </a:p>
        </p:txBody>
      </p:sp>
    </p:spTree>
    <p:extLst>
      <p:ext uri="{BB962C8B-B14F-4D97-AF65-F5344CB8AC3E}">
        <p14:creationId xmlns:p14="http://schemas.microsoft.com/office/powerpoint/2010/main" val="263916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89962-E8BE-7288-53CC-5A81FE6418F4}"/>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0459A66A-C6AA-FA79-0910-09814463CA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468DF98C-F92B-C871-A085-5E580568789D}"/>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graphicFrame>
        <p:nvGraphicFramePr>
          <p:cNvPr id="8" name="Table 7">
            <a:extLst>
              <a:ext uri="{FF2B5EF4-FFF2-40B4-BE49-F238E27FC236}">
                <a16:creationId xmlns:a16="http://schemas.microsoft.com/office/drawing/2014/main" id="{C3CA3F61-E9C2-FBC9-D4D7-F56EC84496D8}"/>
              </a:ext>
            </a:extLst>
          </p:cNvPr>
          <p:cNvGraphicFramePr>
            <a:graphicFrameLocks noGrp="1"/>
          </p:cNvGraphicFramePr>
          <p:nvPr>
            <p:extLst>
              <p:ext uri="{D42A27DB-BD31-4B8C-83A1-F6EECF244321}">
                <p14:modId xmlns:p14="http://schemas.microsoft.com/office/powerpoint/2010/main" val="494260981"/>
              </p:ext>
            </p:extLst>
          </p:nvPr>
        </p:nvGraphicFramePr>
        <p:xfrm>
          <a:off x="2309906" y="2261596"/>
          <a:ext cx="8127999" cy="402844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051628931"/>
                    </a:ext>
                  </a:extLst>
                </a:gridCol>
                <a:gridCol w="2709333">
                  <a:extLst>
                    <a:ext uri="{9D8B030D-6E8A-4147-A177-3AD203B41FA5}">
                      <a16:colId xmlns:a16="http://schemas.microsoft.com/office/drawing/2014/main" val="410376388"/>
                    </a:ext>
                  </a:extLst>
                </a:gridCol>
                <a:gridCol w="2709333">
                  <a:extLst>
                    <a:ext uri="{9D8B030D-6E8A-4147-A177-3AD203B41FA5}">
                      <a16:colId xmlns:a16="http://schemas.microsoft.com/office/drawing/2014/main" val="49940605"/>
                    </a:ext>
                  </a:extLst>
                </a:gridCol>
              </a:tblGrid>
              <a:tr h="370840">
                <a:tc>
                  <a:txBody>
                    <a:bodyPr/>
                    <a:lstStyle/>
                    <a:p>
                      <a:r>
                        <a:rPr lang="en-GB" dirty="0"/>
                        <a:t>Carnivores</a:t>
                      </a:r>
                    </a:p>
                  </a:txBody>
                  <a:tcPr/>
                </a:tc>
                <a:tc>
                  <a:txBody>
                    <a:bodyPr/>
                    <a:lstStyle/>
                    <a:p>
                      <a:r>
                        <a:rPr lang="en-GB" dirty="0"/>
                        <a:t>Herbivores</a:t>
                      </a:r>
                    </a:p>
                  </a:txBody>
                  <a:tcPr/>
                </a:tc>
                <a:tc>
                  <a:txBody>
                    <a:bodyPr/>
                    <a:lstStyle/>
                    <a:p>
                      <a:r>
                        <a:rPr lang="en-GB" dirty="0"/>
                        <a:t>Omnivore (both)</a:t>
                      </a:r>
                    </a:p>
                  </a:txBody>
                  <a:tcPr/>
                </a:tc>
                <a:extLst>
                  <a:ext uri="{0D108BD9-81ED-4DB2-BD59-A6C34878D82A}">
                    <a16:rowId xmlns:a16="http://schemas.microsoft.com/office/drawing/2014/main" val="3500743307"/>
                  </a:ext>
                </a:extLst>
              </a:tr>
              <a:tr h="370840">
                <a:tc>
                  <a:txBody>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Lion</a:t>
                      </a:r>
                    </a:p>
                    <a:p>
                      <a:pPr>
                        <a:lnSpc>
                          <a:spcPct val="150000"/>
                        </a:lnSpc>
                      </a:pPr>
                      <a:r>
                        <a:rPr lang="en-GB" sz="2000" dirty="0">
                          <a:solidFill>
                            <a:srgbClr val="23085A"/>
                          </a:solidFill>
                          <a:latin typeface="Arial" panose="020B0604020202020204" pitchFamily="34" charset="0"/>
                          <a:cs typeface="Arial" panose="020B0604020202020204" pitchFamily="34" charset="0"/>
                        </a:rPr>
                        <a:t>Wolf</a:t>
                      </a:r>
                    </a:p>
                    <a:p>
                      <a:pPr>
                        <a:lnSpc>
                          <a:spcPct val="150000"/>
                        </a:lnSpc>
                      </a:pPr>
                      <a:r>
                        <a:rPr lang="en-GB" sz="2000" dirty="0">
                          <a:solidFill>
                            <a:srgbClr val="23085A"/>
                          </a:solidFill>
                          <a:latin typeface="Arial" panose="020B0604020202020204" pitchFamily="34" charset="0"/>
                          <a:cs typeface="Arial" panose="020B0604020202020204" pitchFamily="34" charset="0"/>
                        </a:rPr>
                        <a:t>Cheetah</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Gazelle</a:t>
                      </a:r>
                    </a:p>
                    <a:p>
                      <a:pPr>
                        <a:lnSpc>
                          <a:spcPct val="150000"/>
                        </a:lnSpc>
                      </a:pPr>
                      <a:r>
                        <a:rPr lang="en-GB" sz="2000" dirty="0">
                          <a:solidFill>
                            <a:srgbClr val="23085A"/>
                          </a:solidFill>
                          <a:latin typeface="Arial" panose="020B0604020202020204" pitchFamily="34" charset="0"/>
                          <a:cs typeface="Arial" panose="020B0604020202020204" pitchFamily="34" charset="0"/>
                        </a:rPr>
                        <a:t>Antelope</a:t>
                      </a:r>
                    </a:p>
                    <a:p>
                      <a:pPr>
                        <a:lnSpc>
                          <a:spcPct val="150000"/>
                        </a:lnSpc>
                      </a:pPr>
                      <a:r>
                        <a:rPr lang="en-GB" sz="2000" dirty="0">
                          <a:solidFill>
                            <a:srgbClr val="23085A"/>
                          </a:solidFill>
                          <a:latin typeface="Arial" panose="020B0604020202020204" pitchFamily="34" charset="0"/>
                          <a:cs typeface="Arial" panose="020B0604020202020204" pitchFamily="34" charset="0"/>
                        </a:rPr>
                        <a:t>Buffalo</a:t>
                      </a:r>
                    </a:p>
                    <a:p>
                      <a:pPr>
                        <a:lnSpc>
                          <a:spcPct val="150000"/>
                        </a:lnSpc>
                      </a:pPr>
                      <a:r>
                        <a:rPr lang="en-GB" sz="2000" dirty="0">
                          <a:solidFill>
                            <a:srgbClr val="23085A"/>
                          </a:solidFill>
                          <a:latin typeface="Arial" panose="020B0604020202020204" pitchFamily="34" charset="0"/>
                          <a:cs typeface="Arial" panose="020B0604020202020204" pitchFamily="34" charset="0"/>
                        </a:rPr>
                        <a:t>Koala</a:t>
                      </a:r>
                    </a:p>
                    <a:p>
                      <a:pPr>
                        <a:lnSpc>
                          <a:spcPct val="150000"/>
                        </a:lnSpc>
                      </a:pPr>
                      <a:r>
                        <a:rPr lang="en-GB" sz="2000" dirty="0">
                          <a:solidFill>
                            <a:srgbClr val="23085A"/>
                          </a:solidFill>
                          <a:latin typeface="Arial" panose="020B0604020202020204" pitchFamily="34" charset="0"/>
                          <a:cs typeface="Arial" panose="020B0604020202020204" pitchFamily="34" charset="0"/>
                        </a:rPr>
                        <a:t>North-American Pronghorn</a:t>
                      </a:r>
                    </a:p>
                  </a:txBody>
                  <a:tcPr/>
                </a:tc>
                <a:tc>
                  <a:txBody>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Baboon</a:t>
                      </a:r>
                    </a:p>
                  </a:txBody>
                  <a:tcPr/>
                </a:tc>
                <a:extLst>
                  <a:ext uri="{0D108BD9-81ED-4DB2-BD59-A6C34878D82A}">
                    <a16:rowId xmlns:a16="http://schemas.microsoft.com/office/drawing/2014/main" val="4233632226"/>
                  </a:ext>
                </a:extLst>
              </a:tr>
            </a:tbl>
          </a:graphicData>
        </a:graphic>
      </p:graphicFrame>
      <p:sp>
        <p:nvSpPr>
          <p:cNvPr id="9" name="TextBox 8">
            <a:extLst>
              <a:ext uri="{FF2B5EF4-FFF2-40B4-BE49-F238E27FC236}">
                <a16:creationId xmlns:a16="http://schemas.microsoft.com/office/drawing/2014/main" id="{3ECEECA3-855B-B46F-9F46-00C65F5F52AA}"/>
              </a:ext>
            </a:extLst>
          </p:cNvPr>
          <p:cNvSpPr txBox="1"/>
          <p:nvPr/>
        </p:nvSpPr>
        <p:spPr>
          <a:xfrm>
            <a:off x="2017058" y="219198"/>
            <a:ext cx="8127999"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Classify the animals - answers</a:t>
            </a:r>
          </a:p>
        </p:txBody>
      </p:sp>
    </p:spTree>
    <p:extLst>
      <p:ext uri="{BB962C8B-B14F-4D97-AF65-F5344CB8AC3E}">
        <p14:creationId xmlns:p14="http://schemas.microsoft.com/office/powerpoint/2010/main" val="122955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5C247-6BD9-AF92-CCBF-65AD9CB0AD75}"/>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BB021090-DCB7-EDAF-9267-8E08B9708C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BF344E20-E0C6-FD8E-4490-563EB12DAB95}"/>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2" name="TextBox 1">
            <a:extLst>
              <a:ext uri="{FF2B5EF4-FFF2-40B4-BE49-F238E27FC236}">
                <a16:creationId xmlns:a16="http://schemas.microsoft.com/office/drawing/2014/main" id="{0F7B7942-9EE2-8D82-B3E9-F58F82CE7866}"/>
              </a:ext>
            </a:extLst>
          </p:cNvPr>
          <p:cNvSpPr txBox="1"/>
          <p:nvPr/>
        </p:nvSpPr>
        <p:spPr>
          <a:xfrm>
            <a:off x="2285824" y="278026"/>
            <a:ext cx="4652858" cy="646331"/>
          </a:xfrm>
          <a:prstGeom prst="rect">
            <a:avLst/>
          </a:prstGeom>
          <a:noFill/>
        </p:spPr>
        <p:txBody>
          <a:bodyPr wrap="square" rtlCol="0">
            <a:spAutoFit/>
          </a:bodyPr>
          <a:lstStyle/>
          <a:p>
            <a:r>
              <a:rPr lang="en-GB" sz="3600" dirty="0">
                <a:solidFill>
                  <a:srgbClr val="23085A"/>
                </a:solidFill>
              </a:rPr>
              <a:t>Task 2A: Useful terms</a:t>
            </a:r>
          </a:p>
        </p:txBody>
      </p:sp>
      <p:sp>
        <p:nvSpPr>
          <p:cNvPr id="4" name="TextBox 3">
            <a:extLst>
              <a:ext uri="{FF2B5EF4-FFF2-40B4-BE49-F238E27FC236}">
                <a16:creationId xmlns:a16="http://schemas.microsoft.com/office/drawing/2014/main" id="{2C758735-C941-104B-25C7-932CAEF69669}"/>
              </a:ext>
            </a:extLst>
          </p:cNvPr>
          <p:cNvSpPr txBox="1"/>
          <p:nvPr/>
        </p:nvSpPr>
        <p:spPr>
          <a:xfrm>
            <a:off x="407704" y="1112943"/>
            <a:ext cx="11214760" cy="400110"/>
          </a:xfrm>
          <a:prstGeom prst="rect">
            <a:avLst/>
          </a:prstGeom>
          <a:noFill/>
        </p:spPr>
        <p:txBody>
          <a:bodyPr wrap="square">
            <a:spAutoFit/>
          </a:bodyPr>
          <a:lstStyle/>
          <a:p>
            <a:r>
              <a:rPr lang="en-GB" dirty="0"/>
              <a:t> </a:t>
            </a:r>
            <a:r>
              <a:rPr lang="en-GB" sz="2000" dirty="0">
                <a:solidFill>
                  <a:srgbClr val="23085A"/>
                </a:solidFill>
                <a:latin typeface="Arial" panose="020B0604020202020204" pitchFamily="34" charset="0"/>
                <a:cs typeface="Arial" panose="020B0604020202020204" pitchFamily="34" charset="0"/>
              </a:rPr>
              <a:t>These are some terms which you might need to know. Match the terms with their definitions.</a:t>
            </a:r>
          </a:p>
        </p:txBody>
      </p:sp>
      <p:graphicFrame>
        <p:nvGraphicFramePr>
          <p:cNvPr id="6" name="Table 5">
            <a:extLst>
              <a:ext uri="{FF2B5EF4-FFF2-40B4-BE49-F238E27FC236}">
                <a16:creationId xmlns:a16="http://schemas.microsoft.com/office/drawing/2014/main" id="{2AA7AF7B-23F5-896A-EDA4-05AE04363187}"/>
              </a:ext>
            </a:extLst>
          </p:cNvPr>
          <p:cNvGraphicFramePr>
            <a:graphicFrameLocks noGrp="1"/>
          </p:cNvGraphicFramePr>
          <p:nvPr>
            <p:extLst>
              <p:ext uri="{D42A27DB-BD31-4B8C-83A1-F6EECF244321}">
                <p14:modId xmlns:p14="http://schemas.microsoft.com/office/powerpoint/2010/main" val="77376923"/>
              </p:ext>
            </p:extLst>
          </p:nvPr>
        </p:nvGraphicFramePr>
        <p:xfrm>
          <a:off x="1741278" y="1893327"/>
          <a:ext cx="9135035" cy="4267200"/>
        </p:xfrm>
        <a:graphic>
          <a:graphicData uri="http://schemas.openxmlformats.org/drawingml/2006/table">
            <a:tbl>
              <a:tblPr firstRow="1" firstCol="1" bandRow="1"/>
              <a:tblGrid>
                <a:gridCol w="2895738">
                  <a:extLst>
                    <a:ext uri="{9D8B030D-6E8A-4147-A177-3AD203B41FA5}">
                      <a16:colId xmlns:a16="http://schemas.microsoft.com/office/drawing/2014/main" val="2980569765"/>
                    </a:ext>
                  </a:extLst>
                </a:gridCol>
                <a:gridCol w="6239297">
                  <a:extLst>
                    <a:ext uri="{9D8B030D-6E8A-4147-A177-3AD203B41FA5}">
                      <a16:colId xmlns:a16="http://schemas.microsoft.com/office/drawing/2014/main" val="1989640928"/>
                    </a:ext>
                  </a:extLst>
                </a:gridCol>
              </a:tblGrid>
              <a:tr h="445863">
                <a:tc>
                  <a:txBody>
                    <a:bodyPr/>
                    <a:lstStyle/>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1. Carnivore</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A) a large group of animals that live and eat together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94125024"/>
                  </a:ext>
                </a:extLst>
              </a:tr>
              <a:tr h="445863">
                <a:tc>
                  <a:txBody>
                    <a:bodyPr/>
                    <a:lstStyle/>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2. Herbivore</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B) an animal that kills and eats other animals</a:t>
                      </a: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7832946"/>
                  </a:ext>
                </a:extLst>
              </a:tr>
              <a:tr h="445863">
                <a:tc>
                  <a:txBody>
                    <a:bodyPr/>
                    <a:lstStyle/>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3. Herd</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C) an animal that eats meat</a:t>
                      </a: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4993366"/>
                  </a:ext>
                </a:extLst>
              </a:tr>
              <a:tr h="445863">
                <a:tc>
                  <a:txBody>
                    <a:bodyPr/>
                    <a:lstStyle/>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4. Predator</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D) two hard pointed growths on the heads of some animals. E.g.  cows or goats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0659370"/>
                  </a:ext>
                </a:extLst>
              </a:tr>
              <a:tr h="445863">
                <a:tc>
                  <a:txBody>
                    <a:bodyPr/>
                    <a:lstStyle/>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5. Prey</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E) an animal that eats only plants</a:t>
                      </a: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1024334"/>
                  </a:ext>
                </a:extLst>
              </a:tr>
              <a:tr h="445863">
                <a:tc>
                  <a:txBody>
                    <a:bodyPr/>
                    <a:lstStyle/>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6. Hoof (plural hooves)</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F)an animal that is killed for food by another animal</a:t>
                      </a: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98798698"/>
                  </a:ext>
                </a:extLst>
              </a:tr>
              <a:tr h="445863">
                <a:tc>
                  <a:txBody>
                    <a:bodyPr/>
                    <a:lstStyle/>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7. Horns</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p>
                      <a:r>
                        <a:rPr lang="en-US"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a:t>
                      </a:r>
                      <a:endPar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G) the hard part on the bottom of some animals’ foot, for example horses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07701045"/>
                  </a:ext>
                </a:extLst>
              </a:tr>
            </a:tbl>
          </a:graphicData>
        </a:graphic>
      </p:graphicFrame>
      <p:sp>
        <p:nvSpPr>
          <p:cNvPr id="8" name="AutoShape 1">
            <a:extLst>
              <a:ext uri="{FF2B5EF4-FFF2-40B4-BE49-F238E27FC236}">
                <a16:creationId xmlns:a16="http://schemas.microsoft.com/office/drawing/2014/main" id="{F541386C-578F-0DD1-6701-81BFE3595BDD}"/>
              </a:ext>
            </a:extLst>
          </p:cNvPr>
          <p:cNvSpPr>
            <a:spLocks noChangeShapeType="1"/>
          </p:cNvSpPr>
          <p:nvPr/>
        </p:nvSpPr>
        <p:spPr bwMode="auto">
          <a:xfrm>
            <a:off x="2994212" y="2106706"/>
            <a:ext cx="1757082" cy="1156447"/>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498482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C35240-A6A0-4199-E07A-F401D3AD7C4E}"/>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4A50F761-E451-AC63-94B8-DD63FD0A05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63C342C2-76B6-B782-2DBE-5BC75E26F919}"/>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6" name="TextBox 5">
            <a:extLst>
              <a:ext uri="{FF2B5EF4-FFF2-40B4-BE49-F238E27FC236}">
                <a16:creationId xmlns:a16="http://schemas.microsoft.com/office/drawing/2014/main" id="{5592EAF4-E82A-9BEA-D8D2-4CBB89FE5925}"/>
              </a:ext>
            </a:extLst>
          </p:cNvPr>
          <p:cNvSpPr txBox="1"/>
          <p:nvPr/>
        </p:nvSpPr>
        <p:spPr>
          <a:xfrm>
            <a:off x="2017059" y="219198"/>
            <a:ext cx="7440706"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Task 2B: Practise using the terms</a:t>
            </a:r>
          </a:p>
        </p:txBody>
      </p:sp>
      <p:sp>
        <p:nvSpPr>
          <p:cNvPr id="4" name="TextBox 3">
            <a:extLst>
              <a:ext uri="{FF2B5EF4-FFF2-40B4-BE49-F238E27FC236}">
                <a16:creationId xmlns:a16="http://schemas.microsoft.com/office/drawing/2014/main" id="{30AB8907-2935-82A9-1B09-76BB964541A1}"/>
              </a:ext>
            </a:extLst>
          </p:cNvPr>
          <p:cNvSpPr txBox="1"/>
          <p:nvPr/>
        </p:nvSpPr>
        <p:spPr>
          <a:xfrm>
            <a:off x="519953" y="2136339"/>
            <a:ext cx="11053482" cy="3266985"/>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A __________ is any animal that hunts and eats other animals, which are called the __________. Generally, __________ are predators and __________ are prey. To be successful hunters, predators need to be able to see, smell or hear their prey. To avoid being eaten, the prey have to run fast or defend themselves by using their _________ or kicking with their ___________. Predators are very important in the balance of nature, usually hunting only the sick or weak members of a _________. This leaves the </a:t>
            </a:r>
            <a:r>
              <a:rPr lang="en-GB" sz="1800" dirty="0">
                <a:solidFill>
                  <a:srgbClr val="23085A"/>
                </a:solidFill>
                <a:effectLst/>
                <a:latin typeface="Arial" panose="020B0604020202020204" pitchFamily="34" charset="0"/>
                <a:ea typeface="Times New Roman" panose="02020603050405020304" pitchFamily="18" charset="0"/>
              </a:rPr>
              <a:t>strong and healthy animals to reproduce. </a:t>
            </a:r>
            <a:endParaRPr lang="en-GB" sz="1800" dirty="0">
              <a:solidFill>
                <a:srgbClr val="23085A"/>
              </a:solidFill>
              <a:effectLst/>
              <a:latin typeface="Times New Roman" panose="02020603050405020304" pitchFamily="18" charset="0"/>
              <a:ea typeface="Times New Roman" panose="02020603050405020304" pitchFamily="18" charset="0"/>
            </a:endParaRPr>
          </a:p>
          <a:p>
            <a:pPr>
              <a:lnSpc>
                <a:spcPct val="150000"/>
              </a:lnSpc>
            </a:pPr>
            <a:endParaRPr lang="en-GB" sz="2000" dirty="0">
              <a:solidFill>
                <a:srgbClr val="23085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5920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489EF4-2E4C-8AF2-34C9-59982AE63BF7}"/>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FB5B0C74-89CD-6789-2027-E8974E8AE1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61A2A42F-C069-AA0A-B74F-55B5CC0DC9D1}"/>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6" name="TextBox 5">
            <a:extLst>
              <a:ext uri="{FF2B5EF4-FFF2-40B4-BE49-F238E27FC236}">
                <a16:creationId xmlns:a16="http://schemas.microsoft.com/office/drawing/2014/main" id="{7672BDBE-302E-36CB-49C1-D8F34F833B6F}"/>
              </a:ext>
            </a:extLst>
          </p:cNvPr>
          <p:cNvSpPr txBox="1"/>
          <p:nvPr/>
        </p:nvSpPr>
        <p:spPr>
          <a:xfrm>
            <a:off x="2017058" y="219198"/>
            <a:ext cx="8552329"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Practise using the terms - answers</a:t>
            </a:r>
          </a:p>
        </p:txBody>
      </p:sp>
      <p:sp>
        <p:nvSpPr>
          <p:cNvPr id="4" name="TextBox 3">
            <a:extLst>
              <a:ext uri="{FF2B5EF4-FFF2-40B4-BE49-F238E27FC236}">
                <a16:creationId xmlns:a16="http://schemas.microsoft.com/office/drawing/2014/main" id="{12F1B0B6-29C1-7CCF-07F8-B2BC95CEE3FD}"/>
              </a:ext>
            </a:extLst>
          </p:cNvPr>
          <p:cNvSpPr txBox="1"/>
          <p:nvPr/>
        </p:nvSpPr>
        <p:spPr>
          <a:xfrm>
            <a:off x="519953" y="2136339"/>
            <a:ext cx="11053482" cy="3266985"/>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A </a:t>
            </a:r>
            <a:r>
              <a:rPr lang="en-GB" sz="2000" b="1" u="sng" dirty="0">
                <a:solidFill>
                  <a:srgbClr val="23085A"/>
                </a:solidFill>
                <a:latin typeface="Arial" panose="020B0604020202020204" pitchFamily="34" charset="0"/>
                <a:cs typeface="Arial" panose="020B0604020202020204" pitchFamily="34" charset="0"/>
              </a:rPr>
              <a:t>predator</a:t>
            </a:r>
            <a:r>
              <a:rPr lang="en-GB" sz="2000" dirty="0">
                <a:solidFill>
                  <a:srgbClr val="23085A"/>
                </a:solidFill>
                <a:latin typeface="Arial" panose="020B0604020202020204" pitchFamily="34" charset="0"/>
                <a:cs typeface="Arial" panose="020B0604020202020204" pitchFamily="34" charset="0"/>
              </a:rPr>
              <a:t> is any animal that hunts and eats other animals, which are called the </a:t>
            </a:r>
            <a:r>
              <a:rPr lang="en-GB" sz="2000" b="1" u="sng" dirty="0">
                <a:solidFill>
                  <a:srgbClr val="23085A"/>
                </a:solidFill>
                <a:latin typeface="Arial" panose="020B0604020202020204" pitchFamily="34" charset="0"/>
                <a:cs typeface="Arial" panose="020B0604020202020204" pitchFamily="34" charset="0"/>
              </a:rPr>
              <a:t>prey</a:t>
            </a:r>
            <a:r>
              <a:rPr lang="en-GB" sz="2000" dirty="0">
                <a:solidFill>
                  <a:srgbClr val="23085A"/>
                </a:solidFill>
                <a:latin typeface="Arial" panose="020B0604020202020204" pitchFamily="34" charset="0"/>
                <a:cs typeface="Arial" panose="020B0604020202020204" pitchFamily="34" charset="0"/>
              </a:rPr>
              <a:t>. Generally, </a:t>
            </a:r>
            <a:r>
              <a:rPr lang="en-GB" sz="2000" b="1" u="sng" dirty="0">
                <a:solidFill>
                  <a:srgbClr val="23085A"/>
                </a:solidFill>
                <a:latin typeface="Arial" panose="020B0604020202020204" pitchFamily="34" charset="0"/>
                <a:cs typeface="Arial" panose="020B0604020202020204" pitchFamily="34" charset="0"/>
              </a:rPr>
              <a:t>carnivores</a:t>
            </a:r>
            <a:r>
              <a:rPr lang="en-GB" sz="2000" dirty="0">
                <a:solidFill>
                  <a:srgbClr val="23085A"/>
                </a:solidFill>
                <a:latin typeface="Arial" panose="020B0604020202020204" pitchFamily="34" charset="0"/>
                <a:cs typeface="Arial" panose="020B0604020202020204" pitchFamily="34" charset="0"/>
              </a:rPr>
              <a:t> are predators and </a:t>
            </a:r>
            <a:r>
              <a:rPr lang="en-GB" sz="2000" b="1" u="sng" dirty="0">
                <a:solidFill>
                  <a:srgbClr val="23085A"/>
                </a:solidFill>
                <a:latin typeface="Arial" panose="020B0604020202020204" pitchFamily="34" charset="0"/>
                <a:cs typeface="Arial" panose="020B0604020202020204" pitchFamily="34" charset="0"/>
              </a:rPr>
              <a:t>herbivores</a:t>
            </a:r>
            <a:r>
              <a:rPr lang="en-GB" sz="2000" dirty="0">
                <a:solidFill>
                  <a:srgbClr val="23085A"/>
                </a:solidFill>
                <a:latin typeface="Arial" panose="020B0604020202020204" pitchFamily="34" charset="0"/>
                <a:cs typeface="Arial" panose="020B0604020202020204" pitchFamily="34" charset="0"/>
              </a:rPr>
              <a:t> are prey. To be successful hunters, predators need to be able to see, smell or hear their prey. To avoid being eaten, the prey have to run fast or defend themselves by using their </a:t>
            </a:r>
            <a:r>
              <a:rPr lang="en-GB" sz="2000" b="1" u="sng" dirty="0">
                <a:solidFill>
                  <a:srgbClr val="23085A"/>
                </a:solidFill>
                <a:latin typeface="Arial" panose="020B0604020202020204" pitchFamily="34" charset="0"/>
                <a:cs typeface="Arial" panose="020B0604020202020204" pitchFamily="34" charset="0"/>
              </a:rPr>
              <a:t>horns</a:t>
            </a:r>
            <a:r>
              <a:rPr lang="en-GB" sz="2000" dirty="0">
                <a:solidFill>
                  <a:srgbClr val="23085A"/>
                </a:solidFill>
                <a:latin typeface="Arial" panose="020B0604020202020204" pitchFamily="34" charset="0"/>
                <a:cs typeface="Arial" panose="020B0604020202020204" pitchFamily="34" charset="0"/>
              </a:rPr>
              <a:t> or kicking with their </a:t>
            </a:r>
            <a:r>
              <a:rPr lang="en-GB" sz="2000" b="1" u="sng" dirty="0">
                <a:solidFill>
                  <a:srgbClr val="23085A"/>
                </a:solidFill>
                <a:latin typeface="Arial" panose="020B0604020202020204" pitchFamily="34" charset="0"/>
                <a:cs typeface="Arial" panose="020B0604020202020204" pitchFamily="34" charset="0"/>
              </a:rPr>
              <a:t>hooves</a:t>
            </a:r>
            <a:r>
              <a:rPr lang="en-GB" sz="2000" dirty="0">
                <a:solidFill>
                  <a:srgbClr val="23085A"/>
                </a:solidFill>
                <a:latin typeface="Arial" panose="020B0604020202020204" pitchFamily="34" charset="0"/>
                <a:cs typeface="Arial" panose="020B0604020202020204" pitchFamily="34" charset="0"/>
              </a:rPr>
              <a:t>. Predators are very important in the balance of nature, usually hunting only the sick or weak members of a </a:t>
            </a:r>
            <a:r>
              <a:rPr lang="en-GB" sz="2000" b="1" u="sng" dirty="0">
                <a:solidFill>
                  <a:srgbClr val="23085A"/>
                </a:solidFill>
                <a:latin typeface="Arial" panose="020B0604020202020204" pitchFamily="34" charset="0"/>
                <a:cs typeface="Arial" panose="020B0604020202020204" pitchFamily="34" charset="0"/>
              </a:rPr>
              <a:t>herd</a:t>
            </a:r>
            <a:r>
              <a:rPr lang="en-GB" sz="2000" dirty="0">
                <a:solidFill>
                  <a:srgbClr val="23085A"/>
                </a:solidFill>
                <a:latin typeface="Arial" panose="020B0604020202020204" pitchFamily="34" charset="0"/>
                <a:cs typeface="Arial" panose="020B0604020202020204" pitchFamily="34" charset="0"/>
              </a:rPr>
              <a:t>. This leaves the </a:t>
            </a:r>
            <a:r>
              <a:rPr lang="en-GB" sz="1800" dirty="0">
                <a:solidFill>
                  <a:srgbClr val="23085A"/>
                </a:solidFill>
                <a:effectLst/>
                <a:latin typeface="Arial" panose="020B0604020202020204" pitchFamily="34" charset="0"/>
                <a:ea typeface="Times New Roman" panose="02020603050405020304" pitchFamily="18" charset="0"/>
              </a:rPr>
              <a:t>strong and healthy animals to reproduce. </a:t>
            </a:r>
            <a:endParaRPr lang="en-GB" sz="1800" dirty="0">
              <a:solidFill>
                <a:srgbClr val="23085A"/>
              </a:solidFill>
              <a:effectLst/>
              <a:latin typeface="Times New Roman" panose="02020603050405020304" pitchFamily="18" charset="0"/>
              <a:ea typeface="Times New Roman" panose="02020603050405020304" pitchFamily="18" charset="0"/>
            </a:endParaRPr>
          </a:p>
          <a:p>
            <a:pPr>
              <a:lnSpc>
                <a:spcPct val="150000"/>
              </a:lnSpc>
            </a:pPr>
            <a:endParaRPr lang="en-GB" sz="2000" dirty="0">
              <a:solidFill>
                <a:srgbClr val="23085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845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7C974-4956-9CA5-E7A4-F1A1F2528CAB}"/>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DD18BA2C-C559-E2E6-C6A6-8451EA6308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B305C9E2-57E3-48DC-11EB-2209C2CFC8F2}"/>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6" name="TextBox 5">
            <a:extLst>
              <a:ext uri="{FF2B5EF4-FFF2-40B4-BE49-F238E27FC236}">
                <a16:creationId xmlns:a16="http://schemas.microsoft.com/office/drawing/2014/main" id="{B3A43E56-89DD-4637-6564-00EE2ACBF1A9}"/>
              </a:ext>
            </a:extLst>
          </p:cNvPr>
          <p:cNvSpPr txBox="1"/>
          <p:nvPr/>
        </p:nvSpPr>
        <p:spPr>
          <a:xfrm>
            <a:off x="2017058" y="219198"/>
            <a:ext cx="8104095"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3: Never-ending battle on the plains</a:t>
            </a:r>
          </a:p>
        </p:txBody>
      </p:sp>
      <p:sp>
        <p:nvSpPr>
          <p:cNvPr id="3" name="TextBox 2">
            <a:extLst>
              <a:ext uri="{FF2B5EF4-FFF2-40B4-BE49-F238E27FC236}">
                <a16:creationId xmlns:a16="http://schemas.microsoft.com/office/drawing/2014/main" id="{785231D7-C779-7CC3-0E8E-4F2F5270C480}"/>
              </a:ext>
            </a:extLst>
          </p:cNvPr>
          <p:cNvSpPr txBox="1"/>
          <p:nvPr/>
        </p:nvSpPr>
        <p:spPr>
          <a:xfrm>
            <a:off x="439358" y="1012954"/>
            <a:ext cx="11411983" cy="5324535"/>
          </a:xfrm>
          <a:prstGeom prst="rect">
            <a:avLst/>
          </a:prstGeom>
          <a:noFill/>
        </p:spPr>
        <p:txBody>
          <a:bodyPr wrap="square">
            <a:spAutoFit/>
          </a:bodyPr>
          <a:lstStyle/>
          <a:p>
            <a:pPr>
              <a:tabLst>
                <a:tab pos="268288" algn="l"/>
              </a:tabLst>
            </a:pPr>
            <a:r>
              <a:rPr lang="en-GB" sz="2000" dirty="0">
                <a:solidFill>
                  <a:srgbClr val="23085A"/>
                </a:solidFill>
              </a:rPr>
              <a:t>1.</a:t>
            </a:r>
            <a:r>
              <a:rPr lang="en-GB" dirty="0">
                <a:solidFill>
                  <a:srgbClr val="23085A"/>
                </a:solidFill>
                <a:latin typeface="Arial" panose="020B0604020202020204" pitchFamily="34" charset="0"/>
                <a:cs typeface="Arial" panose="020B0604020202020204" pitchFamily="34" charset="0"/>
              </a:rPr>
              <a:t>	</a:t>
            </a:r>
            <a:r>
              <a:rPr lang="en-GB" sz="2000" dirty="0">
                <a:solidFill>
                  <a:srgbClr val="23085A"/>
                </a:solidFill>
                <a:latin typeface="Arial" panose="020B0604020202020204" pitchFamily="34" charset="0"/>
                <a:cs typeface="Arial" panose="020B0604020202020204" pitchFamily="34" charset="0"/>
              </a:rPr>
              <a:t>Animals gathering in herds have a lower chance of escaping predators</a:t>
            </a:r>
          </a:p>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a:p>
            <a:pPr>
              <a:tabLst>
                <a:tab pos="268288" algn="l"/>
              </a:tabLst>
            </a:pPr>
            <a:r>
              <a:rPr lang="en-GB" sz="2000" dirty="0">
                <a:solidFill>
                  <a:srgbClr val="23085A"/>
                </a:solidFill>
                <a:latin typeface="Arial" panose="020B0604020202020204" pitchFamily="34" charset="0"/>
                <a:cs typeface="Arial" panose="020B0604020202020204" pitchFamily="34" charset="0"/>
              </a:rPr>
              <a:t>2.	The cheetah is the fastest running animal in the world</a:t>
            </a:r>
          </a:p>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a:p>
            <a:pPr>
              <a:tabLst>
                <a:tab pos="268288" algn="l"/>
              </a:tabLst>
            </a:pPr>
            <a:r>
              <a:rPr lang="en-GB" sz="2000" dirty="0">
                <a:solidFill>
                  <a:srgbClr val="23085A"/>
                </a:solidFill>
                <a:latin typeface="Arial" panose="020B0604020202020204" pitchFamily="34" charset="0"/>
                <a:cs typeface="Arial" panose="020B0604020202020204" pitchFamily="34" charset="0"/>
              </a:rPr>
              <a:t>3.	Zebras can put their heads down to feed and adjust their eyes to watch for carnivores at the same time</a:t>
            </a:r>
          </a:p>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a:p>
            <a:pPr>
              <a:tabLst>
                <a:tab pos="268288" algn="l"/>
              </a:tabLst>
            </a:pPr>
            <a:r>
              <a:rPr lang="en-GB" sz="2000" dirty="0">
                <a:solidFill>
                  <a:srgbClr val="23085A"/>
                </a:solidFill>
                <a:latin typeface="Arial" panose="020B0604020202020204" pitchFamily="34" charset="0"/>
                <a:cs typeface="Arial" panose="020B0604020202020204" pitchFamily="34" charset="0"/>
              </a:rPr>
              <a:t>4.	Carnivores run on tiptoes (=with just their toes touching the ground and the rest of the foot in the air)</a:t>
            </a:r>
          </a:p>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a:p>
            <a:pPr>
              <a:tabLst>
                <a:tab pos="268288" algn="l"/>
              </a:tabLst>
            </a:pPr>
            <a:r>
              <a:rPr lang="en-GB" sz="2000" dirty="0">
                <a:solidFill>
                  <a:srgbClr val="23085A"/>
                </a:solidFill>
                <a:latin typeface="Arial" panose="020B0604020202020204" pitchFamily="34" charset="0"/>
                <a:cs typeface="Arial" panose="020B0604020202020204" pitchFamily="34" charset="0"/>
              </a:rPr>
              <a:t>5.	Gazelles have eyes on the sides of their heads and cannot see forward</a:t>
            </a:r>
          </a:p>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a:p>
            <a:pPr>
              <a:tabLst>
                <a:tab pos="268288" algn="l"/>
              </a:tabLst>
            </a:pPr>
            <a:r>
              <a:rPr lang="en-GB" sz="2000" dirty="0">
                <a:solidFill>
                  <a:srgbClr val="23085A"/>
                </a:solidFill>
                <a:latin typeface="Arial" panose="020B0604020202020204" pitchFamily="34" charset="0"/>
                <a:cs typeface="Arial" panose="020B0604020202020204" pitchFamily="34" charset="0"/>
              </a:rPr>
              <a:t>6.	Antelopes’ ears can turn in different directions to watch out for predators while they are feeding</a:t>
            </a:r>
          </a:p>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a:p>
            <a:pPr>
              <a:tabLst>
                <a:tab pos="268288" algn="l"/>
              </a:tabLst>
            </a:pPr>
            <a:r>
              <a:rPr lang="en-GB" sz="2000" dirty="0">
                <a:solidFill>
                  <a:srgbClr val="23085A"/>
                </a:solidFill>
                <a:latin typeface="Arial" panose="020B0604020202020204" pitchFamily="34" charset="0"/>
                <a:cs typeface="Arial" panose="020B0604020202020204" pitchFamily="34" charset="0"/>
              </a:rPr>
              <a:t>7.	Many herbivores use hooves and horns to defend against predators</a:t>
            </a:r>
          </a:p>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a:p>
            <a:pPr>
              <a:tabLst>
                <a:tab pos="268288" algn="l"/>
              </a:tabLst>
            </a:pPr>
            <a:r>
              <a:rPr lang="en-GB" sz="2000" dirty="0">
                <a:solidFill>
                  <a:srgbClr val="23085A"/>
                </a:solidFill>
                <a:latin typeface="Arial" panose="020B0604020202020204" pitchFamily="34" charset="0"/>
                <a:cs typeface="Arial" panose="020B0604020202020204" pitchFamily="34" charset="0"/>
              </a:rPr>
              <a:t>8.	Koalas sometimes sleep for up to 18 hours a day</a:t>
            </a:r>
          </a:p>
        </p:txBody>
      </p:sp>
    </p:spTree>
    <p:extLst>
      <p:ext uri="{BB962C8B-B14F-4D97-AF65-F5344CB8AC3E}">
        <p14:creationId xmlns:p14="http://schemas.microsoft.com/office/powerpoint/2010/main" val="196717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61CBD4-1A62-09AC-4556-36D4A3E932B9}"/>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19608641-E154-C67D-5F36-E29E114224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301AA15B-C51B-993F-A5E8-6F8601F3A2ED}"/>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6" name="TextBox 5">
            <a:extLst>
              <a:ext uri="{FF2B5EF4-FFF2-40B4-BE49-F238E27FC236}">
                <a16:creationId xmlns:a16="http://schemas.microsoft.com/office/drawing/2014/main" id="{D68E5C91-9BCF-BB0B-E111-7927DA19C1D9}"/>
              </a:ext>
            </a:extLst>
          </p:cNvPr>
          <p:cNvSpPr txBox="1"/>
          <p:nvPr/>
        </p:nvSpPr>
        <p:spPr>
          <a:xfrm>
            <a:off x="2017058" y="219198"/>
            <a:ext cx="8104095"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4: Discussion</a:t>
            </a:r>
          </a:p>
        </p:txBody>
      </p:sp>
      <p:sp>
        <p:nvSpPr>
          <p:cNvPr id="3" name="TextBox 2">
            <a:extLst>
              <a:ext uri="{FF2B5EF4-FFF2-40B4-BE49-F238E27FC236}">
                <a16:creationId xmlns:a16="http://schemas.microsoft.com/office/drawing/2014/main" id="{499373A8-0F8B-31CC-7456-8CE1C95EE6E6}"/>
              </a:ext>
            </a:extLst>
          </p:cNvPr>
          <p:cNvSpPr txBox="1"/>
          <p:nvPr/>
        </p:nvSpPr>
        <p:spPr>
          <a:xfrm>
            <a:off x="439358" y="1012954"/>
            <a:ext cx="11411983" cy="400110"/>
          </a:xfrm>
          <a:prstGeom prst="rect">
            <a:avLst/>
          </a:prstGeom>
          <a:noFill/>
        </p:spPr>
        <p:txBody>
          <a:bodyPr wrap="square">
            <a:spAutoFit/>
          </a:bodyPr>
          <a:lstStyle/>
          <a:p>
            <a:pPr>
              <a:tabLst>
                <a:tab pos="268288" algn="l"/>
              </a:tabLst>
            </a:pPr>
            <a:endParaRPr lang="en-GB" sz="2000" dirty="0">
              <a:solidFill>
                <a:srgbClr val="23085A"/>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D0AEE4B-4B12-46A1-5A33-CE0E07A549DE}"/>
              </a:ext>
            </a:extLst>
          </p:cNvPr>
          <p:cNvSpPr txBox="1"/>
          <p:nvPr/>
        </p:nvSpPr>
        <p:spPr>
          <a:xfrm>
            <a:off x="582706" y="1560489"/>
            <a:ext cx="10542494" cy="1938992"/>
          </a:xfrm>
          <a:prstGeom prst="rect">
            <a:avLst/>
          </a:prstGeom>
          <a:noFill/>
        </p:spPr>
        <p:txBody>
          <a:bodyPr wrap="square">
            <a:spAutoFit/>
          </a:bodyPr>
          <a:lstStyle/>
          <a:p>
            <a:pPr marL="179388" indent="-179388"/>
            <a:r>
              <a:rPr lang="en-GB" dirty="0"/>
              <a:t>•	</a:t>
            </a:r>
            <a:r>
              <a:rPr lang="en-GB" sz="2000" dirty="0">
                <a:solidFill>
                  <a:srgbClr val="23085A"/>
                </a:solidFill>
                <a:latin typeface="Arial" panose="020B0604020202020204" pitchFamily="34" charset="0"/>
                <a:cs typeface="Arial" panose="020B0604020202020204" pitchFamily="34" charset="0"/>
              </a:rPr>
              <a:t>Which fact mentioned in the video surprised you most?</a:t>
            </a:r>
          </a:p>
          <a:p>
            <a:pPr marL="179388" indent="-179388"/>
            <a:endParaRPr lang="en-GB" sz="2000" dirty="0">
              <a:solidFill>
                <a:srgbClr val="23085A"/>
              </a:solidFill>
              <a:latin typeface="Arial" panose="020B0604020202020204" pitchFamily="34" charset="0"/>
              <a:cs typeface="Arial" panose="020B0604020202020204" pitchFamily="34" charset="0"/>
            </a:endParaRPr>
          </a:p>
          <a:p>
            <a:pPr marL="179388" indent="-179388"/>
            <a:r>
              <a:rPr lang="en-GB" sz="2000" dirty="0">
                <a:solidFill>
                  <a:srgbClr val="23085A"/>
                </a:solidFill>
                <a:latin typeface="Arial" panose="020B0604020202020204" pitchFamily="34" charset="0"/>
                <a:cs typeface="Arial" panose="020B0604020202020204" pitchFamily="34" charset="0"/>
              </a:rPr>
              <a:t>•	In the pre-task you had to classify animals into two groups: carnivores and herbivores. Can you think of other ways of classifying animals?</a:t>
            </a:r>
          </a:p>
          <a:p>
            <a:pPr marL="179388" indent="-179388"/>
            <a:endParaRPr lang="en-GB" sz="2000" dirty="0">
              <a:solidFill>
                <a:srgbClr val="23085A"/>
              </a:solidFill>
              <a:latin typeface="Arial" panose="020B0604020202020204" pitchFamily="34" charset="0"/>
              <a:cs typeface="Arial" panose="020B0604020202020204" pitchFamily="34" charset="0"/>
            </a:endParaRPr>
          </a:p>
          <a:p>
            <a:pPr marL="179388" indent="-179388"/>
            <a:r>
              <a:rPr lang="en-GB" sz="2000" dirty="0">
                <a:solidFill>
                  <a:srgbClr val="23085A"/>
                </a:solidFill>
                <a:latin typeface="Arial" panose="020B0604020202020204" pitchFamily="34" charset="0"/>
                <a:cs typeface="Arial" panose="020B0604020202020204" pitchFamily="34" charset="0"/>
              </a:rPr>
              <a:t>•	Do you think humans are carnivores or herbivores by nature?</a:t>
            </a:r>
          </a:p>
        </p:txBody>
      </p:sp>
      <p:pic>
        <p:nvPicPr>
          <p:cNvPr id="9" name="Picture 8" descr="Rhino photographed by Suzanne Mordue">
            <a:extLst>
              <a:ext uri="{FF2B5EF4-FFF2-40B4-BE49-F238E27FC236}">
                <a16:creationId xmlns:a16="http://schemas.microsoft.com/office/drawing/2014/main" id="{40A698AC-D348-D711-5B4D-207E2E67152E}"/>
              </a:ext>
            </a:extLst>
          </p:cNvPr>
          <p:cNvPicPr>
            <a:picLocks noChangeAspect="1"/>
          </p:cNvPicPr>
          <p:nvPr/>
        </p:nvPicPr>
        <p:blipFill>
          <a:blip r:embed="rId3"/>
          <a:stretch>
            <a:fillRect/>
          </a:stretch>
        </p:blipFill>
        <p:spPr>
          <a:xfrm>
            <a:off x="7655860" y="3468883"/>
            <a:ext cx="4195482" cy="3169919"/>
          </a:xfrm>
          <a:prstGeom prst="rect">
            <a:avLst/>
          </a:prstGeom>
        </p:spPr>
      </p:pic>
    </p:spTree>
    <p:extLst>
      <p:ext uri="{BB962C8B-B14F-4D97-AF65-F5344CB8AC3E}">
        <p14:creationId xmlns:p14="http://schemas.microsoft.com/office/powerpoint/2010/main" val="227879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8300D2-8423-15AA-C61D-9DE7C2B01078}"/>
            </a:ext>
          </a:extLst>
        </p:cNvPr>
        <p:cNvGrpSpPr/>
        <p:nvPr/>
      </p:nvGrpSpPr>
      <p:grpSpPr>
        <a:xfrm>
          <a:off x="0" y="0"/>
          <a:ext cx="0" cy="0"/>
          <a:chOff x="0" y="0"/>
          <a:chExt cx="0" cy="0"/>
        </a:xfrm>
      </p:grpSpPr>
      <p:pic>
        <p:nvPicPr>
          <p:cNvPr id="5" name="Picture 4" descr="A blue text on a black background&#10;&#10;Description automatically generated">
            <a:extLst>
              <a:ext uri="{FF2B5EF4-FFF2-40B4-BE49-F238E27FC236}">
                <a16:creationId xmlns:a16="http://schemas.microsoft.com/office/drawing/2014/main" id="{DED2A2C0-9DCA-FEF4-9A56-F0C032E78D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358" y="346530"/>
            <a:ext cx="1362459" cy="391669"/>
          </a:xfrm>
          <a:prstGeom prst="rect">
            <a:avLst/>
          </a:prstGeom>
        </p:spPr>
      </p:pic>
      <p:sp>
        <p:nvSpPr>
          <p:cNvPr id="7" name="TextBox 6">
            <a:extLst>
              <a:ext uri="{FF2B5EF4-FFF2-40B4-BE49-F238E27FC236}">
                <a16:creationId xmlns:a16="http://schemas.microsoft.com/office/drawing/2014/main" id="{F8AB7BFB-1F0B-52C4-CD62-42684BDA2BE2}"/>
              </a:ext>
            </a:extLst>
          </p:cNvPr>
          <p:cNvSpPr txBox="1"/>
          <p:nvPr/>
        </p:nvSpPr>
        <p:spPr>
          <a:xfrm>
            <a:off x="214368" y="6326804"/>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6" name="TextBox 5">
            <a:extLst>
              <a:ext uri="{FF2B5EF4-FFF2-40B4-BE49-F238E27FC236}">
                <a16:creationId xmlns:a16="http://schemas.microsoft.com/office/drawing/2014/main" id="{7B621AC1-1F3A-1DDC-3390-CEDAC94CF394}"/>
              </a:ext>
            </a:extLst>
          </p:cNvPr>
          <p:cNvSpPr txBox="1"/>
          <p:nvPr/>
        </p:nvSpPr>
        <p:spPr>
          <a:xfrm>
            <a:off x="2017058" y="219198"/>
            <a:ext cx="8104095" cy="646331"/>
          </a:xfrm>
          <a:prstGeom prst="rect">
            <a:avLst/>
          </a:prstGeom>
          <a:noFill/>
        </p:spPr>
        <p:txBody>
          <a:bodyPr wrap="square">
            <a:spAutoFit/>
          </a:bodyPr>
          <a:lstStyle/>
          <a:p>
            <a:r>
              <a:rPr lang="en-GB" sz="3600" dirty="0">
                <a:solidFill>
                  <a:srgbClr val="23085A"/>
                </a:solidFill>
                <a:latin typeface="Arial" panose="020B0604020202020204" pitchFamily="34" charset="0"/>
                <a:cs typeface="Arial" panose="020B0604020202020204" pitchFamily="34" charset="0"/>
              </a:rPr>
              <a:t>5:Verbs starting with out-</a:t>
            </a:r>
          </a:p>
        </p:txBody>
      </p:sp>
      <p:sp>
        <p:nvSpPr>
          <p:cNvPr id="4" name="TextBox 3">
            <a:extLst>
              <a:ext uri="{FF2B5EF4-FFF2-40B4-BE49-F238E27FC236}">
                <a16:creationId xmlns:a16="http://schemas.microsoft.com/office/drawing/2014/main" id="{7A1C7CEA-7EBF-F4A2-7DEC-086A6B13286A}"/>
              </a:ext>
            </a:extLst>
          </p:cNvPr>
          <p:cNvSpPr txBox="1"/>
          <p:nvPr/>
        </p:nvSpPr>
        <p:spPr>
          <a:xfrm>
            <a:off x="376605" y="971432"/>
            <a:ext cx="10542494" cy="1015663"/>
          </a:xfrm>
          <a:prstGeom prst="rect">
            <a:avLst/>
          </a:prstGeom>
          <a:noFill/>
        </p:spPr>
        <p:txBody>
          <a:bodyPr wrap="square">
            <a:spAutoFit/>
          </a:bodyPr>
          <a:lstStyle/>
          <a:p>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In the video you heard “Herbivores manage to </a:t>
            </a:r>
            <a:r>
              <a:rPr lang="en-GB" sz="2000" b="1"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out-manoeuvre</a:t>
            </a:r>
            <a:r>
              <a:rPr lang="en-GB" sz="2000" dirty="0">
                <a:solidFill>
                  <a:srgbClr val="23085A"/>
                </a:solidFill>
                <a:effectLst/>
                <a:latin typeface="Arial" panose="020B0604020202020204" pitchFamily="34" charset="0"/>
                <a:ea typeface="Times New Roman" panose="02020603050405020304" pitchFamily="18" charset="0"/>
                <a:cs typeface="Arial" panose="020B0604020202020204" pitchFamily="34" charset="0"/>
              </a:rPr>
              <a:t> their enemies more often than you can suppose” meaning they were more skilful than their enemies.</a:t>
            </a:r>
          </a:p>
          <a:p>
            <a:pPr marL="179388" indent="-179388"/>
            <a:endParaRPr lang="en-GB" sz="2000" dirty="0">
              <a:solidFill>
                <a:srgbClr val="23085A"/>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E29DDE5-A2B6-6654-8B8B-E18E08B14D2F}"/>
              </a:ext>
            </a:extLst>
          </p:cNvPr>
          <p:cNvSpPr txBox="1"/>
          <p:nvPr/>
        </p:nvSpPr>
        <p:spPr>
          <a:xfrm>
            <a:off x="439358" y="1754012"/>
            <a:ext cx="10748683" cy="4401205"/>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Complete the sentences below with other verbs with the prefix out paying attention to the tense.</a:t>
            </a: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	outweigh		outsmart		outnumber		outperform</a:t>
            </a:r>
          </a:p>
          <a:p>
            <a:endParaRPr lang="en-GB" sz="2000" dirty="0">
              <a:solidFill>
                <a:srgbClr val="23085A"/>
              </a:solidFill>
              <a:latin typeface="Arial" panose="020B0604020202020204" pitchFamily="34" charset="0"/>
              <a:cs typeface="Arial" panose="020B0604020202020204" pitchFamily="34" charset="0"/>
            </a:endParaRP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	In the story, the wolf is stronger, but the fox manages to _____________ him.</a:t>
            </a: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	All things considered, the advantages clearly _____________ the possible disadvantages.</a:t>
            </a: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	In our class, the girls _____________ the boys.</a:t>
            </a:r>
          </a:p>
          <a:p>
            <a:endParaRPr lang="en-GB" sz="2000" dirty="0">
              <a:solidFill>
                <a:srgbClr val="23085A"/>
              </a:solidFill>
              <a:latin typeface="Arial" panose="020B0604020202020204" pitchFamily="34" charset="0"/>
              <a:cs typeface="Arial" panose="020B0604020202020204" pitchFamily="34" charset="0"/>
            </a:endParaRPr>
          </a:p>
          <a:p>
            <a:r>
              <a:rPr lang="en-GB" sz="2000" dirty="0">
                <a:solidFill>
                  <a:srgbClr val="23085A"/>
                </a:solidFill>
                <a:latin typeface="Arial" panose="020B0604020202020204" pitchFamily="34" charset="0"/>
                <a:cs typeface="Arial" panose="020B0604020202020204" pitchFamily="34" charset="0"/>
              </a:rPr>
              <a:t>•	Last year Toyota ______________ other Japanese cars.</a:t>
            </a:r>
          </a:p>
        </p:txBody>
      </p:sp>
    </p:spTree>
    <p:extLst>
      <p:ext uri="{BB962C8B-B14F-4D97-AF65-F5344CB8AC3E}">
        <p14:creationId xmlns:p14="http://schemas.microsoft.com/office/powerpoint/2010/main" val="1111443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155</TotalTime>
  <Words>831</Words>
  <Application>Microsoft Office PowerPoint</Application>
  <PresentationFormat>Widescreen</PresentationFormat>
  <Paragraphs>109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mordue</dc:creator>
  <cp:lastModifiedBy>suzanne mordue</cp:lastModifiedBy>
  <cp:revision>1</cp:revision>
  <dcterms:created xsi:type="dcterms:W3CDTF">2024-03-18T14:21:35Z</dcterms:created>
  <dcterms:modified xsi:type="dcterms:W3CDTF">2024-03-18T16:57:16Z</dcterms:modified>
</cp:coreProperties>
</file>