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61" r:id="rId4"/>
    <p:sldId id="257" r:id="rId5"/>
    <p:sldId id="258" r:id="rId6"/>
    <p:sldId id="262" r:id="rId7"/>
    <p:sldId id="263"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3085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03" d="100"/>
          <a:sy n="103" d="100"/>
        </p:scale>
        <p:origin x="828"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C63EFD-9596-8E60-C920-8BF897FF16D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54790A0C-F6EF-D88F-377B-69AF715F4C7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C63E0AC2-F6DE-ADF3-E94D-B8A612D8D371}"/>
              </a:ext>
            </a:extLst>
          </p:cNvPr>
          <p:cNvSpPr>
            <a:spLocks noGrp="1"/>
          </p:cNvSpPr>
          <p:nvPr>
            <p:ph type="dt" sz="half" idx="10"/>
          </p:nvPr>
        </p:nvSpPr>
        <p:spPr/>
        <p:txBody>
          <a:bodyPr/>
          <a:lstStyle/>
          <a:p>
            <a:fld id="{6D387B83-E325-4ABB-B4B2-CF1D02D66B9E}" type="datetimeFigureOut">
              <a:rPr lang="en-GB" smtClean="0"/>
              <a:t>04/03/2024</a:t>
            </a:fld>
            <a:endParaRPr lang="en-GB"/>
          </a:p>
        </p:txBody>
      </p:sp>
      <p:sp>
        <p:nvSpPr>
          <p:cNvPr id="5" name="Footer Placeholder 4">
            <a:extLst>
              <a:ext uri="{FF2B5EF4-FFF2-40B4-BE49-F238E27FC236}">
                <a16:creationId xmlns:a16="http://schemas.microsoft.com/office/drawing/2014/main" id="{76065505-E49D-2A9B-0A3E-BA101EB980C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9105DB3-A12C-7322-9831-7F60DAB3C04D}"/>
              </a:ext>
            </a:extLst>
          </p:cNvPr>
          <p:cNvSpPr>
            <a:spLocks noGrp="1"/>
          </p:cNvSpPr>
          <p:nvPr>
            <p:ph type="sldNum" sz="quarter" idx="12"/>
          </p:nvPr>
        </p:nvSpPr>
        <p:spPr/>
        <p:txBody>
          <a:bodyPr/>
          <a:lstStyle/>
          <a:p>
            <a:fld id="{6D985F9E-5BCC-4D0B-A173-3BE5CFBD6D7C}" type="slidenum">
              <a:rPr lang="en-GB" smtClean="0"/>
              <a:t>‹#›</a:t>
            </a:fld>
            <a:endParaRPr lang="en-GB"/>
          </a:p>
        </p:txBody>
      </p:sp>
    </p:spTree>
    <p:extLst>
      <p:ext uri="{BB962C8B-B14F-4D97-AF65-F5344CB8AC3E}">
        <p14:creationId xmlns:p14="http://schemas.microsoft.com/office/powerpoint/2010/main" val="869569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9ABF77-6676-CD4B-ACC4-E67217469848}"/>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6E7C328-97CA-C7CC-82DA-51CB62F8F9B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C8BF552-0E20-5918-D521-6C9A1E0E97D4}"/>
              </a:ext>
            </a:extLst>
          </p:cNvPr>
          <p:cNvSpPr>
            <a:spLocks noGrp="1"/>
          </p:cNvSpPr>
          <p:nvPr>
            <p:ph type="dt" sz="half" idx="10"/>
          </p:nvPr>
        </p:nvSpPr>
        <p:spPr/>
        <p:txBody>
          <a:bodyPr/>
          <a:lstStyle/>
          <a:p>
            <a:fld id="{6D387B83-E325-4ABB-B4B2-CF1D02D66B9E}" type="datetimeFigureOut">
              <a:rPr lang="en-GB" smtClean="0"/>
              <a:t>04/03/2024</a:t>
            </a:fld>
            <a:endParaRPr lang="en-GB"/>
          </a:p>
        </p:txBody>
      </p:sp>
      <p:sp>
        <p:nvSpPr>
          <p:cNvPr id="5" name="Footer Placeholder 4">
            <a:extLst>
              <a:ext uri="{FF2B5EF4-FFF2-40B4-BE49-F238E27FC236}">
                <a16:creationId xmlns:a16="http://schemas.microsoft.com/office/drawing/2014/main" id="{8D105BB9-7025-012C-413B-A9D3F2E9B49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41DB90F-37F6-129D-51A8-83AB931282D0}"/>
              </a:ext>
            </a:extLst>
          </p:cNvPr>
          <p:cNvSpPr>
            <a:spLocks noGrp="1"/>
          </p:cNvSpPr>
          <p:nvPr>
            <p:ph type="sldNum" sz="quarter" idx="12"/>
          </p:nvPr>
        </p:nvSpPr>
        <p:spPr/>
        <p:txBody>
          <a:bodyPr/>
          <a:lstStyle/>
          <a:p>
            <a:fld id="{6D985F9E-5BCC-4D0B-A173-3BE5CFBD6D7C}" type="slidenum">
              <a:rPr lang="en-GB" smtClean="0"/>
              <a:t>‹#›</a:t>
            </a:fld>
            <a:endParaRPr lang="en-GB"/>
          </a:p>
        </p:txBody>
      </p:sp>
    </p:spTree>
    <p:extLst>
      <p:ext uri="{BB962C8B-B14F-4D97-AF65-F5344CB8AC3E}">
        <p14:creationId xmlns:p14="http://schemas.microsoft.com/office/powerpoint/2010/main" val="11893754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7EE8D20-F0D0-46D5-68E7-C6E835B7F6E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3A89A8E-EE39-49A7-2D79-98F1F1686C2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A83C585-DDC7-76B8-4CEA-B784D3396865}"/>
              </a:ext>
            </a:extLst>
          </p:cNvPr>
          <p:cNvSpPr>
            <a:spLocks noGrp="1"/>
          </p:cNvSpPr>
          <p:nvPr>
            <p:ph type="dt" sz="half" idx="10"/>
          </p:nvPr>
        </p:nvSpPr>
        <p:spPr/>
        <p:txBody>
          <a:bodyPr/>
          <a:lstStyle/>
          <a:p>
            <a:fld id="{6D387B83-E325-4ABB-B4B2-CF1D02D66B9E}" type="datetimeFigureOut">
              <a:rPr lang="en-GB" smtClean="0"/>
              <a:t>04/03/2024</a:t>
            </a:fld>
            <a:endParaRPr lang="en-GB"/>
          </a:p>
        </p:txBody>
      </p:sp>
      <p:sp>
        <p:nvSpPr>
          <p:cNvPr id="5" name="Footer Placeholder 4">
            <a:extLst>
              <a:ext uri="{FF2B5EF4-FFF2-40B4-BE49-F238E27FC236}">
                <a16:creationId xmlns:a16="http://schemas.microsoft.com/office/drawing/2014/main" id="{CB76BBC9-82C7-7862-948F-2FA56E16501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93F48B1-07CC-6F76-DC43-F253AC1F6DB7}"/>
              </a:ext>
            </a:extLst>
          </p:cNvPr>
          <p:cNvSpPr>
            <a:spLocks noGrp="1"/>
          </p:cNvSpPr>
          <p:nvPr>
            <p:ph type="sldNum" sz="quarter" idx="12"/>
          </p:nvPr>
        </p:nvSpPr>
        <p:spPr/>
        <p:txBody>
          <a:bodyPr/>
          <a:lstStyle/>
          <a:p>
            <a:fld id="{6D985F9E-5BCC-4D0B-A173-3BE5CFBD6D7C}" type="slidenum">
              <a:rPr lang="en-GB" smtClean="0"/>
              <a:t>‹#›</a:t>
            </a:fld>
            <a:endParaRPr lang="en-GB"/>
          </a:p>
        </p:txBody>
      </p:sp>
    </p:spTree>
    <p:extLst>
      <p:ext uri="{BB962C8B-B14F-4D97-AF65-F5344CB8AC3E}">
        <p14:creationId xmlns:p14="http://schemas.microsoft.com/office/powerpoint/2010/main" val="1342533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D07EAE-3419-34FD-03DB-0D5BB7C88DB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6F2FD43-908A-36CC-0795-69B6129E7D7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F5B6818-373E-3C02-5DD5-01C7512789A6}"/>
              </a:ext>
            </a:extLst>
          </p:cNvPr>
          <p:cNvSpPr>
            <a:spLocks noGrp="1"/>
          </p:cNvSpPr>
          <p:nvPr>
            <p:ph type="dt" sz="half" idx="10"/>
          </p:nvPr>
        </p:nvSpPr>
        <p:spPr/>
        <p:txBody>
          <a:bodyPr/>
          <a:lstStyle/>
          <a:p>
            <a:fld id="{6D387B83-E325-4ABB-B4B2-CF1D02D66B9E}" type="datetimeFigureOut">
              <a:rPr lang="en-GB" smtClean="0"/>
              <a:t>04/03/2024</a:t>
            </a:fld>
            <a:endParaRPr lang="en-GB"/>
          </a:p>
        </p:txBody>
      </p:sp>
      <p:sp>
        <p:nvSpPr>
          <p:cNvPr id="5" name="Footer Placeholder 4">
            <a:extLst>
              <a:ext uri="{FF2B5EF4-FFF2-40B4-BE49-F238E27FC236}">
                <a16:creationId xmlns:a16="http://schemas.microsoft.com/office/drawing/2014/main" id="{FD672810-4555-1987-4957-EB21D68433C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E34A8AE-0AF5-6C43-1253-786CD5D99065}"/>
              </a:ext>
            </a:extLst>
          </p:cNvPr>
          <p:cNvSpPr>
            <a:spLocks noGrp="1"/>
          </p:cNvSpPr>
          <p:nvPr>
            <p:ph type="sldNum" sz="quarter" idx="12"/>
          </p:nvPr>
        </p:nvSpPr>
        <p:spPr/>
        <p:txBody>
          <a:bodyPr/>
          <a:lstStyle/>
          <a:p>
            <a:fld id="{6D985F9E-5BCC-4D0B-A173-3BE5CFBD6D7C}" type="slidenum">
              <a:rPr lang="en-GB" smtClean="0"/>
              <a:t>‹#›</a:t>
            </a:fld>
            <a:endParaRPr lang="en-GB"/>
          </a:p>
        </p:txBody>
      </p:sp>
    </p:spTree>
    <p:extLst>
      <p:ext uri="{BB962C8B-B14F-4D97-AF65-F5344CB8AC3E}">
        <p14:creationId xmlns:p14="http://schemas.microsoft.com/office/powerpoint/2010/main" val="26710825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B25320-73E3-946F-F929-A7169B789A7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574576D7-84FE-EF1A-FE3D-46986E84282A}"/>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1FCBDAB-B903-7BDF-B5F7-B1FFD928100E}"/>
              </a:ext>
            </a:extLst>
          </p:cNvPr>
          <p:cNvSpPr>
            <a:spLocks noGrp="1"/>
          </p:cNvSpPr>
          <p:nvPr>
            <p:ph type="dt" sz="half" idx="10"/>
          </p:nvPr>
        </p:nvSpPr>
        <p:spPr/>
        <p:txBody>
          <a:bodyPr/>
          <a:lstStyle/>
          <a:p>
            <a:fld id="{6D387B83-E325-4ABB-B4B2-CF1D02D66B9E}" type="datetimeFigureOut">
              <a:rPr lang="en-GB" smtClean="0"/>
              <a:t>04/03/2024</a:t>
            </a:fld>
            <a:endParaRPr lang="en-GB"/>
          </a:p>
        </p:txBody>
      </p:sp>
      <p:sp>
        <p:nvSpPr>
          <p:cNvPr id="5" name="Footer Placeholder 4">
            <a:extLst>
              <a:ext uri="{FF2B5EF4-FFF2-40B4-BE49-F238E27FC236}">
                <a16:creationId xmlns:a16="http://schemas.microsoft.com/office/drawing/2014/main" id="{B9AC9376-32AB-B402-43E0-9B5673EE987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81EE249-96A5-F2DC-CE26-25CC5AAD3402}"/>
              </a:ext>
            </a:extLst>
          </p:cNvPr>
          <p:cNvSpPr>
            <a:spLocks noGrp="1"/>
          </p:cNvSpPr>
          <p:nvPr>
            <p:ph type="sldNum" sz="quarter" idx="12"/>
          </p:nvPr>
        </p:nvSpPr>
        <p:spPr/>
        <p:txBody>
          <a:bodyPr/>
          <a:lstStyle/>
          <a:p>
            <a:fld id="{6D985F9E-5BCC-4D0B-A173-3BE5CFBD6D7C}" type="slidenum">
              <a:rPr lang="en-GB" smtClean="0"/>
              <a:t>‹#›</a:t>
            </a:fld>
            <a:endParaRPr lang="en-GB"/>
          </a:p>
        </p:txBody>
      </p:sp>
    </p:spTree>
    <p:extLst>
      <p:ext uri="{BB962C8B-B14F-4D97-AF65-F5344CB8AC3E}">
        <p14:creationId xmlns:p14="http://schemas.microsoft.com/office/powerpoint/2010/main" val="27811085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0EFDDF-57B0-18E4-5037-F338DB0FA13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E832DD4-BBCA-906C-A69F-4DC5636B209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747C6C8-450C-164D-A3F9-470FCD9E7CD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102ACC26-9A63-B6CE-6067-D3179493753E}"/>
              </a:ext>
            </a:extLst>
          </p:cNvPr>
          <p:cNvSpPr>
            <a:spLocks noGrp="1"/>
          </p:cNvSpPr>
          <p:nvPr>
            <p:ph type="dt" sz="half" idx="10"/>
          </p:nvPr>
        </p:nvSpPr>
        <p:spPr/>
        <p:txBody>
          <a:bodyPr/>
          <a:lstStyle/>
          <a:p>
            <a:fld id="{6D387B83-E325-4ABB-B4B2-CF1D02D66B9E}" type="datetimeFigureOut">
              <a:rPr lang="en-GB" smtClean="0"/>
              <a:t>04/03/2024</a:t>
            </a:fld>
            <a:endParaRPr lang="en-GB"/>
          </a:p>
        </p:txBody>
      </p:sp>
      <p:sp>
        <p:nvSpPr>
          <p:cNvPr id="6" name="Footer Placeholder 5">
            <a:extLst>
              <a:ext uri="{FF2B5EF4-FFF2-40B4-BE49-F238E27FC236}">
                <a16:creationId xmlns:a16="http://schemas.microsoft.com/office/drawing/2014/main" id="{CC276315-94DB-E305-E9A2-84431461A2F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D9761A2-0867-84B3-3E73-21E4965E3901}"/>
              </a:ext>
            </a:extLst>
          </p:cNvPr>
          <p:cNvSpPr>
            <a:spLocks noGrp="1"/>
          </p:cNvSpPr>
          <p:nvPr>
            <p:ph type="sldNum" sz="quarter" idx="12"/>
          </p:nvPr>
        </p:nvSpPr>
        <p:spPr/>
        <p:txBody>
          <a:bodyPr/>
          <a:lstStyle/>
          <a:p>
            <a:fld id="{6D985F9E-5BCC-4D0B-A173-3BE5CFBD6D7C}" type="slidenum">
              <a:rPr lang="en-GB" smtClean="0"/>
              <a:t>‹#›</a:t>
            </a:fld>
            <a:endParaRPr lang="en-GB"/>
          </a:p>
        </p:txBody>
      </p:sp>
    </p:spTree>
    <p:extLst>
      <p:ext uri="{BB962C8B-B14F-4D97-AF65-F5344CB8AC3E}">
        <p14:creationId xmlns:p14="http://schemas.microsoft.com/office/powerpoint/2010/main" val="8183695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0E6564-E1C6-6EC6-4422-CE34729194FF}"/>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E8F3771-8CB6-A51E-DC8A-8012D47B475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F112E94-DDA4-C624-E2A1-CB81B83A067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20E18AC3-4B7E-E7F8-F517-54D6D5B9E81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72F25BA-0F96-C895-A109-648E9F353E2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D9F34A5-F2E0-5CE8-D59B-98E862E2E74C}"/>
              </a:ext>
            </a:extLst>
          </p:cNvPr>
          <p:cNvSpPr>
            <a:spLocks noGrp="1"/>
          </p:cNvSpPr>
          <p:nvPr>
            <p:ph type="dt" sz="half" idx="10"/>
          </p:nvPr>
        </p:nvSpPr>
        <p:spPr/>
        <p:txBody>
          <a:bodyPr/>
          <a:lstStyle/>
          <a:p>
            <a:fld id="{6D387B83-E325-4ABB-B4B2-CF1D02D66B9E}" type="datetimeFigureOut">
              <a:rPr lang="en-GB" smtClean="0"/>
              <a:t>04/03/2024</a:t>
            </a:fld>
            <a:endParaRPr lang="en-GB"/>
          </a:p>
        </p:txBody>
      </p:sp>
      <p:sp>
        <p:nvSpPr>
          <p:cNvPr id="8" name="Footer Placeholder 7">
            <a:extLst>
              <a:ext uri="{FF2B5EF4-FFF2-40B4-BE49-F238E27FC236}">
                <a16:creationId xmlns:a16="http://schemas.microsoft.com/office/drawing/2014/main" id="{BCFA56AB-740E-6236-734D-637B7F0C40AC}"/>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0D171629-345E-0D67-581F-85FDEC81DFCA}"/>
              </a:ext>
            </a:extLst>
          </p:cNvPr>
          <p:cNvSpPr>
            <a:spLocks noGrp="1"/>
          </p:cNvSpPr>
          <p:nvPr>
            <p:ph type="sldNum" sz="quarter" idx="12"/>
          </p:nvPr>
        </p:nvSpPr>
        <p:spPr/>
        <p:txBody>
          <a:bodyPr/>
          <a:lstStyle/>
          <a:p>
            <a:fld id="{6D985F9E-5BCC-4D0B-A173-3BE5CFBD6D7C}" type="slidenum">
              <a:rPr lang="en-GB" smtClean="0"/>
              <a:t>‹#›</a:t>
            </a:fld>
            <a:endParaRPr lang="en-GB"/>
          </a:p>
        </p:txBody>
      </p:sp>
    </p:spTree>
    <p:extLst>
      <p:ext uri="{BB962C8B-B14F-4D97-AF65-F5344CB8AC3E}">
        <p14:creationId xmlns:p14="http://schemas.microsoft.com/office/powerpoint/2010/main" val="27284209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BC1126-9CC3-9C31-ABA7-D0F9616FBFFC}"/>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50468070-8F6A-6B0A-6E81-449B6C5C6D4C}"/>
              </a:ext>
            </a:extLst>
          </p:cNvPr>
          <p:cNvSpPr>
            <a:spLocks noGrp="1"/>
          </p:cNvSpPr>
          <p:nvPr>
            <p:ph type="dt" sz="half" idx="10"/>
          </p:nvPr>
        </p:nvSpPr>
        <p:spPr/>
        <p:txBody>
          <a:bodyPr/>
          <a:lstStyle/>
          <a:p>
            <a:fld id="{6D387B83-E325-4ABB-B4B2-CF1D02D66B9E}" type="datetimeFigureOut">
              <a:rPr lang="en-GB" smtClean="0"/>
              <a:t>04/03/2024</a:t>
            </a:fld>
            <a:endParaRPr lang="en-GB"/>
          </a:p>
        </p:txBody>
      </p:sp>
      <p:sp>
        <p:nvSpPr>
          <p:cNvPr id="4" name="Footer Placeholder 3">
            <a:extLst>
              <a:ext uri="{FF2B5EF4-FFF2-40B4-BE49-F238E27FC236}">
                <a16:creationId xmlns:a16="http://schemas.microsoft.com/office/drawing/2014/main" id="{675B7BAF-DEF4-11B3-2B09-1BD5E2151C35}"/>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47B357DB-9439-F05F-F804-89BEEA7B01BB}"/>
              </a:ext>
            </a:extLst>
          </p:cNvPr>
          <p:cNvSpPr>
            <a:spLocks noGrp="1"/>
          </p:cNvSpPr>
          <p:nvPr>
            <p:ph type="sldNum" sz="quarter" idx="12"/>
          </p:nvPr>
        </p:nvSpPr>
        <p:spPr/>
        <p:txBody>
          <a:bodyPr/>
          <a:lstStyle/>
          <a:p>
            <a:fld id="{6D985F9E-5BCC-4D0B-A173-3BE5CFBD6D7C}" type="slidenum">
              <a:rPr lang="en-GB" smtClean="0"/>
              <a:t>‹#›</a:t>
            </a:fld>
            <a:endParaRPr lang="en-GB"/>
          </a:p>
        </p:txBody>
      </p:sp>
    </p:spTree>
    <p:extLst>
      <p:ext uri="{BB962C8B-B14F-4D97-AF65-F5344CB8AC3E}">
        <p14:creationId xmlns:p14="http://schemas.microsoft.com/office/powerpoint/2010/main" val="38244611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E58AF78-7BDD-4E40-5BB3-0FCCCA4ECFF4}"/>
              </a:ext>
            </a:extLst>
          </p:cNvPr>
          <p:cNvSpPr>
            <a:spLocks noGrp="1"/>
          </p:cNvSpPr>
          <p:nvPr>
            <p:ph type="dt" sz="half" idx="10"/>
          </p:nvPr>
        </p:nvSpPr>
        <p:spPr/>
        <p:txBody>
          <a:bodyPr/>
          <a:lstStyle/>
          <a:p>
            <a:fld id="{6D387B83-E325-4ABB-B4B2-CF1D02D66B9E}" type="datetimeFigureOut">
              <a:rPr lang="en-GB" smtClean="0"/>
              <a:t>04/03/2024</a:t>
            </a:fld>
            <a:endParaRPr lang="en-GB"/>
          </a:p>
        </p:txBody>
      </p:sp>
      <p:sp>
        <p:nvSpPr>
          <p:cNvPr id="3" name="Footer Placeholder 2">
            <a:extLst>
              <a:ext uri="{FF2B5EF4-FFF2-40B4-BE49-F238E27FC236}">
                <a16:creationId xmlns:a16="http://schemas.microsoft.com/office/drawing/2014/main" id="{42EECDC3-7A8B-BAA0-6A79-2067F153113F}"/>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6FCED954-3039-7210-E584-49658897D3A4}"/>
              </a:ext>
            </a:extLst>
          </p:cNvPr>
          <p:cNvSpPr>
            <a:spLocks noGrp="1"/>
          </p:cNvSpPr>
          <p:nvPr>
            <p:ph type="sldNum" sz="quarter" idx="12"/>
          </p:nvPr>
        </p:nvSpPr>
        <p:spPr/>
        <p:txBody>
          <a:bodyPr/>
          <a:lstStyle/>
          <a:p>
            <a:fld id="{6D985F9E-5BCC-4D0B-A173-3BE5CFBD6D7C}" type="slidenum">
              <a:rPr lang="en-GB" smtClean="0"/>
              <a:t>‹#›</a:t>
            </a:fld>
            <a:endParaRPr lang="en-GB"/>
          </a:p>
        </p:txBody>
      </p:sp>
    </p:spTree>
    <p:extLst>
      <p:ext uri="{BB962C8B-B14F-4D97-AF65-F5344CB8AC3E}">
        <p14:creationId xmlns:p14="http://schemas.microsoft.com/office/powerpoint/2010/main" val="1977767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20CDD2-3AD4-445D-4CB4-35AB92B049E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E16E2F0F-AF80-90DD-860E-5DE3E8C7522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55C4D790-EBE8-2326-18CA-A36353C1026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32F0271-D23F-B175-6252-B1B4CDB6D066}"/>
              </a:ext>
            </a:extLst>
          </p:cNvPr>
          <p:cNvSpPr>
            <a:spLocks noGrp="1"/>
          </p:cNvSpPr>
          <p:nvPr>
            <p:ph type="dt" sz="half" idx="10"/>
          </p:nvPr>
        </p:nvSpPr>
        <p:spPr/>
        <p:txBody>
          <a:bodyPr/>
          <a:lstStyle/>
          <a:p>
            <a:fld id="{6D387B83-E325-4ABB-B4B2-CF1D02D66B9E}" type="datetimeFigureOut">
              <a:rPr lang="en-GB" smtClean="0"/>
              <a:t>04/03/2024</a:t>
            </a:fld>
            <a:endParaRPr lang="en-GB"/>
          </a:p>
        </p:txBody>
      </p:sp>
      <p:sp>
        <p:nvSpPr>
          <p:cNvPr id="6" name="Footer Placeholder 5">
            <a:extLst>
              <a:ext uri="{FF2B5EF4-FFF2-40B4-BE49-F238E27FC236}">
                <a16:creationId xmlns:a16="http://schemas.microsoft.com/office/drawing/2014/main" id="{69C9C749-D42D-29F4-B107-A337FDA0599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0428C66-DE21-27D5-FE99-7015EFEC0701}"/>
              </a:ext>
            </a:extLst>
          </p:cNvPr>
          <p:cNvSpPr>
            <a:spLocks noGrp="1"/>
          </p:cNvSpPr>
          <p:nvPr>
            <p:ph type="sldNum" sz="quarter" idx="12"/>
          </p:nvPr>
        </p:nvSpPr>
        <p:spPr/>
        <p:txBody>
          <a:bodyPr/>
          <a:lstStyle/>
          <a:p>
            <a:fld id="{6D985F9E-5BCC-4D0B-A173-3BE5CFBD6D7C}" type="slidenum">
              <a:rPr lang="en-GB" smtClean="0"/>
              <a:t>‹#›</a:t>
            </a:fld>
            <a:endParaRPr lang="en-GB"/>
          </a:p>
        </p:txBody>
      </p:sp>
    </p:spTree>
    <p:extLst>
      <p:ext uri="{BB962C8B-B14F-4D97-AF65-F5344CB8AC3E}">
        <p14:creationId xmlns:p14="http://schemas.microsoft.com/office/powerpoint/2010/main" val="36591152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3F3265-2881-0EE7-AE6E-8F29ACCC5C7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EE56F029-84AD-6966-D6D6-3C484AFE252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6BE3053-ECA1-6290-D998-F4EE3FC3CD1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3C9987E-847F-CE92-270E-4E6A7B110336}"/>
              </a:ext>
            </a:extLst>
          </p:cNvPr>
          <p:cNvSpPr>
            <a:spLocks noGrp="1"/>
          </p:cNvSpPr>
          <p:nvPr>
            <p:ph type="dt" sz="half" idx="10"/>
          </p:nvPr>
        </p:nvSpPr>
        <p:spPr/>
        <p:txBody>
          <a:bodyPr/>
          <a:lstStyle/>
          <a:p>
            <a:fld id="{6D387B83-E325-4ABB-B4B2-CF1D02D66B9E}" type="datetimeFigureOut">
              <a:rPr lang="en-GB" smtClean="0"/>
              <a:t>04/03/2024</a:t>
            </a:fld>
            <a:endParaRPr lang="en-GB"/>
          </a:p>
        </p:txBody>
      </p:sp>
      <p:sp>
        <p:nvSpPr>
          <p:cNvPr id="6" name="Footer Placeholder 5">
            <a:extLst>
              <a:ext uri="{FF2B5EF4-FFF2-40B4-BE49-F238E27FC236}">
                <a16:creationId xmlns:a16="http://schemas.microsoft.com/office/drawing/2014/main" id="{ED16ACEA-F22A-C487-9CFF-3957491A8B0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82956CF-1171-B2E1-A343-EC468054B956}"/>
              </a:ext>
            </a:extLst>
          </p:cNvPr>
          <p:cNvSpPr>
            <a:spLocks noGrp="1"/>
          </p:cNvSpPr>
          <p:nvPr>
            <p:ph type="sldNum" sz="quarter" idx="12"/>
          </p:nvPr>
        </p:nvSpPr>
        <p:spPr/>
        <p:txBody>
          <a:bodyPr/>
          <a:lstStyle/>
          <a:p>
            <a:fld id="{6D985F9E-5BCC-4D0B-A173-3BE5CFBD6D7C}" type="slidenum">
              <a:rPr lang="en-GB" smtClean="0"/>
              <a:t>‹#›</a:t>
            </a:fld>
            <a:endParaRPr lang="en-GB"/>
          </a:p>
        </p:txBody>
      </p:sp>
    </p:spTree>
    <p:extLst>
      <p:ext uri="{BB962C8B-B14F-4D97-AF65-F5344CB8AC3E}">
        <p14:creationId xmlns:p14="http://schemas.microsoft.com/office/powerpoint/2010/main" val="26859399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90D6116-489D-3145-7788-936C03C228B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BF33450-324B-4089-2110-4FEBD569D31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AE63CE3-D38A-B2D6-AE91-AB166AE51A8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6D387B83-E325-4ABB-B4B2-CF1D02D66B9E}" type="datetimeFigureOut">
              <a:rPr lang="en-GB" smtClean="0"/>
              <a:t>04/03/2024</a:t>
            </a:fld>
            <a:endParaRPr lang="en-GB"/>
          </a:p>
        </p:txBody>
      </p:sp>
      <p:sp>
        <p:nvSpPr>
          <p:cNvPr id="5" name="Footer Placeholder 4">
            <a:extLst>
              <a:ext uri="{FF2B5EF4-FFF2-40B4-BE49-F238E27FC236}">
                <a16:creationId xmlns:a16="http://schemas.microsoft.com/office/drawing/2014/main" id="{BCAB8D6D-C62E-FEF9-35E9-7A3136BC1B4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B5323803-6723-ACF1-C4C7-E9A60E057A0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6D985F9E-5BCC-4D0B-A173-3BE5CFBD6D7C}" type="slidenum">
              <a:rPr lang="en-GB" smtClean="0"/>
              <a:t>‹#›</a:t>
            </a:fld>
            <a:endParaRPr lang="en-GB"/>
          </a:p>
        </p:txBody>
      </p:sp>
    </p:spTree>
    <p:extLst>
      <p:ext uri="{BB962C8B-B14F-4D97-AF65-F5344CB8AC3E}">
        <p14:creationId xmlns:p14="http://schemas.microsoft.com/office/powerpoint/2010/main" val="37691885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urple text on a black background&#10;&#10;Description automatically generated">
            <a:extLst>
              <a:ext uri="{FF2B5EF4-FFF2-40B4-BE49-F238E27FC236}">
                <a16:creationId xmlns:a16="http://schemas.microsoft.com/office/drawing/2014/main" id="{5EF6C1D3-24F1-5614-98D8-CF20D9E9663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2259" y="452257"/>
            <a:ext cx="1362459" cy="391669"/>
          </a:xfrm>
          <a:prstGeom prst="rect">
            <a:avLst/>
          </a:prstGeom>
        </p:spPr>
      </p:pic>
      <p:sp>
        <p:nvSpPr>
          <p:cNvPr id="7" name="TextBox 6">
            <a:extLst>
              <a:ext uri="{FF2B5EF4-FFF2-40B4-BE49-F238E27FC236}">
                <a16:creationId xmlns:a16="http://schemas.microsoft.com/office/drawing/2014/main" id="{ED857CA9-059C-2F98-68CD-ED3AB2B4147B}"/>
              </a:ext>
            </a:extLst>
          </p:cNvPr>
          <p:cNvSpPr txBox="1"/>
          <p:nvPr/>
        </p:nvSpPr>
        <p:spPr>
          <a:xfrm>
            <a:off x="153186" y="6405743"/>
            <a:ext cx="6094428" cy="369332"/>
          </a:xfrm>
          <a:prstGeom prst="rect">
            <a:avLst/>
          </a:prstGeom>
          <a:noFill/>
        </p:spPr>
        <p:txBody>
          <a:bodyPr wrap="square">
            <a:spAutoFit/>
          </a:bodyPr>
          <a:lstStyle/>
          <a:p>
            <a:r>
              <a:rPr lang="en-GB" dirty="0">
                <a:solidFill>
                  <a:srgbClr val="23085A"/>
                </a:solidFill>
              </a:rPr>
              <a:t>https://www.teachingenglish.org.uk/</a:t>
            </a:r>
          </a:p>
        </p:txBody>
      </p:sp>
      <p:pic>
        <p:nvPicPr>
          <p:cNvPr id="9" name="Picture 8">
            <a:extLst>
              <a:ext uri="{FF2B5EF4-FFF2-40B4-BE49-F238E27FC236}">
                <a16:creationId xmlns:a16="http://schemas.microsoft.com/office/drawing/2014/main" id="{99E83C06-9F08-9044-C656-5C1A4C789367}"/>
              </a:ext>
            </a:extLst>
          </p:cNvPr>
          <p:cNvPicPr>
            <a:picLocks noChangeAspect="1"/>
          </p:cNvPicPr>
          <p:nvPr/>
        </p:nvPicPr>
        <p:blipFill>
          <a:blip r:embed="rId3"/>
          <a:stretch>
            <a:fillRect/>
          </a:stretch>
        </p:blipFill>
        <p:spPr>
          <a:xfrm>
            <a:off x="6740398" y="3172407"/>
            <a:ext cx="4958543" cy="3233335"/>
          </a:xfrm>
          <a:prstGeom prst="rect">
            <a:avLst/>
          </a:prstGeom>
        </p:spPr>
      </p:pic>
      <p:sp>
        <p:nvSpPr>
          <p:cNvPr id="10" name="TextBox 9">
            <a:extLst>
              <a:ext uri="{FF2B5EF4-FFF2-40B4-BE49-F238E27FC236}">
                <a16:creationId xmlns:a16="http://schemas.microsoft.com/office/drawing/2014/main" id="{BBBDA773-EA14-6444-C04A-E72F66509159}"/>
              </a:ext>
            </a:extLst>
          </p:cNvPr>
          <p:cNvSpPr txBox="1"/>
          <p:nvPr/>
        </p:nvSpPr>
        <p:spPr>
          <a:xfrm>
            <a:off x="1203488" y="1272988"/>
            <a:ext cx="8012230" cy="646331"/>
          </a:xfrm>
          <a:prstGeom prst="rect">
            <a:avLst/>
          </a:prstGeom>
          <a:noFill/>
        </p:spPr>
        <p:txBody>
          <a:bodyPr wrap="square" rtlCol="0">
            <a:spAutoFit/>
          </a:bodyPr>
          <a:lstStyle/>
          <a:p>
            <a:r>
              <a:rPr lang="en-GB" sz="3600" b="1" dirty="0">
                <a:solidFill>
                  <a:srgbClr val="23085A"/>
                </a:solidFill>
                <a:latin typeface="Arial" panose="020B0604020202020204" pitchFamily="34" charset="0"/>
                <a:cs typeface="Arial" panose="020B0604020202020204" pitchFamily="34" charset="0"/>
              </a:rPr>
              <a:t>Branding and brand names</a:t>
            </a:r>
          </a:p>
        </p:txBody>
      </p:sp>
    </p:spTree>
    <p:extLst>
      <p:ext uri="{BB962C8B-B14F-4D97-AF65-F5344CB8AC3E}">
        <p14:creationId xmlns:p14="http://schemas.microsoft.com/office/powerpoint/2010/main" val="32068156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073396-76C0-10D4-C3DF-E1DD02316A02}"/>
            </a:ext>
          </a:extLst>
        </p:cNvPr>
        <p:cNvGrpSpPr/>
        <p:nvPr/>
      </p:nvGrpSpPr>
      <p:grpSpPr>
        <a:xfrm>
          <a:off x="0" y="0"/>
          <a:ext cx="0" cy="0"/>
          <a:chOff x="0" y="0"/>
          <a:chExt cx="0" cy="0"/>
        </a:xfrm>
      </p:grpSpPr>
      <p:pic>
        <p:nvPicPr>
          <p:cNvPr id="5" name="Picture 4" descr="A purple text on a black background&#10;&#10;Description automatically generated">
            <a:extLst>
              <a:ext uri="{FF2B5EF4-FFF2-40B4-BE49-F238E27FC236}">
                <a16:creationId xmlns:a16="http://schemas.microsoft.com/office/drawing/2014/main" id="{3E462275-5ECF-5BD3-3862-2A05BC0CC60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2259" y="452257"/>
            <a:ext cx="1362459" cy="391669"/>
          </a:xfrm>
          <a:prstGeom prst="rect">
            <a:avLst/>
          </a:prstGeom>
        </p:spPr>
      </p:pic>
      <p:sp>
        <p:nvSpPr>
          <p:cNvPr id="7" name="TextBox 6">
            <a:extLst>
              <a:ext uri="{FF2B5EF4-FFF2-40B4-BE49-F238E27FC236}">
                <a16:creationId xmlns:a16="http://schemas.microsoft.com/office/drawing/2014/main" id="{D7551618-1B88-C1D1-1AFD-2B42590F157F}"/>
              </a:ext>
            </a:extLst>
          </p:cNvPr>
          <p:cNvSpPr txBox="1"/>
          <p:nvPr/>
        </p:nvSpPr>
        <p:spPr>
          <a:xfrm>
            <a:off x="153186" y="6405743"/>
            <a:ext cx="6094428" cy="369332"/>
          </a:xfrm>
          <a:prstGeom prst="rect">
            <a:avLst/>
          </a:prstGeom>
          <a:noFill/>
        </p:spPr>
        <p:txBody>
          <a:bodyPr wrap="square">
            <a:spAutoFit/>
          </a:bodyPr>
          <a:lstStyle/>
          <a:p>
            <a:r>
              <a:rPr lang="en-GB" dirty="0">
                <a:solidFill>
                  <a:srgbClr val="23085A"/>
                </a:solidFill>
              </a:rPr>
              <a:t>https://www.teachingenglish.org.uk/</a:t>
            </a:r>
          </a:p>
        </p:txBody>
      </p:sp>
      <p:sp>
        <p:nvSpPr>
          <p:cNvPr id="10" name="TextBox 9">
            <a:extLst>
              <a:ext uri="{FF2B5EF4-FFF2-40B4-BE49-F238E27FC236}">
                <a16:creationId xmlns:a16="http://schemas.microsoft.com/office/drawing/2014/main" id="{080DC8C0-34B9-B5FA-9F6B-AA4257A327B6}"/>
              </a:ext>
            </a:extLst>
          </p:cNvPr>
          <p:cNvSpPr txBox="1"/>
          <p:nvPr/>
        </p:nvSpPr>
        <p:spPr>
          <a:xfrm>
            <a:off x="2089885" y="324925"/>
            <a:ext cx="8012230" cy="646331"/>
          </a:xfrm>
          <a:prstGeom prst="rect">
            <a:avLst/>
          </a:prstGeom>
          <a:noFill/>
        </p:spPr>
        <p:txBody>
          <a:bodyPr wrap="square" rtlCol="0">
            <a:spAutoFit/>
          </a:bodyPr>
          <a:lstStyle/>
          <a:p>
            <a:r>
              <a:rPr lang="en-GB" sz="3600" b="1" dirty="0">
                <a:solidFill>
                  <a:srgbClr val="23085A"/>
                </a:solidFill>
                <a:latin typeface="Arial" panose="020B0604020202020204" pitchFamily="34" charset="0"/>
                <a:cs typeface="Arial" panose="020B0604020202020204" pitchFamily="34" charset="0"/>
              </a:rPr>
              <a:t>Which brand names do you know?</a:t>
            </a:r>
          </a:p>
        </p:txBody>
      </p:sp>
      <p:sp>
        <p:nvSpPr>
          <p:cNvPr id="2" name="Oval 1">
            <a:extLst>
              <a:ext uri="{FF2B5EF4-FFF2-40B4-BE49-F238E27FC236}">
                <a16:creationId xmlns:a16="http://schemas.microsoft.com/office/drawing/2014/main" id="{C6A8B84D-B886-2D45-15F5-DBBC1A67B070}"/>
              </a:ext>
            </a:extLst>
          </p:cNvPr>
          <p:cNvSpPr/>
          <p:nvPr/>
        </p:nvSpPr>
        <p:spPr>
          <a:xfrm>
            <a:off x="4889241" y="2845837"/>
            <a:ext cx="2808514" cy="1101012"/>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rPr>
              <a:t>Brands</a:t>
            </a:r>
          </a:p>
        </p:txBody>
      </p:sp>
      <p:cxnSp>
        <p:nvCxnSpPr>
          <p:cNvPr id="4" name="Straight Connector 3">
            <a:extLst>
              <a:ext uri="{FF2B5EF4-FFF2-40B4-BE49-F238E27FC236}">
                <a16:creationId xmlns:a16="http://schemas.microsoft.com/office/drawing/2014/main" id="{FFE54D26-4C89-3038-4FB4-73AFE0B326DA}"/>
              </a:ext>
            </a:extLst>
          </p:cNvPr>
          <p:cNvCxnSpPr/>
          <p:nvPr/>
        </p:nvCxnSpPr>
        <p:spPr>
          <a:xfrm flipV="1">
            <a:off x="6624734" y="2118049"/>
            <a:ext cx="774441" cy="802433"/>
          </a:xfrm>
          <a:prstGeom prst="line">
            <a:avLst/>
          </a:prstGeom>
          <a:ln w="19050"/>
        </p:spPr>
        <p:style>
          <a:lnRef idx="2">
            <a:schemeClr val="accent1"/>
          </a:lnRef>
          <a:fillRef idx="0">
            <a:schemeClr val="accent1"/>
          </a:fillRef>
          <a:effectRef idx="1">
            <a:schemeClr val="accent1"/>
          </a:effectRef>
          <a:fontRef idx="minor">
            <a:schemeClr val="tx1"/>
          </a:fontRef>
        </p:style>
      </p:cxnSp>
      <p:cxnSp>
        <p:nvCxnSpPr>
          <p:cNvPr id="6" name="Straight Connector 5">
            <a:extLst>
              <a:ext uri="{FF2B5EF4-FFF2-40B4-BE49-F238E27FC236}">
                <a16:creationId xmlns:a16="http://schemas.microsoft.com/office/drawing/2014/main" id="{F5241FD1-7FE4-351B-A733-B10EA2A6DC00}"/>
              </a:ext>
            </a:extLst>
          </p:cNvPr>
          <p:cNvCxnSpPr/>
          <p:nvPr/>
        </p:nvCxnSpPr>
        <p:spPr>
          <a:xfrm flipV="1">
            <a:off x="4640424" y="3545632"/>
            <a:ext cx="774441" cy="802433"/>
          </a:xfrm>
          <a:prstGeom prst="line">
            <a:avLst/>
          </a:prstGeom>
          <a:ln w="19050"/>
        </p:spPr>
        <p:style>
          <a:lnRef idx="2">
            <a:schemeClr val="accent1"/>
          </a:lnRef>
          <a:fillRef idx="0">
            <a:schemeClr val="accent1"/>
          </a:fillRef>
          <a:effectRef idx="1">
            <a:schemeClr val="accent1"/>
          </a:effectRef>
          <a:fontRef idx="minor">
            <a:schemeClr val="tx1"/>
          </a:fontRef>
        </p:style>
      </p:cxnSp>
      <p:sp>
        <p:nvSpPr>
          <p:cNvPr id="8" name="TextBox 7">
            <a:extLst>
              <a:ext uri="{FF2B5EF4-FFF2-40B4-BE49-F238E27FC236}">
                <a16:creationId xmlns:a16="http://schemas.microsoft.com/office/drawing/2014/main" id="{81F5CD41-8E12-A74D-E6D6-2D7F5C250DD8}"/>
              </a:ext>
            </a:extLst>
          </p:cNvPr>
          <p:cNvSpPr txBox="1"/>
          <p:nvPr/>
        </p:nvSpPr>
        <p:spPr>
          <a:xfrm>
            <a:off x="7315200" y="1739037"/>
            <a:ext cx="1455575" cy="461665"/>
          </a:xfrm>
          <a:prstGeom prst="rect">
            <a:avLst/>
          </a:prstGeom>
          <a:noFill/>
        </p:spPr>
        <p:txBody>
          <a:bodyPr wrap="square" rtlCol="0">
            <a:spAutoFit/>
          </a:bodyPr>
          <a:lstStyle/>
          <a:p>
            <a:r>
              <a:rPr lang="en-GB" sz="2400" dirty="0">
                <a:solidFill>
                  <a:srgbClr val="23085A"/>
                </a:solidFill>
                <a:latin typeface="Arial" panose="020B0604020202020204" pitchFamily="34" charset="0"/>
                <a:cs typeface="Arial" panose="020B0604020202020204" pitchFamily="34" charset="0"/>
              </a:rPr>
              <a:t>Nike</a:t>
            </a:r>
          </a:p>
        </p:txBody>
      </p:sp>
      <p:sp>
        <p:nvSpPr>
          <p:cNvPr id="11" name="TextBox 10">
            <a:extLst>
              <a:ext uri="{FF2B5EF4-FFF2-40B4-BE49-F238E27FC236}">
                <a16:creationId xmlns:a16="http://schemas.microsoft.com/office/drawing/2014/main" id="{7853482E-6455-937C-D165-D8A906C3FBAC}"/>
              </a:ext>
            </a:extLst>
          </p:cNvPr>
          <p:cNvSpPr txBox="1"/>
          <p:nvPr/>
        </p:nvSpPr>
        <p:spPr>
          <a:xfrm>
            <a:off x="3601616" y="4348065"/>
            <a:ext cx="2494384" cy="461665"/>
          </a:xfrm>
          <a:prstGeom prst="rect">
            <a:avLst/>
          </a:prstGeom>
          <a:noFill/>
        </p:spPr>
        <p:txBody>
          <a:bodyPr wrap="square" rtlCol="0">
            <a:spAutoFit/>
          </a:bodyPr>
          <a:lstStyle/>
          <a:p>
            <a:r>
              <a:rPr lang="en-GB" sz="2400" dirty="0">
                <a:solidFill>
                  <a:srgbClr val="23085A"/>
                </a:solidFill>
                <a:latin typeface="Arial" panose="020B0604020202020204" pitchFamily="34" charset="0"/>
                <a:cs typeface="Arial" panose="020B0604020202020204" pitchFamily="34" charset="0"/>
              </a:rPr>
              <a:t>Coca-Cola</a:t>
            </a:r>
          </a:p>
        </p:txBody>
      </p:sp>
    </p:spTree>
    <p:extLst>
      <p:ext uri="{BB962C8B-B14F-4D97-AF65-F5344CB8AC3E}">
        <p14:creationId xmlns:p14="http://schemas.microsoft.com/office/powerpoint/2010/main" val="3704691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91640D-742D-1912-6056-7AE899BB6492}"/>
            </a:ext>
          </a:extLst>
        </p:cNvPr>
        <p:cNvGrpSpPr/>
        <p:nvPr/>
      </p:nvGrpSpPr>
      <p:grpSpPr>
        <a:xfrm>
          <a:off x="0" y="0"/>
          <a:ext cx="0" cy="0"/>
          <a:chOff x="0" y="0"/>
          <a:chExt cx="0" cy="0"/>
        </a:xfrm>
      </p:grpSpPr>
      <p:pic>
        <p:nvPicPr>
          <p:cNvPr id="5" name="Picture 4" descr="A purple text on a black background&#10;&#10;Description automatically generated">
            <a:extLst>
              <a:ext uri="{FF2B5EF4-FFF2-40B4-BE49-F238E27FC236}">
                <a16:creationId xmlns:a16="http://schemas.microsoft.com/office/drawing/2014/main" id="{1E7904E7-BA36-74AD-43FF-F8BB26611D4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2259" y="452257"/>
            <a:ext cx="1362459" cy="391669"/>
          </a:xfrm>
          <a:prstGeom prst="rect">
            <a:avLst/>
          </a:prstGeom>
        </p:spPr>
      </p:pic>
      <p:sp>
        <p:nvSpPr>
          <p:cNvPr id="7" name="TextBox 6">
            <a:extLst>
              <a:ext uri="{FF2B5EF4-FFF2-40B4-BE49-F238E27FC236}">
                <a16:creationId xmlns:a16="http://schemas.microsoft.com/office/drawing/2014/main" id="{259E48B0-F0A2-7CA7-4617-AE5D7B5F841F}"/>
              </a:ext>
            </a:extLst>
          </p:cNvPr>
          <p:cNvSpPr txBox="1"/>
          <p:nvPr/>
        </p:nvSpPr>
        <p:spPr>
          <a:xfrm>
            <a:off x="153186" y="6405743"/>
            <a:ext cx="6094428" cy="369332"/>
          </a:xfrm>
          <a:prstGeom prst="rect">
            <a:avLst/>
          </a:prstGeom>
          <a:noFill/>
        </p:spPr>
        <p:txBody>
          <a:bodyPr wrap="square">
            <a:spAutoFit/>
          </a:bodyPr>
          <a:lstStyle/>
          <a:p>
            <a:r>
              <a:rPr lang="en-GB" dirty="0">
                <a:solidFill>
                  <a:srgbClr val="23085A"/>
                </a:solidFill>
              </a:rPr>
              <a:t>https://www.teachingenglish.org.uk/</a:t>
            </a:r>
          </a:p>
        </p:txBody>
      </p:sp>
      <p:sp>
        <p:nvSpPr>
          <p:cNvPr id="3" name="TextBox 2">
            <a:extLst>
              <a:ext uri="{FF2B5EF4-FFF2-40B4-BE49-F238E27FC236}">
                <a16:creationId xmlns:a16="http://schemas.microsoft.com/office/drawing/2014/main" id="{8A1E9E96-A892-E916-8794-50FC7111BDA2}"/>
              </a:ext>
            </a:extLst>
          </p:cNvPr>
          <p:cNvSpPr txBox="1"/>
          <p:nvPr/>
        </p:nvSpPr>
        <p:spPr>
          <a:xfrm>
            <a:off x="811763" y="1453458"/>
            <a:ext cx="10347649" cy="3728649"/>
          </a:xfrm>
          <a:prstGeom prst="rect">
            <a:avLst/>
          </a:prstGeom>
          <a:noFill/>
        </p:spPr>
        <p:txBody>
          <a:bodyPr wrap="square">
            <a:spAutoFit/>
          </a:bodyPr>
          <a:lstStyle/>
          <a:p>
            <a:pPr>
              <a:lnSpc>
                <a:spcPct val="150000"/>
              </a:lnSpc>
            </a:pPr>
            <a:r>
              <a:rPr lang="en-GB" sz="2000" dirty="0">
                <a:solidFill>
                  <a:srgbClr val="23085A"/>
                </a:solidFill>
                <a:latin typeface="Arial" panose="020B0604020202020204" pitchFamily="34" charset="0"/>
                <a:cs typeface="Arial" panose="020B0604020202020204" pitchFamily="34" charset="0"/>
              </a:rPr>
              <a:t>The name is the most important element of a successful brand. Packaging changes, advertising changes, products even change but brand names never change. Where do great brand names come from? All different sources, they may come from family names or perhaps the inventor’s favourite colour or animal or sometimes the names are just completely made up. For example, McDonald’s is a family name, Adidas was created from the inventor’s name Adi </a:t>
            </a:r>
            <a:r>
              <a:rPr lang="en-GB" sz="2000" dirty="0" err="1">
                <a:solidFill>
                  <a:srgbClr val="23085A"/>
                </a:solidFill>
                <a:latin typeface="Arial" panose="020B0604020202020204" pitchFamily="34" charset="0"/>
                <a:cs typeface="Arial" panose="020B0604020202020204" pitchFamily="34" charset="0"/>
              </a:rPr>
              <a:t>Dassler</a:t>
            </a:r>
            <a:r>
              <a:rPr lang="en-GB" sz="2000" dirty="0">
                <a:solidFill>
                  <a:srgbClr val="23085A"/>
                </a:solidFill>
                <a:latin typeface="Arial" panose="020B0604020202020204" pitchFamily="34" charset="0"/>
                <a:cs typeface="Arial" panose="020B0604020202020204" pitchFamily="34" charset="0"/>
              </a:rPr>
              <a:t>, Volvo means “to roll” in Latin and KODAK was completely made up by the inventor George Eastman because he thought it was unusual and different.</a:t>
            </a:r>
          </a:p>
        </p:txBody>
      </p:sp>
      <p:sp>
        <p:nvSpPr>
          <p:cNvPr id="4" name="TextBox 3">
            <a:extLst>
              <a:ext uri="{FF2B5EF4-FFF2-40B4-BE49-F238E27FC236}">
                <a16:creationId xmlns:a16="http://schemas.microsoft.com/office/drawing/2014/main" id="{5A14421C-1D9F-E9DD-2C63-A602B3784409}"/>
              </a:ext>
            </a:extLst>
          </p:cNvPr>
          <p:cNvSpPr txBox="1"/>
          <p:nvPr/>
        </p:nvSpPr>
        <p:spPr>
          <a:xfrm>
            <a:off x="2285999" y="329576"/>
            <a:ext cx="5103845" cy="646331"/>
          </a:xfrm>
          <a:prstGeom prst="rect">
            <a:avLst/>
          </a:prstGeom>
          <a:noFill/>
        </p:spPr>
        <p:txBody>
          <a:bodyPr wrap="square" rtlCol="0">
            <a:spAutoFit/>
          </a:bodyPr>
          <a:lstStyle/>
          <a:p>
            <a:r>
              <a:rPr lang="en-GB" sz="3600" dirty="0">
                <a:solidFill>
                  <a:srgbClr val="23085A"/>
                </a:solidFill>
                <a:latin typeface="Arial" panose="020B0604020202020204" pitchFamily="34" charset="0"/>
                <a:cs typeface="Arial" panose="020B0604020202020204" pitchFamily="34" charset="0"/>
              </a:rPr>
              <a:t>About brand names</a:t>
            </a:r>
          </a:p>
        </p:txBody>
      </p:sp>
    </p:spTree>
    <p:extLst>
      <p:ext uri="{BB962C8B-B14F-4D97-AF65-F5344CB8AC3E}">
        <p14:creationId xmlns:p14="http://schemas.microsoft.com/office/powerpoint/2010/main" val="6155792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5B0601-7D8F-41CC-3FEF-312A1ED58403}"/>
            </a:ext>
          </a:extLst>
        </p:cNvPr>
        <p:cNvGrpSpPr/>
        <p:nvPr/>
      </p:nvGrpSpPr>
      <p:grpSpPr>
        <a:xfrm>
          <a:off x="0" y="0"/>
          <a:ext cx="0" cy="0"/>
          <a:chOff x="0" y="0"/>
          <a:chExt cx="0" cy="0"/>
        </a:xfrm>
      </p:grpSpPr>
      <p:pic>
        <p:nvPicPr>
          <p:cNvPr id="5" name="Picture 4" descr="A purple text on a black background&#10;&#10;Description automatically generated">
            <a:extLst>
              <a:ext uri="{FF2B5EF4-FFF2-40B4-BE49-F238E27FC236}">
                <a16:creationId xmlns:a16="http://schemas.microsoft.com/office/drawing/2014/main" id="{DF3BC812-8AFE-806D-957B-5D3C4331834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2259" y="452257"/>
            <a:ext cx="1362459" cy="391669"/>
          </a:xfrm>
          <a:prstGeom prst="rect">
            <a:avLst/>
          </a:prstGeom>
        </p:spPr>
      </p:pic>
      <p:sp>
        <p:nvSpPr>
          <p:cNvPr id="7" name="TextBox 6">
            <a:extLst>
              <a:ext uri="{FF2B5EF4-FFF2-40B4-BE49-F238E27FC236}">
                <a16:creationId xmlns:a16="http://schemas.microsoft.com/office/drawing/2014/main" id="{E17D32A9-0060-EB63-C744-AF8FF1372CA8}"/>
              </a:ext>
            </a:extLst>
          </p:cNvPr>
          <p:cNvSpPr txBox="1"/>
          <p:nvPr/>
        </p:nvSpPr>
        <p:spPr>
          <a:xfrm>
            <a:off x="153186" y="6405743"/>
            <a:ext cx="6094428" cy="369332"/>
          </a:xfrm>
          <a:prstGeom prst="rect">
            <a:avLst/>
          </a:prstGeom>
          <a:noFill/>
        </p:spPr>
        <p:txBody>
          <a:bodyPr wrap="square">
            <a:spAutoFit/>
          </a:bodyPr>
          <a:lstStyle/>
          <a:p>
            <a:r>
              <a:rPr lang="en-GB" dirty="0">
                <a:solidFill>
                  <a:srgbClr val="23085A"/>
                </a:solidFill>
              </a:rPr>
              <a:t>https://www.teachingenglish.org.uk/</a:t>
            </a:r>
          </a:p>
        </p:txBody>
      </p:sp>
      <p:sp>
        <p:nvSpPr>
          <p:cNvPr id="10" name="TextBox 9">
            <a:extLst>
              <a:ext uri="{FF2B5EF4-FFF2-40B4-BE49-F238E27FC236}">
                <a16:creationId xmlns:a16="http://schemas.microsoft.com/office/drawing/2014/main" id="{BBA31A45-9888-42C4-71C3-B8A321BB7037}"/>
              </a:ext>
            </a:extLst>
          </p:cNvPr>
          <p:cNvSpPr txBox="1"/>
          <p:nvPr/>
        </p:nvSpPr>
        <p:spPr>
          <a:xfrm>
            <a:off x="2089885" y="324925"/>
            <a:ext cx="8012230" cy="646331"/>
          </a:xfrm>
          <a:prstGeom prst="rect">
            <a:avLst/>
          </a:prstGeom>
          <a:noFill/>
        </p:spPr>
        <p:txBody>
          <a:bodyPr wrap="square" rtlCol="0">
            <a:spAutoFit/>
          </a:bodyPr>
          <a:lstStyle/>
          <a:p>
            <a:r>
              <a:rPr lang="en-GB" sz="3600" b="1" dirty="0">
                <a:solidFill>
                  <a:srgbClr val="23085A"/>
                </a:solidFill>
                <a:latin typeface="Arial" panose="020B0604020202020204" pitchFamily="34" charset="0"/>
                <a:cs typeface="Arial" panose="020B0604020202020204" pitchFamily="34" charset="0"/>
              </a:rPr>
              <a:t>Why are brand names important?</a:t>
            </a:r>
          </a:p>
        </p:txBody>
      </p:sp>
      <p:sp>
        <p:nvSpPr>
          <p:cNvPr id="3" name="TextBox 2">
            <a:extLst>
              <a:ext uri="{FF2B5EF4-FFF2-40B4-BE49-F238E27FC236}">
                <a16:creationId xmlns:a16="http://schemas.microsoft.com/office/drawing/2014/main" id="{859BF900-522D-5672-404D-F0F864CF60EC}"/>
              </a:ext>
            </a:extLst>
          </p:cNvPr>
          <p:cNvSpPr txBox="1"/>
          <p:nvPr/>
        </p:nvSpPr>
        <p:spPr>
          <a:xfrm>
            <a:off x="2089885" y="1715287"/>
            <a:ext cx="8808270" cy="1881990"/>
          </a:xfrm>
          <a:prstGeom prst="rect">
            <a:avLst/>
          </a:prstGeom>
          <a:noFill/>
        </p:spPr>
        <p:txBody>
          <a:bodyPr wrap="square">
            <a:spAutoFit/>
          </a:bodyPr>
          <a:lstStyle/>
          <a:p>
            <a:pPr>
              <a:lnSpc>
                <a:spcPct val="150000"/>
              </a:lnSpc>
            </a:pPr>
            <a:r>
              <a:rPr lang="en-GB" dirty="0"/>
              <a:t>1</a:t>
            </a:r>
            <a:r>
              <a:rPr lang="en-GB" sz="2000" dirty="0">
                <a:solidFill>
                  <a:srgbClr val="23085A"/>
                </a:solidFill>
                <a:latin typeface="Arial" panose="020B0604020202020204" pitchFamily="34" charset="0"/>
                <a:cs typeface="Arial" panose="020B0604020202020204" pitchFamily="34" charset="0"/>
              </a:rPr>
              <a:t>. Why are brand names important?</a:t>
            </a:r>
          </a:p>
          <a:p>
            <a:pPr>
              <a:lnSpc>
                <a:spcPct val="150000"/>
              </a:lnSpc>
            </a:pPr>
            <a:r>
              <a:rPr lang="en-GB" sz="2000" dirty="0">
                <a:solidFill>
                  <a:srgbClr val="23085A"/>
                </a:solidFill>
                <a:latin typeface="Arial" panose="020B0604020202020204" pitchFamily="34" charset="0"/>
                <a:cs typeface="Arial" panose="020B0604020202020204" pitchFamily="34" charset="0"/>
              </a:rPr>
              <a:t>2. Name three different sources of brand names.</a:t>
            </a:r>
          </a:p>
          <a:p>
            <a:pPr>
              <a:lnSpc>
                <a:spcPct val="150000"/>
              </a:lnSpc>
            </a:pPr>
            <a:r>
              <a:rPr lang="en-GB" sz="2000" dirty="0">
                <a:solidFill>
                  <a:srgbClr val="23085A"/>
                </a:solidFill>
                <a:latin typeface="Arial" panose="020B0604020202020204" pitchFamily="34" charset="0"/>
                <a:cs typeface="Arial" panose="020B0604020202020204" pitchFamily="34" charset="0"/>
              </a:rPr>
              <a:t>3. Do you think brands are important? Why?</a:t>
            </a:r>
          </a:p>
          <a:p>
            <a:pPr>
              <a:lnSpc>
                <a:spcPct val="150000"/>
              </a:lnSpc>
            </a:pPr>
            <a:r>
              <a:rPr lang="en-GB" sz="2000" dirty="0">
                <a:solidFill>
                  <a:srgbClr val="23085A"/>
                </a:solidFill>
                <a:latin typeface="Arial" panose="020B0604020202020204" pitchFamily="34" charset="0"/>
                <a:cs typeface="Arial" panose="020B0604020202020204" pitchFamily="34" charset="0"/>
              </a:rPr>
              <a:t>4. Do you have a favourite brand? What is it and why do you like it?</a:t>
            </a:r>
          </a:p>
        </p:txBody>
      </p:sp>
    </p:spTree>
    <p:extLst>
      <p:ext uri="{BB962C8B-B14F-4D97-AF65-F5344CB8AC3E}">
        <p14:creationId xmlns:p14="http://schemas.microsoft.com/office/powerpoint/2010/main" val="19130772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A682FB-AAF1-5C86-7B27-B4D12C8DD42F}"/>
            </a:ext>
          </a:extLst>
        </p:cNvPr>
        <p:cNvGrpSpPr/>
        <p:nvPr/>
      </p:nvGrpSpPr>
      <p:grpSpPr>
        <a:xfrm>
          <a:off x="0" y="0"/>
          <a:ext cx="0" cy="0"/>
          <a:chOff x="0" y="0"/>
          <a:chExt cx="0" cy="0"/>
        </a:xfrm>
      </p:grpSpPr>
      <p:pic>
        <p:nvPicPr>
          <p:cNvPr id="5" name="Picture 4" descr="A purple text on a black background&#10;&#10;Description automatically generated">
            <a:extLst>
              <a:ext uri="{FF2B5EF4-FFF2-40B4-BE49-F238E27FC236}">
                <a16:creationId xmlns:a16="http://schemas.microsoft.com/office/drawing/2014/main" id="{1CC74551-65B1-DB90-F2AE-A471904D0F9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2259" y="452257"/>
            <a:ext cx="1362459" cy="391669"/>
          </a:xfrm>
          <a:prstGeom prst="rect">
            <a:avLst/>
          </a:prstGeom>
        </p:spPr>
      </p:pic>
      <p:sp>
        <p:nvSpPr>
          <p:cNvPr id="7" name="TextBox 6">
            <a:extLst>
              <a:ext uri="{FF2B5EF4-FFF2-40B4-BE49-F238E27FC236}">
                <a16:creationId xmlns:a16="http://schemas.microsoft.com/office/drawing/2014/main" id="{156232A4-D56F-F2FA-8214-BE392EE894BF}"/>
              </a:ext>
            </a:extLst>
          </p:cNvPr>
          <p:cNvSpPr txBox="1"/>
          <p:nvPr/>
        </p:nvSpPr>
        <p:spPr>
          <a:xfrm>
            <a:off x="153186" y="6405743"/>
            <a:ext cx="6094428" cy="369332"/>
          </a:xfrm>
          <a:prstGeom prst="rect">
            <a:avLst/>
          </a:prstGeom>
          <a:noFill/>
        </p:spPr>
        <p:txBody>
          <a:bodyPr wrap="square">
            <a:spAutoFit/>
          </a:bodyPr>
          <a:lstStyle/>
          <a:p>
            <a:r>
              <a:rPr lang="en-GB" dirty="0">
                <a:solidFill>
                  <a:srgbClr val="23085A"/>
                </a:solidFill>
              </a:rPr>
              <a:t>https://www.teachingenglish.org.uk/</a:t>
            </a:r>
          </a:p>
        </p:txBody>
      </p:sp>
      <p:sp>
        <p:nvSpPr>
          <p:cNvPr id="10" name="TextBox 9">
            <a:extLst>
              <a:ext uri="{FF2B5EF4-FFF2-40B4-BE49-F238E27FC236}">
                <a16:creationId xmlns:a16="http://schemas.microsoft.com/office/drawing/2014/main" id="{EC05E452-00A0-DFE9-A43E-272C1F9A2FF8}"/>
              </a:ext>
            </a:extLst>
          </p:cNvPr>
          <p:cNvSpPr txBox="1"/>
          <p:nvPr/>
        </p:nvSpPr>
        <p:spPr>
          <a:xfrm>
            <a:off x="2089885" y="452257"/>
            <a:ext cx="9579856" cy="646331"/>
          </a:xfrm>
          <a:prstGeom prst="rect">
            <a:avLst/>
          </a:prstGeom>
          <a:noFill/>
        </p:spPr>
        <p:txBody>
          <a:bodyPr wrap="square" rtlCol="0">
            <a:spAutoFit/>
          </a:bodyPr>
          <a:lstStyle/>
          <a:p>
            <a:r>
              <a:rPr lang="en-GB" sz="3600" b="1" dirty="0">
                <a:solidFill>
                  <a:srgbClr val="23085A"/>
                </a:solidFill>
                <a:latin typeface="Arial" panose="020B0604020202020204" pitchFamily="34" charset="0"/>
                <a:cs typeface="Arial" panose="020B0604020202020204" pitchFamily="34" charset="0"/>
              </a:rPr>
              <a:t>Brand name origins</a:t>
            </a:r>
          </a:p>
        </p:txBody>
      </p:sp>
      <p:graphicFrame>
        <p:nvGraphicFramePr>
          <p:cNvPr id="2" name="Table 1">
            <a:extLst>
              <a:ext uri="{FF2B5EF4-FFF2-40B4-BE49-F238E27FC236}">
                <a16:creationId xmlns:a16="http://schemas.microsoft.com/office/drawing/2014/main" id="{BA2AD8D2-D1EA-EB1E-094E-14BA83C136E2}"/>
              </a:ext>
            </a:extLst>
          </p:cNvPr>
          <p:cNvGraphicFramePr>
            <a:graphicFrameLocks noGrp="1"/>
          </p:cNvGraphicFramePr>
          <p:nvPr>
            <p:extLst>
              <p:ext uri="{D42A27DB-BD31-4B8C-83A1-F6EECF244321}">
                <p14:modId xmlns:p14="http://schemas.microsoft.com/office/powerpoint/2010/main" val="587174176"/>
              </p:ext>
            </p:extLst>
          </p:nvPr>
        </p:nvGraphicFramePr>
        <p:xfrm>
          <a:off x="2414180" y="1486674"/>
          <a:ext cx="7363640" cy="798259"/>
        </p:xfrm>
        <a:graphic>
          <a:graphicData uri="http://schemas.openxmlformats.org/drawingml/2006/table">
            <a:tbl>
              <a:tblPr firstRow="1" firstCol="1" bandRow="1" bandCol="1">
                <a:tableStyleId>{5C22544A-7EE6-4342-B048-85BDC9FD1C3A}</a:tableStyleId>
              </a:tblPr>
              <a:tblGrid>
                <a:gridCol w="7363640">
                  <a:extLst>
                    <a:ext uri="{9D8B030D-6E8A-4147-A177-3AD203B41FA5}">
                      <a16:colId xmlns:a16="http://schemas.microsoft.com/office/drawing/2014/main" val="4088548745"/>
                    </a:ext>
                  </a:extLst>
                </a:gridCol>
              </a:tblGrid>
              <a:tr h="550545">
                <a:tc>
                  <a:txBody>
                    <a:bodyPr/>
                    <a:lstStyle/>
                    <a:p>
                      <a:pPr algn="ctr">
                        <a:lnSpc>
                          <a:spcPct val="115000"/>
                        </a:lnSpc>
                        <a:spcAft>
                          <a:spcPts val="1000"/>
                        </a:spcAft>
                      </a:pPr>
                      <a:r>
                        <a:rPr lang="en-US" sz="2000" dirty="0">
                          <a:effectLst/>
                          <a:latin typeface="Arial" panose="020B0604020202020204" pitchFamily="34" charset="0"/>
                          <a:cs typeface="Arial" panose="020B0604020202020204" pitchFamily="34" charset="0"/>
                        </a:rPr>
                        <a:t>1. Toyota 	2. Chanel no.5. 	3. Rolls Royce</a:t>
                      </a:r>
                      <a:endParaRPr lang="en-GB" sz="2000" dirty="0">
                        <a:effectLst/>
                        <a:latin typeface="Arial" panose="020B0604020202020204" pitchFamily="34" charset="0"/>
                        <a:cs typeface="Arial" panose="020B0604020202020204" pitchFamily="34" charset="0"/>
                      </a:endParaRPr>
                    </a:p>
                    <a:p>
                      <a:pPr algn="ctr">
                        <a:lnSpc>
                          <a:spcPct val="115000"/>
                        </a:lnSpc>
                        <a:spcAft>
                          <a:spcPts val="1000"/>
                        </a:spcAft>
                      </a:pPr>
                      <a:r>
                        <a:rPr lang="en-US" sz="2000" dirty="0">
                          <a:effectLst/>
                          <a:latin typeface="Arial" panose="020B0604020202020204" pitchFamily="34" charset="0"/>
                          <a:cs typeface="Arial" panose="020B0604020202020204" pitchFamily="34" charset="0"/>
                        </a:rPr>
                        <a:t>4. Reebok 	5. Nike 		6. Nivea</a:t>
                      </a:r>
                      <a:endParaRPr lang="en-GB" sz="20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solidFill>
                      <a:srgbClr val="23085A"/>
                    </a:solidFill>
                  </a:tcPr>
                </a:tc>
                <a:extLst>
                  <a:ext uri="{0D108BD9-81ED-4DB2-BD59-A6C34878D82A}">
                    <a16:rowId xmlns:a16="http://schemas.microsoft.com/office/drawing/2014/main" val="727142118"/>
                  </a:ext>
                </a:extLst>
              </a:tr>
            </a:tbl>
          </a:graphicData>
        </a:graphic>
      </p:graphicFrame>
      <p:sp>
        <p:nvSpPr>
          <p:cNvPr id="6" name="TextBox 5">
            <a:extLst>
              <a:ext uri="{FF2B5EF4-FFF2-40B4-BE49-F238E27FC236}">
                <a16:creationId xmlns:a16="http://schemas.microsoft.com/office/drawing/2014/main" id="{60F2563F-2479-96B1-999A-76C1D9787D52}"/>
              </a:ext>
            </a:extLst>
          </p:cNvPr>
          <p:cNvSpPr txBox="1"/>
          <p:nvPr/>
        </p:nvSpPr>
        <p:spPr>
          <a:xfrm>
            <a:off x="1054359" y="2673019"/>
            <a:ext cx="10356980" cy="2831544"/>
          </a:xfrm>
          <a:prstGeom prst="rect">
            <a:avLst/>
          </a:prstGeom>
          <a:noFill/>
        </p:spPr>
        <p:txBody>
          <a:bodyPr wrap="square">
            <a:spAutoFit/>
          </a:bodyPr>
          <a:lstStyle/>
          <a:p>
            <a:endParaRPr lang="en-GB" dirty="0"/>
          </a:p>
          <a:p>
            <a:r>
              <a:rPr lang="en-GB" sz="2000" dirty="0">
                <a:solidFill>
                  <a:srgbClr val="23085A"/>
                </a:solidFill>
                <a:latin typeface="Arial" panose="020B0604020202020204" pitchFamily="34" charset="0"/>
                <a:cs typeface="Arial" panose="020B0604020202020204" pitchFamily="34" charset="0"/>
              </a:rPr>
              <a:t>a)	From the Latin word meaning, ‘snow-white’.</a:t>
            </a:r>
          </a:p>
          <a:p>
            <a:r>
              <a:rPr lang="en-GB" sz="2000" dirty="0">
                <a:solidFill>
                  <a:srgbClr val="23085A"/>
                </a:solidFill>
                <a:latin typeface="Arial" panose="020B0604020202020204" pitchFamily="34" charset="0"/>
                <a:cs typeface="Arial" panose="020B0604020202020204" pitchFamily="34" charset="0"/>
              </a:rPr>
              <a:t>b)	This was the fifth perfume made by the same company.</a:t>
            </a:r>
          </a:p>
          <a:p>
            <a:r>
              <a:rPr lang="en-GB" sz="2000" dirty="0">
                <a:solidFill>
                  <a:srgbClr val="23085A"/>
                </a:solidFill>
                <a:latin typeface="Arial" panose="020B0604020202020204" pitchFamily="34" charset="0"/>
                <a:cs typeface="Arial" panose="020B0604020202020204" pitchFamily="34" charset="0"/>
              </a:rPr>
              <a:t>c)	Named after the Greek goddess of victory.</a:t>
            </a:r>
          </a:p>
          <a:p>
            <a:pPr marL="895350" indent="-895350"/>
            <a:r>
              <a:rPr lang="en-GB" sz="2000" dirty="0">
                <a:solidFill>
                  <a:srgbClr val="23085A"/>
                </a:solidFill>
                <a:latin typeface="Arial" panose="020B0604020202020204" pitchFamily="34" charset="0"/>
                <a:cs typeface="Arial" panose="020B0604020202020204" pitchFamily="34" charset="0"/>
              </a:rPr>
              <a:t>d)	Originally a Japanese family name Toyoda. The inventors changed one letter to make it easier to pronounce overseas.</a:t>
            </a:r>
          </a:p>
          <a:p>
            <a:r>
              <a:rPr lang="en-GB" sz="2000" dirty="0">
                <a:solidFill>
                  <a:srgbClr val="23085A"/>
                </a:solidFill>
                <a:latin typeface="Arial" panose="020B0604020202020204" pitchFamily="34" charset="0"/>
                <a:cs typeface="Arial" panose="020B0604020202020204" pitchFamily="34" charset="0"/>
              </a:rPr>
              <a:t>e)	Named after an African gazelle.</a:t>
            </a:r>
          </a:p>
          <a:p>
            <a:pPr marL="895350" indent="-895350"/>
            <a:r>
              <a:rPr lang="en-GB" sz="2000" dirty="0">
                <a:solidFill>
                  <a:srgbClr val="23085A"/>
                </a:solidFill>
                <a:latin typeface="Arial" panose="020B0604020202020204" pitchFamily="34" charset="0"/>
                <a:cs typeface="Arial" panose="020B0604020202020204" pitchFamily="34" charset="0"/>
              </a:rPr>
              <a:t>f)	The family names of two men, one a motor enthusiast and the other an engineering genius.</a:t>
            </a:r>
          </a:p>
        </p:txBody>
      </p:sp>
    </p:spTree>
    <p:extLst>
      <p:ext uri="{BB962C8B-B14F-4D97-AF65-F5344CB8AC3E}">
        <p14:creationId xmlns:p14="http://schemas.microsoft.com/office/powerpoint/2010/main" val="8923407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53B762-EE94-E647-9F07-B97BAEFC169B}"/>
            </a:ext>
          </a:extLst>
        </p:cNvPr>
        <p:cNvGrpSpPr/>
        <p:nvPr/>
      </p:nvGrpSpPr>
      <p:grpSpPr>
        <a:xfrm>
          <a:off x="0" y="0"/>
          <a:ext cx="0" cy="0"/>
          <a:chOff x="0" y="0"/>
          <a:chExt cx="0" cy="0"/>
        </a:xfrm>
      </p:grpSpPr>
      <p:pic>
        <p:nvPicPr>
          <p:cNvPr id="5" name="Picture 4" descr="A purple text on a black background&#10;&#10;Description automatically generated">
            <a:extLst>
              <a:ext uri="{FF2B5EF4-FFF2-40B4-BE49-F238E27FC236}">
                <a16:creationId xmlns:a16="http://schemas.microsoft.com/office/drawing/2014/main" id="{4D6A1B92-F5CD-5FA9-508B-768740E3B5C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2259" y="452257"/>
            <a:ext cx="1362459" cy="391669"/>
          </a:xfrm>
          <a:prstGeom prst="rect">
            <a:avLst/>
          </a:prstGeom>
        </p:spPr>
      </p:pic>
      <p:sp>
        <p:nvSpPr>
          <p:cNvPr id="7" name="TextBox 6">
            <a:extLst>
              <a:ext uri="{FF2B5EF4-FFF2-40B4-BE49-F238E27FC236}">
                <a16:creationId xmlns:a16="http://schemas.microsoft.com/office/drawing/2014/main" id="{285DEF1A-53A2-34F0-0260-86ECE6FC23D0}"/>
              </a:ext>
            </a:extLst>
          </p:cNvPr>
          <p:cNvSpPr txBox="1"/>
          <p:nvPr/>
        </p:nvSpPr>
        <p:spPr>
          <a:xfrm>
            <a:off x="153186" y="6405743"/>
            <a:ext cx="6094428" cy="369332"/>
          </a:xfrm>
          <a:prstGeom prst="rect">
            <a:avLst/>
          </a:prstGeom>
          <a:noFill/>
        </p:spPr>
        <p:txBody>
          <a:bodyPr wrap="square">
            <a:spAutoFit/>
          </a:bodyPr>
          <a:lstStyle/>
          <a:p>
            <a:r>
              <a:rPr lang="en-GB" dirty="0">
                <a:solidFill>
                  <a:srgbClr val="23085A"/>
                </a:solidFill>
              </a:rPr>
              <a:t>https://www.teachingenglish.org.uk/</a:t>
            </a:r>
          </a:p>
        </p:txBody>
      </p:sp>
      <p:sp>
        <p:nvSpPr>
          <p:cNvPr id="10" name="TextBox 9">
            <a:extLst>
              <a:ext uri="{FF2B5EF4-FFF2-40B4-BE49-F238E27FC236}">
                <a16:creationId xmlns:a16="http://schemas.microsoft.com/office/drawing/2014/main" id="{4FE0854E-6365-E74F-BA48-A557ACC0D5D1}"/>
              </a:ext>
            </a:extLst>
          </p:cNvPr>
          <p:cNvSpPr txBox="1"/>
          <p:nvPr/>
        </p:nvSpPr>
        <p:spPr>
          <a:xfrm>
            <a:off x="2241499" y="324925"/>
            <a:ext cx="8012230" cy="646331"/>
          </a:xfrm>
          <a:prstGeom prst="rect">
            <a:avLst/>
          </a:prstGeom>
          <a:noFill/>
        </p:spPr>
        <p:txBody>
          <a:bodyPr wrap="square" rtlCol="0">
            <a:spAutoFit/>
          </a:bodyPr>
          <a:lstStyle/>
          <a:p>
            <a:r>
              <a:rPr lang="en-GB" sz="3600" b="1" dirty="0">
                <a:solidFill>
                  <a:srgbClr val="23085A"/>
                </a:solidFill>
                <a:latin typeface="Arial" panose="020B0604020202020204" pitchFamily="34" charset="0"/>
                <a:cs typeface="Arial" panose="020B0604020202020204" pitchFamily="34" charset="0"/>
              </a:rPr>
              <a:t>Mini-presentation</a:t>
            </a:r>
          </a:p>
        </p:txBody>
      </p:sp>
      <p:sp>
        <p:nvSpPr>
          <p:cNvPr id="3" name="TextBox 2">
            <a:extLst>
              <a:ext uri="{FF2B5EF4-FFF2-40B4-BE49-F238E27FC236}">
                <a16:creationId xmlns:a16="http://schemas.microsoft.com/office/drawing/2014/main" id="{CCEBFE6F-3248-EDA2-C643-4563DB95444F}"/>
              </a:ext>
            </a:extLst>
          </p:cNvPr>
          <p:cNvSpPr txBox="1"/>
          <p:nvPr/>
        </p:nvSpPr>
        <p:spPr>
          <a:xfrm>
            <a:off x="522259" y="994088"/>
            <a:ext cx="11123058" cy="2343655"/>
          </a:xfrm>
          <a:prstGeom prst="rect">
            <a:avLst/>
          </a:prstGeom>
          <a:noFill/>
        </p:spPr>
        <p:txBody>
          <a:bodyPr wrap="square">
            <a:spAutoFit/>
          </a:bodyPr>
          <a:lstStyle/>
          <a:p>
            <a:pPr>
              <a:lnSpc>
                <a:spcPct val="150000"/>
              </a:lnSpc>
            </a:pPr>
            <a:r>
              <a:rPr lang="en-GB" sz="2000" dirty="0">
                <a:solidFill>
                  <a:srgbClr val="23085A"/>
                </a:solidFill>
                <a:latin typeface="Arial" panose="020B0604020202020204" pitchFamily="34" charset="0"/>
                <a:cs typeface="Arial" panose="020B0604020202020204" pitchFamily="34" charset="0"/>
              </a:rPr>
              <a:t>In pairs invent a new product and give it a name.</a:t>
            </a:r>
          </a:p>
          <a:p>
            <a:pPr>
              <a:lnSpc>
                <a:spcPct val="150000"/>
              </a:lnSpc>
            </a:pPr>
            <a:r>
              <a:rPr lang="en-GB" sz="2000" dirty="0">
                <a:solidFill>
                  <a:srgbClr val="23085A"/>
                </a:solidFill>
                <a:latin typeface="Arial" panose="020B0604020202020204" pitchFamily="34" charset="0"/>
                <a:cs typeface="Arial" panose="020B0604020202020204" pitchFamily="34" charset="0"/>
              </a:rPr>
              <a:t>Think about the following points:</a:t>
            </a:r>
          </a:p>
          <a:p>
            <a:pPr>
              <a:lnSpc>
                <a:spcPct val="150000"/>
              </a:lnSpc>
            </a:pPr>
            <a:r>
              <a:rPr lang="en-GB" sz="2000" dirty="0">
                <a:solidFill>
                  <a:srgbClr val="23085A"/>
                </a:solidFill>
                <a:latin typeface="Arial" panose="020B0604020202020204" pitchFamily="34" charset="0"/>
                <a:cs typeface="Arial" panose="020B0604020202020204" pitchFamily="34" charset="0"/>
              </a:rPr>
              <a:t>•	What is special or unusual about your product?</a:t>
            </a:r>
          </a:p>
          <a:p>
            <a:pPr>
              <a:lnSpc>
                <a:spcPct val="150000"/>
              </a:lnSpc>
            </a:pPr>
            <a:r>
              <a:rPr lang="en-GB" sz="2000" dirty="0">
                <a:solidFill>
                  <a:srgbClr val="23085A"/>
                </a:solidFill>
                <a:latin typeface="Arial" panose="020B0604020202020204" pitchFamily="34" charset="0"/>
                <a:cs typeface="Arial" panose="020B0604020202020204" pitchFamily="34" charset="0"/>
              </a:rPr>
              <a:t>•	Why would people want to use or buy it?</a:t>
            </a:r>
          </a:p>
          <a:p>
            <a:pPr>
              <a:lnSpc>
                <a:spcPct val="150000"/>
              </a:lnSpc>
            </a:pPr>
            <a:r>
              <a:rPr lang="en-GB" sz="2000" dirty="0">
                <a:solidFill>
                  <a:srgbClr val="23085A"/>
                </a:solidFill>
                <a:latin typeface="Arial" panose="020B0604020202020204" pitchFamily="34" charset="0"/>
                <a:cs typeface="Arial" panose="020B0604020202020204" pitchFamily="34" charset="0"/>
              </a:rPr>
              <a:t>•	How does the name relate to the product?</a:t>
            </a:r>
          </a:p>
        </p:txBody>
      </p:sp>
      <p:sp>
        <p:nvSpPr>
          <p:cNvPr id="11" name="TextBox 10">
            <a:extLst>
              <a:ext uri="{FF2B5EF4-FFF2-40B4-BE49-F238E27FC236}">
                <a16:creationId xmlns:a16="http://schemas.microsoft.com/office/drawing/2014/main" id="{1136AC8C-2A89-2E62-56BD-2D3CD2F5BF8F}"/>
              </a:ext>
            </a:extLst>
          </p:cNvPr>
          <p:cNvSpPr txBox="1"/>
          <p:nvPr/>
        </p:nvSpPr>
        <p:spPr>
          <a:xfrm>
            <a:off x="418909" y="3706582"/>
            <a:ext cx="11123058" cy="1323439"/>
          </a:xfrm>
          <a:prstGeom prst="rect">
            <a:avLst/>
          </a:prstGeom>
          <a:noFill/>
        </p:spPr>
        <p:txBody>
          <a:bodyPr wrap="square">
            <a:spAutoFit/>
          </a:bodyPr>
          <a:lstStyle/>
          <a:p>
            <a:r>
              <a:rPr lang="en-GB" sz="2000" dirty="0">
                <a:solidFill>
                  <a:srgbClr val="23085A"/>
                </a:solidFill>
                <a:latin typeface="Arial" panose="020B0604020202020204" pitchFamily="34" charset="0"/>
                <a:cs typeface="Arial" panose="020B0604020202020204" pitchFamily="34" charset="0"/>
              </a:rPr>
              <a:t>Here are some useful phrases that may help you with your presentation:</a:t>
            </a:r>
          </a:p>
          <a:p>
            <a:r>
              <a:rPr lang="en-GB" sz="2000" dirty="0">
                <a:solidFill>
                  <a:srgbClr val="23085A"/>
                </a:solidFill>
                <a:latin typeface="Arial" panose="020B0604020202020204" pitchFamily="34" charset="0"/>
                <a:cs typeface="Arial" panose="020B0604020202020204" pitchFamily="34" charset="0"/>
              </a:rPr>
              <a:t>•	We would like to introduce our new product…</a:t>
            </a:r>
          </a:p>
          <a:p>
            <a:r>
              <a:rPr lang="en-GB" sz="2000" dirty="0">
                <a:solidFill>
                  <a:srgbClr val="23085A"/>
                </a:solidFill>
                <a:latin typeface="Arial" panose="020B0604020202020204" pitchFamily="34" charset="0"/>
                <a:cs typeface="Arial" panose="020B0604020202020204" pitchFamily="34" charset="0"/>
              </a:rPr>
              <a:t>•	We chose the name… because…</a:t>
            </a:r>
          </a:p>
          <a:p>
            <a:r>
              <a:rPr lang="en-GB" sz="2000" dirty="0">
                <a:solidFill>
                  <a:srgbClr val="23085A"/>
                </a:solidFill>
                <a:latin typeface="Arial" panose="020B0604020202020204" pitchFamily="34" charset="0"/>
                <a:cs typeface="Arial" panose="020B0604020202020204" pitchFamily="34" charset="0"/>
              </a:rPr>
              <a:t>•	You can use it to…</a:t>
            </a:r>
          </a:p>
        </p:txBody>
      </p:sp>
    </p:spTree>
    <p:extLst>
      <p:ext uri="{BB962C8B-B14F-4D97-AF65-F5344CB8AC3E}">
        <p14:creationId xmlns:p14="http://schemas.microsoft.com/office/powerpoint/2010/main" val="41686588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0DCE1D-FE02-BF84-1989-B36430AF3CB3}"/>
            </a:ext>
          </a:extLst>
        </p:cNvPr>
        <p:cNvGrpSpPr/>
        <p:nvPr/>
      </p:nvGrpSpPr>
      <p:grpSpPr>
        <a:xfrm>
          <a:off x="0" y="0"/>
          <a:ext cx="0" cy="0"/>
          <a:chOff x="0" y="0"/>
          <a:chExt cx="0" cy="0"/>
        </a:xfrm>
      </p:grpSpPr>
      <p:pic>
        <p:nvPicPr>
          <p:cNvPr id="5" name="Picture 4" descr="A purple text on a black background&#10;&#10;Description automatically generated">
            <a:extLst>
              <a:ext uri="{FF2B5EF4-FFF2-40B4-BE49-F238E27FC236}">
                <a16:creationId xmlns:a16="http://schemas.microsoft.com/office/drawing/2014/main" id="{A8311A38-0581-5000-D087-00367ED604D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2259" y="452257"/>
            <a:ext cx="1362459" cy="391669"/>
          </a:xfrm>
          <a:prstGeom prst="rect">
            <a:avLst/>
          </a:prstGeom>
        </p:spPr>
      </p:pic>
      <p:sp>
        <p:nvSpPr>
          <p:cNvPr id="7" name="TextBox 6">
            <a:extLst>
              <a:ext uri="{FF2B5EF4-FFF2-40B4-BE49-F238E27FC236}">
                <a16:creationId xmlns:a16="http://schemas.microsoft.com/office/drawing/2014/main" id="{CE04C473-F3F4-8188-BE2C-2E11CB7F56C0}"/>
              </a:ext>
            </a:extLst>
          </p:cNvPr>
          <p:cNvSpPr txBox="1"/>
          <p:nvPr/>
        </p:nvSpPr>
        <p:spPr>
          <a:xfrm>
            <a:off x="153186" y="6405743"/>
            <a:ext cx="6094428" cy="369332"/>
          </a:xfrm>
          <a:prstGeom prst="rect">
            <a:avLst/>
          </a:prstGeom>
          <a:noFill/>
        </p:spPr>
        <p:txBody>
          <a:bodyPr wrap="square">
            <a:spAutoFit/>
          </a:bodyPr>
          <a:lstStyle/>
          <a:p>
            <a:r>
              <a:rPr lang="en-GB" dirty="0">
                <a:solidFill>
                  <a:srgbClr val="23085A"/>
                </a:solidFill>
              </a:rPr>
              <a:t>https://www.teachingenglish.org.uk/</a:t>
            </a:r>
          </a:p>
        </p:txBody>
      </p:sp>
      <p:sp>
        <p:nvSpPr>
          <p:cNvPr id="10" name="TextBox 9">
            <a:extLst>
              <a:ext uri="{FF2B5EF4-FFF2-40B4-BE49-F238E27FC236}">
                <a16:creationId xmlns:a16="http://schemas.microsoft.com/office/drawing/2014/main" id="{E9A49E3C-CBDF-15BC-351D-CBB9C53E1B60}"/>
              </a:ext>
            </a:extLst>
          </p:cNvPr>
          <p:cNvSpPr txBox="1"/>
          <p:nvPr/>
        </p:nvSpPr>
        <p:spPr>
          <a:xfrm>
            <a:off x="2241499" y="324925"/>
            <a:ext cx="8012230" cy="646331"/>
          </a:xfrm>
          <a:prstGeom prst="rect">
            <a:avLst/>
          </a:prstGeom>
          <a:noFill/>
        </p:spPr>
        <p:txBody>
          <a:bodyPr wrap="square" rtlCol="0">
            <a:spAutoFit/>
          </a:bodyPr>
          <a:lstStyle/>
          <a:p>
            <a:r>
              <a:rPr lang="en-GB" sz="3600" b="1" dirty="0">
                <a:solidFill>
                  <a:srgbClr val="23085A"/>
                </a:solidFill>
                <a:latin typeface="Arial" panose="020B0604020202020204" pitchFamily="34" charset="0"/>
                <a:cs typeface="Arial" panose="020B0604020202020204" pitchFamily="34" charset="0"/>
              </a:rPr>
              <a:t>Mini-presentation</a:t>
            </a:r>
          </a:p>
        </p:txBody>
      </p:sp>
      <p:sp>
        <p:nvSpPr>
          <p:cNvPr id="6" name="TextBox 5">
            <a:extLst>
              <a:ext uri="{FF2B5EF4-FFF2-40B4-BE49-F238E27FC236}">
                <a16:creationId xmlns:a16="http://schemas.microsoft.com/office/drawing/2014/main" id="{35E70BCF-233B-3F86-AC0D-40EF4C1EF3E7}"/>
              </a:ext>
            </a:extLst>
          </p:cNvPr>
          <p:cNvSpPr txBox="1"/>
          <p:nvPr/>
        </p:nvSpPr>
        <p:spPr>
          <a:xfrm>
            <a:off x="522259" y="971256"/>
            <a:ext cx="11123057" cy="3728649"/>
          </a:xfrm>
          <a:prstGeom prst="rect">
            <a:avLst/>
          </a:prstGeom>
          <a:noFill/>
        </p:spPr>
        <p:txBody>
          <a:bodyPr wrap="square">
            <a:spAutoFit/>
          </a:bodyPr>
          <a:lstStyle/>
          <a:p>
            <a:pPr>
              <a:lnSpc>
                <a:spcPct val="150000"/>
              </a:lnSpc>
            </a:pPr>
            <a:r>
              <a:rPr lang="en-GB" sz="2000" dirty="0">
                <a:solidFill>
                  <a:srgbClr val="23085A"/>
                </a:solidFill>
                <a:latin typeface="Arial" panose="020B0604020202020204" pitchFamily="34" charset="0"/>
                <a:cs typeface="Arial" panose="020B0604020202020204" pitchFamily="34" charset="0"/>
              </a:rPr>
              <a:t>If you can’t think of any ideas for a new product, use one of these ideas:</a:t>
            </a:r>
          </a:p>
          <a:p>
            <a:pPr>
              <a:lnSpc>
                <a:spcPct val="150000"/>
              </a:lnSpc>
            </a:pPr>
            <a:r>
              <a:rPr lang="en-GB" sz="2000" dirty="0">
                <a:solidFill>
                  <a:srgbClr val="23085A"/>
                </a:solidFill>
                <a:latin typeface="Arial" panose="020B0604020202020204" pitchFamily="34" charset="0"/>
                <a:cs typeface="Arial" panose="020B0604020202020204" pitchFamily="34" charset="0"/>
              </a:rPr>
              <a:t>1. A thick slimy green jelly soda drink</a:t>
            </a:r>
          </a:p>
          <a:p>
            <a:pPr>
              <a:lnSpc>
                <a:spcPct val="150000"/>
              </a:lnSpc>
            </a:pPr>
            <a:r>
              <a:rPr lang="en-GB" sz="2000" dirty="0">
                <a:solidFill>
                  <a:srgbClr val="23085A"/>
                </a:solidFill>
                <a:latin typeface="Arial" panose="020B0604020202020204" pitchFamily="34" charset="0"/>
                <a:cs typeface="Arial" panose="020B0604020202020204" pitchFamily="34" charset="0"/>
              </a:rPr>
              <a:t>2. A flying schoolbag that you can control by remote control</a:t>
            </a:r>
          </a:p>
          <a:p>
            <a:pPr>
              <a:lnSpc>
                <a:spcPct val="150000"/>
              </a:lnSpc>
            </a:pPr>
            <a:r>
              <a:rPr lang="en-GB" sz="2000" dirty="0">
                <a:solidFill>
                  <a:srgbClr val="23085A"/>
                </a:solidFill>
                <a:latin typeface="Arial" panose="020B0604020202020204" pitchFamily="34" charset="0"/>
                <a:cs typeface="Arial" panose="020B0604020202020204" pitchFamily="34" charset="0"/>
              </a:rPr>
              <a:t>3. An alarm clock that switches off when you shout at it</a:t>
            </a:r>
          </a:p>
          <a:p>
            <a:pPr>
              <a:lnSpc>
                <a:spcPct val="150000"/>
              </a:lnSpc>
            </a:pPr>
            <a:r>
              <a:rPr lang="en-GB" sz="2000" dirty="0">
                <a:solidFill>
                  <a:srgbClr val="23085A"/>
                </a:solidFill>
                <a:latin typeface="Arial" panose="020B0604020202020204" pitchFamily="34" charset="0"/>
                <a:cs typeface="Arial" panose="020B0604020202020204" pitchFamily="34" charset="0"/>
              </a:rPr>
              <a:t>4. A television computer</a:t>
            </a:r>
          </a:p>
          <a:p>
            <a:pPr>
              <a:lnSpc>
                <a:spcPct val="150000"/>
              </a:lnSpc>
            </a:pPr>
            <a:r>
              <a:rPr lang="en-GB" sz="2000" dirty="0">
                <a:solidFill>
                  <a:srgbClr val="23085A"/>
                </a:solidFill>
                <a:latin typeface="Arial" panose="020B0604020202020204" pitchFamily="34" charset="0"/>
                <a:cs typeface="Arial" panose="020B0604020202020204" pitchFamily="34" charset="0"/>
              </a:rPr>
              <a:t>5. A digital watch with a built-in mobile phone and minicomputer</a:t>
            </a:r>
          </a:p>
          <a:p>
            <a:pPr>
              <a:lnSpc>
                <a:spcPct val="150000"/>
              </a:lnSpc>
            </a:pPr>
            <a:r>
              <a:rPr lang="en-GB" sz="2000" dirty="0">
                <a:solidFill>
                  <a:srgbClr val="23085A"/>
                </a:solidFill>
                <a:latin typeface="Arial" panose="020B0604020202020204" pitchFamily="34" charset="0"/>
                <a:cs typeface="Arial" panose="020B0604020202020204" pitchFamily="34" charset="0"/>
              </a:rPr>
              <a:t>6. A new digital homework personal organiser</a:t>
            </a:r>
          </a:p>
          <a:p>
            <a:pPr>
              <a:lnSpc>
                <a:spcPct val="150000"/>
              </a:lnSpc>
            </a:pPr>
            <a:r>
              <a:rPr lang="en-GB" sz="2000" dirty="0">
                <a:solidFill>
                  <a:srgbClr val="23085A"/>
                </a:solidFill>
                <a:latin typeface="Arial" panose="020B0604020202020204" pitchFamily="34" charset="0"/>
                <a:cs typeface="Arial" panose="020B0604020202020204" pitchFamily="34" charset="0"/>
              </a:rPr>
              <a:t>7. A new high speed flying carpet</a:t>
            </a:r>
          </a:p>
        </p:txBody>
      </p:sp>
    </p:spTree>
    <p:extLst>
      <p:ext uri="{BB962C8B-B14F-4D97-AF65-F5344CB8AC3E}">
        <p14:creationId xmlns:p14="http://schemas.microsoft.com/office/powerpoint/2010/main" val="27780747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365</TotalTime>
  <Words>552</Words>
  <Application>Microsoft Office PowerPoint</Application>
  <PresentationFormat>Widescreen</PresentationFormat>
  <Paragraphs>48</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Aptos</vt:lpstr>
      <vt:lpstr>Aptos Display</vt:lpstr>
      <vt:lpstr>Arial</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suzanne mordue</dc:creator>
  <cp:lastModifiedBy>suzanne mordue</cp:lastModifiedBy>
  <cp:revision>3</cp:revision>
  <dcterms:created xsi:type="dcterms:W3CDTF">2024-03-02T15:41:25Z</dcterms:created>
  <dcterms:modified xsi:type="dcterms:W3CDTF">2024-03-04T16:00:36Z</dcterms:modified>
</cp:coreProperties>
</file>